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35" r:id="rId3"/>
    <p:sldId id="434" r:id="rId4"/>
    <p:sldId id="441" r:id="rId5"/>
    <p:sldId id="364" r:id="rId6"/>
    <p:sldId id="459" r:id="rId7"/>
    <p:sldId id="458" r:id="rId8"/>
    <p:sldId id="433" r:id="rId9"/>
    <p:sldId id="444" r:id="rId10"/>
    <p:sldId id="394" r:id="rId11"/>
    <p:sldId id="424" r:id="rId12"/>
    <p:sldId id="420" r:id="rId13"/>
    <p:sldId id="359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CAFA2"/>
    <a:srgbClr val="FFCC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98" autoAdjust="0"/>
    <p:restoredTop sz="94434" autoAdjust="0"/>
  </p:normalViewPr>
  <p:slideViewPr>
    <p:cSldViewPr>
      <p:cViewPr varScale="1">
        <p:scale>
          <a:sx n="106" d="100"/>
          <a:sy n="106" d="100"/>
        </p:scale>
        <p:origin x="123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128" y="90"/>
      </p:cViewPr>
      <p:guideLst>
        <p:guide orient="horz" pos="2928"/>
        <p:guide pos="2208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xc468\Downloads\predicted%20average%20sco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v>without lead</c:v>
          </c:tx>
          <c:spPr>
            <a:ln w="38100" cap="rnd" cmpd="sng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'[predicted average scores.xlsx]Sheet1'!$A$2:$A$5</c:f>
              <c:numCache>
                <c:formatCode>General</c:formatCode>
                <c:ptCount val="4"/>
                <c:pt idx="0">
                  <c:v>10</c:v>
                </c:pt>
                <c:pt idx="1">
                  <c:v>25</c:v>
                </c:pt>
                <c:pt idx="2">
                  <c:v>75</c:v>
                </c:pt>
                <c:pt idx="3">
                  <c:v>90</c:v>
                </c:pt>
              </c:numCache>
            </c:numRef>
          </c:xVal>
          <c:yVal>
            <c:numRef>
              <c:f>'[predicted average scores.xlsx]Sheet1'!$C$2:$C$5</c:f>
              <c:numCache>
                <c:formatCode>General</c:formatCode>
                <c:ptCount val="4"/>
                <c:pt idx="0">
                  <c:v>16.994109999999999</c:v>
                </c:pt>
                <c:pt idx="1">
                  <c:v>16.85453</c:v>
                </c:pt>
                <c:pt idx="2">
                  <c:v>15.81986</c:v>
                </c:pt>
                <c:pt idx="3">
                  <c:v>15.3971</c:v>
                </c:pt>
              </c:numCache>
            </c:numRef>
          </c:yVal>
          <c:smooth val="0"/>
        </c:ser>
        <c:ser>
          <c:idx val="0"/>
          <c:order val="1"/>
          <c:tx>
            <c:v>with lead</c:v>
          </c:tx>
          <c:spPr>
            <a:ln w="31750" cap="rnd" cmpd="sng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'[predicted average scores.xlsx]Sheet1'!$A$6:$A$9</c:f>
              <c:numCache>
                <c:formatCode>General</c:formatCode>
                <c:ptCount val="4"/>
                <c:pt idx="0">
                  <c:v>10</c:v>
                </c:pt>
                <c:pt idx="1">
                  <c:v>25</c:v>
                </c:pt>
                <c:pt idx="2">
                  <c:v>75</c:v>
                </c:pt>
                <c:pt idx="3">
                  <c:v>90</c:v>
                </c:pt>
              </c:numCache>
            </c:numRef>
          </c:xVal>
          <c:yVal>
            <c:numRef>
              <c:f>'[predicted average scores.xlsx]Sheet1'!$C$6:$C$9</c:f>
              <c:numCache>
                <c:formatCode>General</c:formatCode>
                <c:ptCount val="4"/>
                <c:pt idx="0">
                  <c:v>16.123249999999999</c:v>
                </c:pt>
                <c:pt idx="1">
                  <c:v>15.98368</c:v>
                </c:pt>
                <c:pt idx="2">
                  <c:v>14.949009999999999</c:v>
                </c:pt>
                <c:pt idx="3">
                  <c:v>14.52624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89395600"/>
        <c:axId val="290417144"/>
      </c:scatterChart>
      <c:valAx>
        <c:axId val="2893956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/>
                  <a:t>Percentile of housing, neighborhood, and housing market distress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90417144"/>
        <c:crosses val="autoZero"/>
        <c:crossBetween val="midCat"/>
      </c:valAx>
      <c:valAx>
        <c:axId val="29041714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500">
                    <a:latin typeface="+mn-lt"/>
                  </a:rPr>
                  <a:t>KRA-L test score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395600"/>
        <c:crosses val="autoZero"/>
        <c:crossBetween val="midCat"/>
      </c:valAx>
      <c:spPr>
        <a:solidFill>
          <a:schemeClr val="bg1"/>
        </a:solidFill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7743882441456399"/>
          <c:y val="0.94576370494514495"/>
          <c:w val="0.65005415989668003"/>
          <c:h val="5.42362950548552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  <a:alpha val="75000"/>
      </a:schemeClr>
    </a:solidFill>
    <a:ln>
      <a:solidFill>
        <a:schemeClr val="bg1">
          <a:lumMod val="50000"/>
        </a:schemeClr>
      </a:solidFill>
    </a:ln>
    <a:effectLst/>
  </c:spPr>
  <c:txPr>
    <a:bodyPr/>
    <a:lstStyle/>
    <a:p>
      <a:pPr>
        <a:defRPr>
          <a:solidFill>
            <a:schemeClr val="tx1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7A3CA2-1373-41DE-BC27-3E226FE9E0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422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FA4A69-143A-4BC7-A9AE-A2D05F8B4157}" type="datetimeFigureOut">
              <a:rPr lang="en-US"/>
              <a:pPr>
                <a:defRPr/>
              </a:pPr>
              <a:t>3/31/2016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6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3F54132-0D8C-4A9B-A2C8-3B010F174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58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25AD56-CF62-4AF6-9B6F-C7559F9AB734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5390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E25EF6-6A27-4DA2-85BF-D06018C88901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720889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4519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2F01F5-E5F7-436B-A76A-0E65CE7E03C0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9954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347607-C328-428A-A7A0-FFD5A880EF99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427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79A86C7-443A-43DF-9D91-3D497940575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392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93256-8A38-4EF0-AFD1-77885D1D9D0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5078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893256-8A38-4EF0-AFD1-77885D1D9D02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8053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54132-0D8C-4A9B-A2C8-3B010F17455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8707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54132-0D8C-4A9B-A2C8-3B010F1745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89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F54132-0D8C-4A9B-A2C8-3B010F17455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36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Footer Placeholder 2"/>
          <p:cNvSpPr txBox="1">
            <a:spLocks/>
          </p:cNvSpPr>
          <p:nvPr userDrawn="1"/>
        </p:nvSpPr>
        <p:spPr>
          <a:xfrm>
            <a:off x="3657600" y="6583364"/>
            <a:ext cx="54864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5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bg1">
                    <a:lumMod val="65000"/>
                  </a:schemeClr>
                </a:solidFill>
              </a:rPr>
              <a:t>Jack, Joseph and Morton Mandel School of Applied Social Sciences</a:t>
            </a:r>
            <a:endParaRPr lang="en-US" sz="13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0" y="6583364"/>
            <a:ext cx="4572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D87E6D1-9092-4064-AE88-E28373033D60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l">
              <a:defRPr sz="2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22"/>
            <a:ext cx="8229600" cy="4571951"/>
          </a:xfrm>
        </p:spPr>
        <p:txBody>
          <a:bodyPr/>
          <a:lstStyle>
            <a:lvl1pPr marL="228600" indent="-228600">
              <a:defRPr sz="2600"/>
            </a:lvl1pPr>
            <a:lvl2pPr marL="457200" indent="-228600">
              <a:buFont typeface="Courier New" pitchFamily="49" charset="0"/>
              <a:buChar char="o"/>
              <a:defRPr sz="2200"/>
            </a:lvl2pPr>
            <a:lvl3pPr>
              <a:defRPr sz="25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02023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4" name="Footer Placeholder 2"/>
          <p:cNvSpPr txBox="1">
            <a:spLocks/>
          </p:cNvSpPr>
          <p:nvPr userDrawn="1"/>
        </p:nvSpPr>
        <p:spPr>
          <a:xfrm>
            <a:off x="3657600" y="6583364"/>
            <a:ext cx="54864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5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b="1" dirty="0" smtClean="0">
                <a:solidFill>
                  <a:schemeClr val="bg1">
                    <a:lumMod val="65000"/>
                  </a:schemeClr>
                </a:solidFill>
              </a:rPr>
              <a:t>Jack, Joseph and Morton Mandel School of Applied Social Sciences</a:t>
            </a:r>
            <a:endParaRPr lang="en-US" sz="13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Slide Number Placeholder 3"/>
          <p:cNvSpPr txBox="1">
            <a:spLocks/>
          </p:cNvSpPr>
          <p:nvPr userDrawn="1"/>
        </p:nvSpPr>
        <p:spPr>
          <a:xfrm>
            <a:off x="0" y="6583364"/>
            <a:ext cx="457200" cy="27463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1708631-0BB4-472B-9F26-A56C16DAC87A}" type="slidenum">
              <a:rPr lang="en-US" smtClean="0">
                <a:solidFill>
                  <a:schemeClr val="bg1">
                    <a:lumMod val="6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l">
              <a:defRPr sz="26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29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0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 descr="https://www.case.edu/umc/downloads/logos/formal-logo/cwru-formal-logo-blue-no-tag.png"/>
          <p:cNvSpPr>
            <a:spLocks noChangeAspect="1" noChangeArrowheads="1"/>
          </p:cNvSpPr>
          <p:nvPr userDrawn="1"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35"/>
            <a:ext cx="8229600" cy="685800"/>
          </a:xfrm>
        </p:spPr>
        <p:txBody>
          <a:bodyPr>
            <a:normAutofit/>
          </a:bodyPr>
          <a:lstStyle>
            <a:lvl1pPr algn="l"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D59644D-BF09-48C7-AA82-0AF256E4C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6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C387D-D7DD-43F8-BD41-97C6345F251F}" type="datetime1">
              <a:rPr lang="en-US"/>
              <a:pPr>
                <a:defRPr/>
              </a:pPr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11B7-0EF5-43AC-8FCC-9D1A48D26D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7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03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0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5FB72-1702-447E-ACB6-AE39EFE83C71}" type="datetime1">
              <a:rPr lang="en-US"/>
              <a:pPr>
                <a:defRPr/>
              </a:pPr>
              <a:t>3/31/2016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D51CF-3DCE-4717-8FAE-10A3E2E0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84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510F20-0A1C-45EE-9FB2-6A95AF008C95}" type="datetime1">
              <a:rPr lang="en-US"/>
              <a:pPr>
                <a:defRPr/>
              </a:pPr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E2D0C5F-70D1-4CB5-8D81-C81E29746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3" r:id="rId5"/>
    <p:sldLayoutId id="2147483719" r:id="rId6"/>
    <p:sldLayoutId id="2147483720" r:id="rId7"/>
    <p:sldLayoutId id="2147483714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laudia.Coulton@case.edu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hyperlink" Target="http://neocando.case.edu/" TargetMode="External"/><Relationship Id="rId4" Type="http://schemas.openxmlformats.org/officeDocument/2006/relationships/hyperlink" Target="http://povertycenter.case.ed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recorder.cuyahogacounty.us/searchs/parcelsearchs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23" y="502944"/>
            <a:ext cx="3317239" cy="731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7315160" y="2514610"/>
            <a:ext cx="914400" cy="914400"/>
          </a:xfrm>
          <a:prstGeom prst="rect">
            <a:avLst/>
          </a:prstGeom>
          <a:solidFill>
            <a:schemeClr val="tx2">
              <a:lumMod val="20000"/>
              <a:lumOff val="80000"/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770" y="3429000"/>
            <a:ext cx="914400" cy="914400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7965" y="2971815"/>
            <a:ext cx="914400" cy="914400"/>
          </a:xfrm>
          <a:prstGeom prst="rect">
            <a:avLst/>
          </a:prstGeom>
          <a:solidFill>
            <a:schemeClr val="accent2">
              <a:lumMod val="20000"/>
              <a:lumOff val="80000"/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11271" name="Title 1"/>
          <p:cNvSpPr>
            <a:spLocks noGrp="1"/>
          </p:cNvSpPr>
          <p:nvPr>
            <p:ph type="ctrTitle"/>
          </p:nvPr>
        </p:nvSpPr>
        <p:spPr>
          <a:xfrm>
            <a:off x="823001" y="1764201"/>
            <a:ext cx="7315200" cy="1828780"/>
          </a:xfrm>
        </p:spPr>
        <p:txBody>
          <a:bodyPr/>
          <a:lstStyle/>
          <a:p>
            <a:pPr eaLnBrk="1" hangingPunct="1"/>
            <a:r>
              <a:rPr lang="en-US" altLang="en-US" sz="2500" b="1" dirty="0">
                <a:solidFill>
                  <a:srgbClr val="000000"/>
                </a:solidFill>
                <a:cs typeface="Times New Roman" panose="02020603050405020304" pitchFamily="18" charset="0"/>
              </a:rPr>
              <a:t>Leveraging Integrated Data Systems to </a:t>
            </a:r>
            <a:r>
              <a:rPr lang="en-US" altLang="en-US" sz="25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Examine the </a:t>
            </a:r>
            <a:r>
              <a:rPr lang="en-US" altLang="en-US" sz="2500" b="1" dirty="0">
                <a:solidFill>
                  <a:srgbClr val="000000"/>
                </a:solidFill>
                <a:cs typeface="Times New Roman" panose="02020603050405020304" pitchFamily="18" charset="0"/>
              </a:rPr>
              <a:t>Effect of Housing and Neighborhood Conditions on Kindergarten </a:t>
            </a:r>
            <a:r>
              <a:rPr lang="en-US" altLang="en-US" sz="25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Readiness</a:t>
            </a:r>
            <a:endParaRPr lang="en-US" altLang="en-US" sz="2500" b="1" i="1" dirty="0" smtClean="0"/>
          </a:p>
        </p:txBody>
      </p:sp>
      <p:sp>
        <p:nvSpPr>
          <p:cNvPr id="11272" name="Subtitle 2"/>
          <p:cNvSpPr>
            <a:spLocks noGrp="1"/>
          </p:cNvSpPr>
          <p:nvPr>
            <p:ph type="subTitle" idx="1"/>
          </p:nvPr>
        </p:nvSpPr>
        <p:spPr>
          <a:xfrm>
            <a:off x="914360" y="3592981"/>
            <a:ext cx="7315200" cy="294494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Claudia J. </a:t>
            </a:r>
            <a:r>
              <a:rPr lang="en-US" altLang="en-US" sz="1500" b="1" i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Coulton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, Ph.D.,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Professor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</a:pP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Francisca G.-C. Richter, </a:t>
            </a:r>
            <a:r>
              <a:rPr lang="en-US" altLang="en-US" sz="1500" b="1" i="1" dirty="0">
                <a:solidFill>
                  <a:schemeClr val="tx1"/>
                </a:solidFill>
                <a:cs typeface="Times New Roman" panose="02020603050405020304" pitchFamily="18" charset="0"/>
              </a:rPr>
              <a:t>Ph.D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Research Assistant Professor</a:t>
            </a:r>
          </a:p>
          <a:p>
            <a:pPr>
              <a:spcBef>
                <a:spcPct val="0"/>
              </a:spcBef>
            </a:pPr>
            <a:r>
              <a:rPr lang="en-US" altLang="en-US" sz="1500" b="1" i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Seok-Joo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Kim, Ph.D.,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Senior Research Associate</a:t>
            </a:r>
            <a:endParaRPr lang="en-US" altLang="en-US" sz="1500" b="1" i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Robert Fischer, Ph.D.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Research professor</a:t>
            </a:r>
          </a:p>
          <a:p>
            <a:pPr>
              <a:spcBef>
                <a:spcPct val="0"/>
              </a:spcBef>
            </a:pPr>
            <a:r>
              <a:rPr lang="en-US" altLang="en-US" sz="1500" b="1" i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Youngmin</a:t>
            </a:r>
            <a:r>
              <a:rPr lang="en-US" altLang="en-US" sz="1500" b="1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Cho, M.A., </a:t>
            </a:r>
            <a:r>
              <a:rPr lang="en-US" altLang="en-US" sz="15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Graduate Assistant</a:t>
            </a:r>
            <a:endParaRPr lang="en-US" altLang="en-US" sz="1500" b="1" i="1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1500" dirty="0" smtClean="0">
                <a:solidFill>
                  <a:schemeClr val="tx1"/>
                </a:solidFill>
              </a:rPr>
              <a:t>Center on Urban Poverty and Community Development</a:t>
            </a:r>
          </a:p>
          <a:p>
            <a:pPr>
              <a:spcBef>
                <a:spcPct val="0"/>
              </a:spcBef>
            </a:pPr>
            <a:endParaRPr lang="en-US" altLang="en-US" sz="15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altLang="en-US" sz="1500" dirty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endParaRPr lang="en-US" altLang="en-US" sz="1500" dirty="0" smtClean="0">
              <a:solidFill>
                <a:schemeClr val="tx1"/>
              </a:solidFill>
            </a:endParaRPr>
          </a:p>
          <a:p>
            <a:pPr algn="l">
              <a:spcBef>
                <a:spcPct val="0"/>
              </a:spcBef>
            </a:pPr>
            <a:r>
              <a:rPr lang="en-US" altLang="en-US" sz="1500" dirty="0" smtClean="0">
                <a:solidFill>
                  <a:schemeClr val="tx1"/>
                </a:solidFill>
              </a:rPr>
              <a:t>Funding for this study was provided by the John D. and Catherine T. MacArthur Foundation as part of the </a:t>
            </a:r>
            <a:r>
              <a:rPr lang="en-US" altLang="en-US" sz="1500" b="1" dirty="0" smtClean="0">
                <a:solidFill>
                  <a:schemeClr val="tx1"/>
                </a:solidFill>
              </a:rPr>
              <a:t>How Housing Matters</a:t>
            </a:r>
            <a:r>
              <a:rPr lang="en-US" altLang="en-US" sz="1500" dirty="0" smtClean="0">
                <a:solidFill>
                  <a:schemeClr val="tx1"/>
                </a:solidFill>
              </a:rPr>
              <a:t> program.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Marginal Structural Models (MSM) for the relationship between </a:t>
            </a:r>
            <a:r>
              <a:rPr lang="en-US" dirty="0" smtClean="0"/>
              <a:t>housing conditions and lead poisoning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489092"/>
              </p:ext>
            </p:extLst>
          </p:nvPr>
        </p:nvGraphicFramePr>
        <p:xfrm>
          <a:off x="704088" y="1600200"/>
          <a:ext cx="7799790" cy="4328160"/>
        </p:xfrm>
        <a:graphic>
          <a:graphicData uri="http://schemas.openxmlformats.org/drawingml/2006/table">
            <a:tbl>
              <a:tblPr firstRow="1" firstCol="1" bandRow="1"/>
              <a:tblGrid>
                <a:gridCol w="5788131"/>
                <a:gridCol w="777232"/>
                <a:gridCol w="777232"/>
                <a:gridCol w="457195"/>
              </a:tblGrid>
              <a:tr h="242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600" b="1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160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dy</a:t>
                      </a:r>
                      <a:r>
                        <a:rPr lang="en-US" sz="1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/dx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Neighborhood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21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Concentrated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disadvantage</a:t>
                      </a:r>
                      <a:r>
                        <a:rPr lang="en-US" sz="1600" b="0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500" b="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0.086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characteristics</a:t>
                      </a:r>
                      <a:r>
                        <a:rPr lang="en-US" sz="160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Poor condition housing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0.038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0.012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1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Low value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</a:t>
                      </a:r>
                      <a:r>
                        <a:rPr lang="en-US" sz="160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Public housing or project based Section 8 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-0.008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0.017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1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 mkt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distress</a:t>
                      </a:r>
                      <a:r>
                        <a:rPr lang="en-US" sz="160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Parcel with tax delinquency 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0.057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Parcel in foreclosure 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Parcel owned by speculator 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0.046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0.027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1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Buffer 500ft-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Avg. number of parcels 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With tax delinquency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In foreclosure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0.010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699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Owned by speculator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0.000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899">
                <a:tc gridSpan="4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Note. </a:t>
                      </a:r>
                      <a:r>
                        <a:rPr lang="en-US" sz="13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†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&lt;.10, </a:t>
                      </a:r>
                      <a:r>
                        <a:rPr lang="en-US" sz="13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&lt;.05, </a:t>
                      </a:r>
                      <a:r>
                        <a:rPr lang="en-US" sz="13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 .01, </a:t>
                      </a:r>
                      <a:r>
                        <a:rPr lang="en-US" sz="13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&lt;.001. N=13,681 children (Multiple imputation, 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=30). Model controls for year of birth.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Dependent variable values=Positive, Negative, Not Tested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1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of years up to age 3 exposed to each condition. </a:t>
                      </a:r>
                      <a:r>
                        <a:rPr lang="en-US" sz="1300" b="1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Score&gt;70th percentile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b="1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3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&lt;$30,000 inflation adjusted. </a:t>
                      </a:r>
                      <a:r>
                        <a:rPr lang="en-US" sz="130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dy</a:t>
                      </a:r>
                      <a:r>
                        <a:rPr lang="en-US" sz="13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/dx </a:t>
                      </a:r>
                      <a:r>
                        <a:rPr lang="en-US" sz="13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Margins for probability of testing positive.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MSM=weighted by the Inverse Probability of Treatment.</a:t>
                      </a:r>
                      <a:endParaRPr lang="en-US" sz="1300" i="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Average predicted test scores for levels of housing and neighborhood </a:t>
            </a:r>
            <a:r>
              <a:rPr lang="en-US" dirty="0" smtClean="0"/>
              <a:t>distress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6951115"/>
              </p:ext>
            </p:extLst>
          </p:nvPr>
        </p:nvGraphicFramePr>
        <p:xfrm>
          <a:off x="1143000" y="1645920"/>
          <a:ext cx="68580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458968" y="5529888"/>
            <a:ext cx="1371600" cy="230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Positive lead test</a:t>
            </a:r>
            <a:endParaRPr kumimoji="0" lang="en-US" altLang="en-US" sz="1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611880" y="5529888"/>
            <a:ext cx="1400768" cy="2308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cs typeface="Times New Roman" panose="02020603050405020304" pitchFamily="18" charset="0"/>
              </a:rPr>
              <a:t>Negative lead test</a:t>
            </a:r>
            <a:endParaRPr kumimoji="0" lang="en-US" altLang="en-US" sz="15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76872" y="4087368"/>
            <a:ext cx="2095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*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23160" y="2039112"/>
            <a:ext cx="365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*</a:t>
            </a:r>
            <a:endParaRPr lang="en-US" sz="2800" b="1" dirty="0">
              <a:solidFill>
                <a:schemeClr val="accent2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89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Conclusions</a:t>
            </a:r>
            <a:endParaRPr lang="en-US" sz="26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rtlCol="0">
            <a:normAutofit fontScale="92500" lnSpcReduction="20000"/>
          </a:bodyPr>
          <a:lstStyle/>
          <a:p>
            <a:pPr marL="227013" lvl="0" indent="-227013" eaLnBrk="1" fontAlgn="auto" hangingPunct="1">
              <a:spcAft>
                <a:spcPts val="0"/>
              </a:spcAft>
              <a:defRPr/>
            </a:pPr>
            <a:r>
              <a:rPr lang="en-US" dirty="0" smtClean="0"/>
              <a:t>Housing </a:t>
            </a:r>
            <a:r>
              <a:rPr lang="en-US" dirty="0"/>
              <a:t>quality and market distress can be important factors in understanding the ecological context for early educational </a:t>
            </a:r>
            <a:r>
              <a:rPr lang="en-US" dirty="0" smtClean="0"/>
              <a:t>success.</a:t>
            </a:r>
          </a:p>
          <a:p>
            <a:pPr marL="227013" lvl="0" indent="-227013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 state </a:t>
            </a:r>
            <a:r>
              <a:rPr lang="en-US" dirty="0"/>
              <a:t>of repair of families’ housing units within neighborhoods are a proximal influence that further contributes to kindergarten readiness. </a:t>
            </a:r>
            <a:endParaRPr lang="en-US" dirty="0" smtClean="0"/>
          </a:p>
          <a:p>
            <a:pPr marL="227013" lvl="0" indent="-227013" eaLnBrk="1" fontAlgn="auto" hangingPunct="1">
              <a:spcAft>
                <a:spcPts val="0"/>
              </a:spcAft>
              <a:defRPr/>
            </a:pPr>
            <a:r>
              <a:rPr lang="en-US" dirty="0" smtClean="0"/>
              <a:t>Housing market </a:t>
            </a:r>
            <a:r>
              <a:rPr lang="en-US" dirty="0"/>
              <a:t>forces play a role in exacerbating housing problems and their effects on </a:t>
            </a:r>
            <a:r>
              <a:rPr lang="en-US" dirty="0" smtClean="0"/>
              <a:t>children.</a:t>
            </a:r>
          </a:p>
          <a:p>
            <a:pPr marL="227013" lvl="0" indent="-227013" eaLnBrk="1" fontAlgn="auto" hangingPunct="1">
              <a:spcAft>
                <a:spcPts val="0"/>
              </a:spcAft>
              <a:defRPr/>
            </a:pPr>
            <a:r>
              <a:rPr lang="en-US" dirty="0" smtClean="0"/>
              <a:t>There </a:t>
            </a:r>
            <a:r>
              <a:rPr lang="en-US" dirty="0"/>
              <a:t>are spillover effects of housing disinvestment in the immediate area to children in nearby </a:t>
            </a:r>
            <a:r>
              <a:rPr lang="en-US" dirty="0" smtClean="0"/>
              <a:t>properties.</a:t>
            </a:r>
          </a:p>
          <a:p>
            <a:pPr marL="227013" lvl="0" indent="-227013" eaLnBrk="1" fontAlgn="auto" hangingPunct="1">
              <a:spcAft>
                <a:spcPts val="0"/>
              </a:spcAft>
              <a:defRPr/>
            </a:pPr>
            <a:r>
              <a:rPr lang="en-US" dirty="0"/>
              <a:t>IDSs that incorporate detailed information on children and on the conditions of the properties that they live in can be useful for research </a:t>
            </a:r>
            <a:r>
              <a:rPr lang="en-US" dirty="0" smtClean="0"/>
              <a:t>and policy planning at </a:t>
            </a:r>
            <a:r>
              <a:rPr lang="en-US" dirty="0"/>
              <a:t>a population scale.</a:t>
            </a:r>
            <a:endParaRPr lang="en-US" sz="24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defRPr/>
            </a:pPr>
            <a:endParaRPr lang="en-US" sz="2400" dirty="0" smtClean="0"/>
          </a:p>
          <a:p>
            <a:pPr marL="914400" lvl="2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120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400800" y="2514600"/>
            <a:ext cx="1828800" cy="1828800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14400" y="2514600"/>
            <a:ext cx="7315200" cy="1828800"/>
          </a:xfrm>
          <a:prstGeom prst="rect">
            <a:avLst/>
          </a:prstGeom>
          <a:noFill/>
        </p:spPr>
        <p:txBody>
          <a:bodyPr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500" b="1" i="1" dirty="0" smtClean="0"/>
              <a:t>Thank you!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3500" b="1" i="1" dirty="0" smtClean="0"/>
              <a:t>Q / A</a:t>
            </a:r>
            <a:endParaRPr lang="en-US" sz="3500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57200" y="4343400"/>
            <a:ext cx="8229600" cy="1828800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b="1" dirty="0" smtClean="0"/>
              <a:t>Contact Information</a:t>
            </a:r>
          </a:p>
          <a:p>
            <a:pPr marL="574675" indent="-234950" eaLnBrk="1" fontAlgn="auto" hangingPunct="1">
              <a:spcAft>
                <a:spcPts val="0"/>
              </a:spcAft>
              <a:defRPr/>
            </a:pPr>
            <a:r>
              <a:rPr lang="en-US" sz="1500" dirty="0" smtClean="0"/>
              <a:t>Claudia J. </a:t>
            </a:r>
            <a:r>
              <a:rPr lang="en-US" sz="1500" dirty="0" err="1" smtClean="0"/>
              <a:t>Coulton</a:t>
            </a:r>
            <a:r>
              <a:rPr lang="en-US" sz="1500" dirty="0" smtClean="0"/>
              <a:t>, Ph.D. (</a:t>
            </a:r>
            <a:r>
              <a:rPr lang="en-US" sz="1500" dirty="0" smtClean="0">
                <a:hlinkClick r:id="rId3"/>
              </a:rPr>
              <a:t>claudia.coulton@case.edu</a:t>
            </a:r>
            <a:r>
              <a:rPr lang="en-US" sz="1500" dirty="0" smtClean="0"/>
              <a:t>)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1800" b="1" dirty="0" smtClean="0"/>
              <a:t>Resources</a:t>
            </a:r>
          </a:p>
          <a:p>
            <a:pPr marL="571500" indent="-228600" eaLnBrk="1" fontAlgn="auto" hangingPunct="1">
              <a:spcAft>
                <a:spcPts val="0"/>
              </a:spcAft>
              <a:defRPr/>
            </a:pPr>
            <a:r>
              <a:rPr lang="en-US" sz="1500" dirty="0" smtClean="0"/>
              <a:t>Center on Urban Poverty &amp; Community Development: </a:t>
            </a:r>
            <a:r>
              <a:rPr lang="en-US" sz="1500" dirty="0" smtClean="0">
                <a:hlinkClick r:id="rId4"/>
              </a:rPr>
              <a:t>http</a:t>
            </a:r>
            <a:r>
              <a:rPr lang="en-US" sz="1500" dirty="0">
                <a:hlinkClick r:id="rId4"/>
              </a:rPr>
              <a:t>://</a:t>
            </a:r>
            <a:r>
              <a:rPr lang="en-US" sz="1500" dirty="0" smtClean="0">
                <a:hlinkClick r:id="rId4"/>
              </a:rPr>
              <a:t>povertycenter.case.edu/</a:t>
            </a:r>
            <a:endParaRPr lang="en-US" sz="1500" dirty="0" smtClean="0"/>
          </a:p>
          <a:p>
            <a:pPr marL="571500" indent="-228600" eaLnBrk="1" fontAlgn="auto" hangingPunct="1">
              <a:spcAft>
                <a:spcPts val="0"/>
              </a:spcAft>
              <a:defRPr/>
            </a:pPr>
            <a:r>
              <a:rPr lang="en-US" sz="1500" dirty="0" smtClean="0"/>
              <a:t>NEO CANDO: </a:t>
            </a:r>
            <a:r>
              <a:rPr lang="en-US" sz="1500" dirty="0" smtClean="0">
                <a:hlinkClick r:id="rId5"/>
              </a:rPr>
              <a:t>http</a:t>
            </a:r>
            <a:r>
              <a:rPr lang="en-US" sz="1500" dirty="0">
                <a:hlinkClick r:id="rId5"/>
              </a:rPr>
              <a:t>://neocando.case.edu</a:t>
            </a:r>
            <a:r>
              <a:rPr lang="en-US" sz="1500" dirty="0" smtClean="0">
                <a:hlinkClick r:id="rId5"/>
              </a:rPr>
              <a:t>/</a:t>
            </a:r>
            <a:endParaRPr lang="en-US" sz="15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7315200" y="2514590"/>
            <a:ext cx="914400" cy="914400"/>
          </a:xfrm>
          <a:prstGeom prst="rect">
            <a:avLst/>
          </a:prstGeom>
          <a:solidFill>
            <a:schemeClr val="accent6"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11913" y="3428990"/>
            <a:ext cx="914400" cy="914400"/>
          </a:xfrm>
          <a:prstGeom prst="rect">
            <a:avLst/>
          </a:prstGeom>
          <a:solidFill>
            <a:schemeClr val="accent1">
              <a:alpha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69113" y="2971790"/>
            <a:ext cx="914400" cy="914400"/>
          </a:xfrm>
          <a:prstGeom prst="rect">
            <a:avLst/>
          </a:prstGeom>
          <a:solidFill>
            <a:srgbClr val="C00000">
              <a:alpha val="75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chemeClr val="tx1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" y="457200"/>
            <a:ext cx="310991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735" y="548668"/>
            <a:ext cx="3788581" cy="32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Purpose of the study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To </a:t>
            </a:r>
            <a:r>
              <a:rPr lang="en-US" sz="2400" dirty="0"/>
              <a:t>examine the influence of early childhood housing conditions on </a:t>
            </a:r>
            <a:r>
              <a:rPr lang="en-US" sz="2400" dirty="0" smtClean="0"/>
              <a:t>lead exposure and school </a:t>
            </a:r>
            <a:r>
              <a:rPr lang="en-US" sz="2400" dirty="0"/>
              <a:t>readiness for all children entering kindergarten over a four year period in a big city school </a:t>
            </a:r>
            <a:r>
              <a:rPr lang="en-US" sz="2400" dirty="0" smtClean="0"/>
              <a:t>system.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To </a:t>
            </a:r>
            <a:r>
              <a:rPr lang="en-US" sz="2400" dirty="0"/>
              <a:t>demonstrate the cost-effectiveness of using </a:t>
            </a:r>
            <a:r>
              <a:rPr lang="en-US" sz="2400" dirty="0" smtClean="0"/>
              <a:t>Integrated Data Systems (IDSs) </a:t>
            </a:r>
            <a:r>
              <a:rPr lang="en-US" sz="2400" dirty="0"/>
              <a:t>that link administrative data on both individual children and residential properties to investigate housing and early childhood policy concerns.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206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6400780" y="1874537"/>
            <a:ext cx="1645920" cy="383950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926062" y="1874537"/>
            <a:ext cx="3291840" cy="383950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Conceptual model: Hypothesized relationships between housing, mediators and kindergarten </a:t>
            </a:r>
            <a:r>
              <a:rPr lang="en-US" dirty="0" smtClean="0"/>
              <a:t>readiness scores</a:t>
            </a:r>
            <a:endParaRPr lang="en-US" sz="2600" dirty="0"/>
          </a:p>
        </p:txBody>
      </p:sp>
      <p:sp>
        <p:nvSpPr>
          <p:cNvPr id="45" name="Rectangle 44"/>
          <p:cNvSpPr/>
          <p:nvPr/>
        </p:nvSpPr>
        <p:spPr>
          <a:xfrm>
            <a:off x="1097317" y="1874538"/>
            <a:ext cx="1645920" cy="3839503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6" name="Text Box 23"/>
          <p:cNvSpPr txBox="1">
            <a:spLocks noChangeArrowheads="1"/>
          </p:cNvSpPr>
          <p:nvPr/>
        </p:nvSpPr>
        <p:spPr bwMode="auto">
          <a:xfrm>
            <a:off x="1188757" y="1970059"/>
            <a:ext cx="1463039" cy="292608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Family characteristics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Child characteristics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3017537" y="1970059"/>
            <a:ext cx="1463039" cy="292608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Housing characteristics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 </a:t>
            </a:r>
            <a:r>
              <a:rPr lang="en-US" sz="1500" dirty="0" smtClean="0">
                <a:effectLst/>
                <a:latin typeface="+mn-lt"/>
                <a:ea typeface="Malgun Gothic" panose="020B0503020000020004" pitchFamily="34" charset="-127"/>
              </a:rPr>
              <a:t>Housing </a:t>
            </a: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market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distress event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 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Neighborhood quality</a:t>
            </a:r>
          </a:p>
        </p:txBody>
      </p:sp>
      <p:sp>
        <p:nvSpPr>
          <p:cNvPr id="51" name="Text Box 294"/>
          <p:cNvSpPr txBox="1"/>
          <p:nvPr/>
        </p:nvSpPr>
        <p:spPr>
          <a:xfrm>
            <a:off x="6492218" y="1970060"/>
            <a:ext cx="1463039" cy="292608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ea typeface="Malgun Gothic" panose="020B0503020000020004" pitchFamily="34" charset="-127"/>
              </a:rPr>
              <a:t>Kindergarten Readiness Assessment- </a:t>
            </a:r>
            <a:r>
              <a:rPr lang="en-US" sz="1500" dirty="0" smtClean="0">
                <a:effectLst/>
                <a:ea typeface="Malgun Gothic" panose="020B0503020000020004" pitchFamily="34" charset="-127"/>
              </a:rPr>
              <a:t>Literacy</a:t>
            </a:r>
            <a:endParaRPr lang="en-US" sz="1500" dirty="0">
              <a:effectLst/>
              <a:ea typeface="Malgun Gothic" panose="020B0503020000020004" pitchFamily="34" charset="-127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ea typeface="Malgun Gothic" panose="020B0503020000020004" pitchFamily="34" charset="-127"/>
              </a:rPr>
              <a:t>(KRA-L)</a:t>
            </a:r>
          </a:p>
        </p:txBody>
      </p:sp>
      <p:sp>
        <p:nvSpPr>
          <p:cNvPr id="53" name="Text Box 297"/>
          <p:cNvSpPr txBox="1"/>
          <p:nvPr/>
        </p:nvSpPr>
        <p:spPr>
          <a:xfrm>
            <a:off x="6126463" y="4983457"/>
            <a:ext cx="2103140" cy="6400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 smtClean="0">
                <a:effectLst/>
                <a:ea typeface="Malgun Gothic" panose="020B0503020000020004" pitchFamily="34" charset="-127"/>
              </a:rPr>
              <a:t>  Readiness </a:t>
            </a:r>
            <a:r>
              <a:rPr lang="en-US" sz="1500" b="1" dirty="0">
                <a:effectLst/>
                <a:ea typeface="Malgun Gothic" panose="020B0503020000020004" pitchFamily="34" charset="-127"/>
              </a:rPr>
              <a:t>at </a:t>
            </a:r>
            <a:r>
              <a:rPr lang="en-US" sz="1500" b="1" dirty="0" smtClean="0">
                <a:effectLst/>
                <a:ea typeface="Malgun Gothic" panose="020B0503020000020004" pitchFamily="34" charset="-127"/>
              </a:rPr>
              <a:t>K entry 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 smtClean="0">
                <a:effectLst/>
                <a:ea typeface="Malgun Gothic" panose="020B0503020000020004" pitchFamily="34" charset="-127"/>
              </a:rPr>
              <a:t>(Ages 5 – 6)</a:t>
            </a:r>
            <a:endParaRPr lang="en-US" sz="1500" b="1" dirty="0">
              <a:effectLst/>
              <a:ea typeface="Malgun Gothic" panose="020B0503020000020004" pitchFamily="34" charset="-127"/>
            </a:endParaRPr>
          </a:p>
        </p:txBody>
      </p:sp>
      <p:sp>
        <p:nvSpPr>
          <p:cNvPr id="54" name="Text Box 295"/>
          <p:cNvSpPr txBox="1"/>
          <p:nvPr/>
        </p:nvSpPr>
        <p:spPr>
          <a:xfrm>
            <a:off x="1097319" y="4983457"/>
            <a:ext cx="1591043" cy="6400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effectLst/>
                <a:ea typeface="Malgun Gothic" panose="020B0503020000020004" pitchFamily="34" charset="-127"/>
              </a:rPr>
              <a:t>Family, child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effectLst/>
                <a:ea typeface="Malgun Gothic" panose="020B0503020000020004" pitchFamily="34" charset="-127"/>
              </a:rPr>
              <a:t>background</a:t>
            </a:r>
          </a:p>
        </p:txBody>
      </p:sp>
      <p:sp>
        <p:nvSpPr>
          <p:cNvPr id="48" name="Text Box 25"/>
          <p:cNvSpPr txBox="1">
            <a:spLocks noChangeArrowheads="1"/>
          </p:cNvSpPr>
          <p:nvPr/>
        </p:nvSpPr>
        <p:spPr bwMode="auto">
          <a:xfrm>
            <a:off x="4663423" y="1970059"/>
            <a:ext cx="1463039" cy="9144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latin typeface="+mn-lt"/>
                <a:ea typeface="Malgun Gothic" panose="020B0503020000020004" pitchFamily="34" charset="-127"/>
              </a:rPr>
              <a:t>Child maltreatment</a:t>
            </a:r>
          </a:p>
        </p:txBody>
      </p:sp>
      <p:sp>
        <p:nvSpPr>
          <p:cNvPr id="49" name="Text Box 292"/>
          <p:cNvSpPr txBox="1"/>
          <p:nvPr/>
        </p:nvSpPr>
        <p:spPr>
          <a:xfrm>
            <a:off x="4663423" y="2971795"/>
            <a:ext cx="1463039" cy="9144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ea typeface="Malgun Gothic" panose="020B0503020000020004" pitchFamily="34" charset="-127"/>
              </a:rPr>
              <a:t>Elevated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ea typeface="Malgun Gothic" panose="020B0503020000020004" pitchFamily="34" charset="-127"/>
              </a:rPr>
              <a:t>blood lead concentrations</a:t>
            </a:r>
          </a:p>
        </p:txBody>
      </p:sp>
      <p:sp>
        <p:nvSpPr>
          <p:cNvPr id="50" name="Text Box 293"/>
          <p:cNvSpPr txBox="1"/>
          <p:nvPr/>
        </p:nvSpPr>
        <p:spPr>
          <a:xfrm>
            <a:off x="4663423" y="3973531"/>
            <a:ext cx="1463039" cy="9144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dirty="0">
                <a:effectLst/>
                <a:ea typeface="Malgun Gothic" panose="020B0503020000020004" pitchFamily="34" charset="-127"/>
              </a:rPr>
              <a:t>Residential moves</a:t>
            </a:r>
          </a:p>
        </p:txBody>
      </p:sp>
      <p:sp>
        <p:nvSpPr>
          <p:cNvPr id="55" name="Text Box 296"/>
          <p:cNvSpPr txBox="1"/>
          <p:nvPr/>
        </p:nvSpPr>
        <p:spPr>
          <a:xfrm>
            <a:off x="3108976" y="4983457"/>
            <a:ext cx="2891825" cy="6400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>
                <a:effectLst/>
                <a:ea typeface="Malgun Gothic" panose="020B0503020000020004" pitchFamily="34" charset="-127"/>
              </a:rPr>
              <a:t>Early childhood experiences </a:t>
            </a:r>
            <a:endParaRPr lang="en-US" sz="1500" b="1" dirty="0" smtClean="0">
              <a:effectLst/>
              <a:ea typeface="Malgun Gothic" panose="020B0503020000020004" pitchFamily="34" charset="-127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500" b="1" dirty="0" smtClean="0">
                <a:effectLst/>
                <a:ea typeface="Malgun Gothic" panose="020B0503020000020004" pitchFamily="34" charset="-127"/>
              </a:rPr>
              <a:t>(</a:t>
            </a:r>
            <a:r>
              <a:rPr lang="en-US" sz="1500" b="1" dirty="0">
                <a:effectLst/>
                <a:ea typeface="Malgun Gothic" panose="020B0503020000020004" pitchFamily="34" charset="-127"/>
              </a:rPr>
              <a:t>Ages 0 – 5)</a:t>
            </a:r>
          </a:p>
        </p:txBody>
      </p:sp>
      <p:sp>
        <p:nvSpPr>
          <p:cNvPr id="6" name="Right Arrow 5"/>
          <p:cNvSpPr/>
          <p:nvPr/>
        </p:nvSpPr>
        <p:spPr>
          <a:xfrm>
            <a:off x="1097318" y="5852131"/>
            <a:ext cx="6949440" cy="228600"/>
          </a:xfrm>
          <a:prstGeom prst="rightArrow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6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5" grpId="0" animBg="1"/>
      <p:bldP spid="45" grpId="0" animBg="1"/>
      <p:bldP spid="46" grpId="0" animBg="1"/>
      <p:bldP spid="47" grpId="0" animBg="1"/>
      <p:bldP spid="51" grpId="0" animBg="1"/>
      <p:bldP spid="53" grpId="0"/>
      <p:bldP spid="54" grpId="0"/>
      <p:bldP spid="48" grpId="0" animBg="1"/>
      <p:bldP spid="49" grpId="0" animBg="1"/>
      <p:bldP spid="50" grpId="0" animBg="1"/>
      <p:bldP spid="55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200" dirty="0"/>
              <a:t>Data systems: </a:t>
            </a:r>
            <a:r>
              <a:rPr lang="en-US" sz="2200" dirty="0" err="1"/>
              <a:t>ChidHood</a:t>
            </a:r>
            <a:r>
              <a:rPr lang="en-US" sz="2200" dirty="0"/>
              <a:t> Integrated </a:t>
            </a:r>
            <a:r>
              <a:rPr lang="en-US" sz="2200" dirty="0" err="1" smtClean="0"/>
              <a:t>Longitudianal</a:t>
            </a:r>
            <a:r>
              <a:rPr lang="en-US" sz="2200" dirty="0" smtClean="0"/>
              <a:t> </a:t>
            </a:r>
            <a:r>
              <a:rPr lang="en-US" sz="2200" dirty="0"/>
              <a:t>Data (CHILD) system and Neighborhood Stabilization Team (NST</a:t>
            </a:r>
            <a:r>
              <a:rPr lang="en-US" sz="2200" dirty="0" smtClean="0"/>
              <a:t>) web application</a:t>
            </a:r>
            <a:endParaRPr lang="en-US" sz="2200" dirty="0"/>
          </a:p>
        </p:txBody>
      </p:sp>
      <p:sp>
        <p:nvSpPr>
          <p:cNvPr id="76" name="Text Box 293"/>
          <p:cNvSpPr txBox="1"/>
          <p:nvPr/>
        </p:nvSpPr>
        <p:spPr>
          <a:xfrm>
            <a:off x="457245" y="1600215"/>
            <a:ext cx="3931920" cy="4572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ea typeface="Malgun Gothic" panose="020B0503020000020004" pitchFamily="34" charset="-127"/>
              </a:rPr>
              <a:t>CHILD system</a:t>
            </a:r>
            <a:endParaRPr lang="en-US" sz="2400" dirty="0">
              <a:effectLst/>
              <a:ea typeface="Malgun Gothic" panose="020B0503020000020004" pitchFamily="34" charset="-127"/>
            </a:endParaRPr>
          </a:p>
        </p:txBody>
      </p:sp>
      <p:sp>
        <p:nvSpPr>
          <p:cNvPr id="77" name="Text Box 293"/>
          <p:cNvSpPr txBox="1"/>
          <p:nvPr/>
        </p:nvSpPr>
        <p:spPr>
          <a:xfrm>
            <a:off x="5669267" y="1600215"/>
            <a:ext cx="3108960" cy="4572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ea typeface="Malgun Gothic" panose="020B0503020000020004" pitchFamily="34" charset="-127"/>
              </a:rPr>
              <a:t>NST web application</a:t>
            </a:r>
            <a:endParaRPr lang="en-US" sz="2400" dirty="0">
              <a:effectLst/>
              <a:ea typeface="Malgun Gothic" panose="020B0503020000020004" pitchFamily="34" charset="-127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105719" y="3384353"/>
            <a:ext cx="1531371" cy="155594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prstDash val="solid"/>
          </a:ln>
        </p:spPr>
        <p:txBody>
          <a:bodyPr wrap="square" anchor="ctr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800" b="1">
                <a:effectLst/>
                <a:latin typeface="+mn-lt"/>
                <a:ea typeface="Times New Roman" panose="02020603050405020304" pitchFamily="18" charset="0"/>
              </a:rPr>
              <a:t> </a:t>
            </a:r>
            <a:endParaRPr lang="en-US" sz="70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413220" y="4239483"/>
            <a:ext cx="866921" cy="697464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marL="228600" marR="0" lvl="0" indent="-1174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Abuse</a:t>
            </a: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/</a:t>
            </a:r>
          </a:p>
          <a:p>
            <a:pPr marL="111125"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     neglect 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174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Foster care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174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Juvenile </a:t>
            </a:r>
            <a:endParaRPr lang="en-US" sz="850" kern="1000" dirty="0" smtClean="0">
              <a:solidFill>
                <a:srgbClr val="000000"/>
              </a:solidFill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11125"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kern="1000" dirty="0">
                <a:solidFill>
                  <a:srgbClr val="000000"/>
                </a:solidFill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850" kern="1000" dirty="0" smtClean="0">
                <a:solidFill>
                  <a:srgbClr val="000000"/>
                </a:solidFill>
                <a:ea typeface="Malgun Gothic" panose="020B0503020000020004" pitchFamily="34" charset="-127"/>
                <a:cs typeface="Times New Roman" panose="02020603050405020304" pitchFamily="18" charset="0"/>
              </a:rPr>
              <a:t>    </a:t>
            </a: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court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1747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Homeless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800489" y="5291798"/>
            <a:ext cx="1302603" cy="880372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Home visiting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Child care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UPK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Special needs child care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Early childhood mental health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3645226" y="5293589"/>
            <a:ext cx="930160" cy="69690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>
            <a:noAutofit/>
          </a:bodyPr>
          <a:lstStyle/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Attendance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KRA-L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Proficiency test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Disability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228600" marR="0" lvl="0" indent="-1079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Graduation test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11315" y="3393372"/>
            <a:ext cx="912978" cy="697464"/>
          </a:xfrm>
          <a:prstGeom prst="rect">
            <a:avLst/>
          </a:prstGeom>
          <a:solidFill>
            <a:schemeClr val="bg1"/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t" anchorCtr="0">
            <a:noAutofit/>
          </a:bodyPr>
          <a:lstStyle/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Medicaid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SNAP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TANF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 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652486" y="2331732"/>
            <a:ext cx="880090" cy="69884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t" anchorCtr="0">
            <a:noAutofit/>
          </a:bodyPr>
          <a:lstStyle/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Infant mortality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Elevated Blood </a:t>
            </a:r>
            <a:endParaRPr lang="en-US" sz="850" kern="1000" dirty="0" smtClean="0">
              <a:solidFill>
                <a:srgbClr val="000000"/>
              </a:solidFill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kern="1000" dirty="0">
                <a:solidFill>
                  <a:srgbClr val="000000"/>
                </a:solidFill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850" kern="1000" dirty="0" smtClean="0">
                <a:solidFill>
                  <a:srgbClr val="000000"/>
                </a:solidFill>
                <a:ea typeface="Malgun Gothic" panose="020B0503020000020004" pitchFamily="34" charset="-127"/>
                <a:cs typeface="Times New Roman" panose="02020603050405020304" pitchFamily="18" charset="0"/>
              </a:rPr>
              <a:t>    </a:t>
            </a: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Lead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143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kern="1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1188702" y="2331732"/>
            <a:ext cx="816702" cy="69884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t" anchorCtr="0">
            <a:noAutofit/>
          </a:bodyPr>
          <a:lstStyle/>
          <a:p>
            <a:pPr marL="117475" marR="0" lvl="0" indent="-1174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Teen births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17475" marR="0" lvl="0" indent="-1174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Mother’s demographic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17475" marR="0" lvl="0" indent="-1174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Birth weight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17475" marR="0" lvl="0" indent="-1174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Prenatal care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024541" y="2331732"/>
            <a:ext cx="612548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Child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Medical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Data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105719" y="2331732"/>
            <a:ext cx="612548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Birth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Certificates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184041" y="3382949"/>
            <a:ext cx="612123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Public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Assistance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3024541" y="5293589"/>
            <a:ext cx="612548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Public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School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1182882" y="4239484"/>
            <a:ext cx="614246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Child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Welfare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105719" y="5293589"/>
            <a:ext cx="612548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Services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4568560" y="3380143"/>
            <a:ext cx="818423" cy="698843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t" anchorCtr="0">
            <a:noAutofit/>
          </a:bodyPr>
          <a:lstStyle/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Housing </a:t>
            </a: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condition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Tax </a:t>
            </a:r>
            <a:endParaRPr lang="en-US" sz="850" kern="1000" dirty="0" smtClean="0">
              <a:solidFill>
                <a:srgbClr val="000000"/>
              </a:solidFill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50" kern="1000" dirty="0">
                <a:solidFill>
                  <a:srgbClr val="000000"/>
                </a:solidFill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850" kern="1000" dirty="0" smtClean="0">
                <a:solidFill>
                  <a:srgbClr val="000000"/>
                </a:solidFill>
                <a:ea typeface="Malgun Gothic" panose="020B0503020000020004" pitchFamily="34" charset="-127"/>
                <a:cs typeface="Times New Roman" panose="02020603050405020304" pitchFamily="18" charset="0"/>
              </a:rPr>
              <a:t>    </a:t>
            </a: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delinquency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Foreclosure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4568560" y="4230352"/>
            <a:ext cx="917830" cy="696907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0" rIns="0" bIns="0" rtlCol="0" anchor="t" anchorCtr="0">
            <a:noAutofit/>
          </a:bodyPr>
          <a:lstStyle/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Poverty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Age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Unemployment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 smtClean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Race/Ethnicity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120650" marR="0" lvl="0" indent="-120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850" kern="1000" dirty="0">
                <a:solidFill>
                  <a:srgbClr val="000000"/>
                </a:solidFill>
                <a:effectLst/>
                <a:ea typeface="Malgun Gothic" panose="020B0503020000020004" pitchFamily="34" charset="-127"/>
                <a:cs typeface="Times New Roman" panose="02020603050405020304" pitchFamily="18" charset="0"/>
              </a:rPr>
              <a:t>Immigrants</a:t>
            </a:r>
            <a:endParaRPr lang="en-US" sz="850" kern="1000" dirty="0">
              <a:effectLst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3039895" y="3035899"/>
            <a:ext cx="306274" cy="3387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45720" bIns="0" rtlCol="0" anchor="ctr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8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</a:t>
            </a:r>
            <a:r>
              <a:rPr lang="en-US" sz="800" b="1" kern="1200" baseline="-25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1</a:t>
            </a:r>
            <a:endParaRPr lang="en-US" sz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3639312" y="3727786"/>
            <a:ext cx="306275" cy="33877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45720" rIns="0" bIns="0" rtlCol="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Address</a:t>
            </a:r>
            <a:endParaRPr lang="en-US" sz="7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644965" y="4247030"/>
            <a:ext cx="306275" cy="338774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45720" rIns="0" bIns="45720" rtlCol="0" anchor="b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700" b="1" kern="1200" dirty="0" err="1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GeoID</a:t>
            </a:r>
            <a:endParaRPr lang="en-US" sz="7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3035154" y="4946306"/>
            <a:ext cx="306274" cy="3387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45720" bIns="0" rtlCol="0" anchor="ctr">
            <a:noAutofit/>
          </a:bodyPr>
          <a:lstStyle/>
          <a:p>
            <a:pPr marL="0" marR="0" algn="r">
              <a:spcBef>
                <a:spcPts val="0"/>
              </a:spcBef>
              <a:spcAft>
                <a:spcPts val="0"/>
              </a:spcAft>
            </a:pPr>
            <a:r>
              <a:rPr lang="en-US" sz="800" b="1" kern="12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</a:t>
            </a:r>
            <a:r>
              <a:rPr lang="en-US" sz="800" b="1" kern="1200" baseline="-25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6</a:t>
            </a:r>
            <a:endParaRPr lang="en-US" sz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432089" y="3041898"/>
            <a:ext cx="306274" cy="3387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0" rIns="0" bIns="0" rtlCol="0" anchor="ctr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kern="12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</a:t>
            </a:r>
            <a:r>
              <a:rPr lang="en-US" sz="800" b="1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2</a:t>
            </a:r>
            <a:endParaRPr lang="en-US" sz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432089" y="4949299"/>
            <a:ext cx="306274" cy="3387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45720" tIns="0" rIns="0" bIns="0" rtlCol="0" anchor="ctr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800" b="1" kern="12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</a:t>
            </a:r>
            <a:r>
              <a:rPr lang="en-US" sz="800" b="1" kern="1200" baseline="-25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</a:t>
            </a:r>
            <a:endParaRPr lang="en-US" sz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1819758" y="3752062"/>
            <a:ext cx="306274" cy="3387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45720" rIns="0" bIns="0" rtlCol="0" anchor="t" anchorCtr="0">
            <a:noAutofit/>
          </a:bodyPr>
          <a:lstStyle/>
          <a:p>
            <a:pPr algn="ctr"/>
            <a:r>
              <a:rPr lang="en-US" sz="800" b="1" kern="12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ID</a:t>
            </a:r>
            <a:r>
              <a:rPr lang="en-US" sz="800" b="1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3</a:t>
            </a:r>
            <a:endParaRPr lang="en-US" sz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1826248" y="4257619"/>
            <a:ext cx="306274" cy="33877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45720" rIns="0" bIns="45720" rtlCol="0" anchor="b" anchorCtr="0">
            <a:noAutofit/>
          </a:bodyPr>
          <a:lstStyle/>
          <a:p>
            <a:pPr algn="ctr"/>
            <a:r>
              <a:rPr lang="en-US" sz="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ID</a:t>
            </a:r>
            <a:r>
              <a:rPr lang="en-US" sz="800" b="1" baseline="-25000" dirty="0">
                <a:solidFill>
                  <a:srgbClr val="000000"/>
                </a:solidFill>
                <a:ea typeface="Times New Roman" panose="02020603050405020304" pitchFamily="18" charset="0"/>
              </a:rPr>
              <a:t>4</a:t>
            </a:r>
            <a:endParaRPr lang="en-US" sz="8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401669" y="3731806"/>
            <a:ext cx="936825" cy="856535"/>
          </a:xfrm>
          <a:prstGeom prst="rect">
            <a:avLst/>
          </a:prstGeom>
          <a:solidFill>
            <a:schemeClr val="bg1">
              <a:lumMod val="85000"/>
            </a:schemeClr>
          </a:solidFill>
          <a:ln w="15875">
            <a:solidFill>
              <a:schemeClr val="tx1"/>
            </a:solidFill>
            <a:prstDash val="sysDot"/>
          </a:ln>
        </p:spPr>
        <p:txBody>
          <a:bodyPr wrap="square" lIns="182880" anchor="ctr" anchorCtr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 err="1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ChildHood</a:t>
            </a:r>
            <a:endParaRPr lang="en-US" sz="1000" b="1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Integrated</a:t>
            </a:r>
            <a:endParaRPr lang="en-US" sz="1000" b="1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Longitudinal </a:t>
            </a:r>
            <a:endParaRPr lang="en-US" sz="1000" b="1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Data(CHILD) </a:t>
            </a:r>
            <a:endParaRPr lang="en-US" sz="1000" b="1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System</a:t>
            </a:r>
            <a:endParaRPr lang="en-US" sz="1000" b="1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3948562" y="3384353"/>
            <a:ext cx="612123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Housing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3948562" y="4231258"/>
            <a:ext cx="612123" cy="69690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/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Neighbor-</a:t>
            </a:r>
            <a:endParaRPr lang="en-US" sz="1000" dirty="0">
              <a:effectLst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hood</a:t>
            </a:r>
            <a:endParaRPr lang="en-US" sz="1000" dirty="0">
              <a:effectLst/>
              <a:ea typeface="Times New Roman" panose="02020603050405020304" pitchFamily="18" charset="0"/>
            </a:endParaRPr>
          </a:p>
        </p:txBody>
      </p:sp>
      <p:cxnSp>
        <p:nvCxnSpPr>
          <p:cNvPr id="95" name="Straight Connector 94"/>
          <p:cNvCxnSpPr/>
          <p:nvPr/>
        </p:nvCxnSpPr>
        <p:spPr>
          <a:xfrm flipV="1">
            <a:off x="1794161" y="3731538"/>
            <a:ext cx="609409" cy="2419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3337132" y="4580589"/>
            <a:ext cx="609409" cy="2419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V="1">
            <a:off x="3337132" y="3729177"/>
            <a:ext cx="609409" cy="2419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3337156" y="4600633"/>
            <a:ext cx="0" cy="691346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3338491" y="3030523"/>
            <a:ext cx="1" cy="691346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flipV="1">
            <a:off x="1796065" y="4588307"/>
            <a:ext cx="609409" cy="2419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>
            <a:off x="2398860" y="3029337"/>
            <a:ext cx="1" cy="691346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 flipV="1">
            <a:off x="2398860" y="4599448"/>
            <a:ext cx="0" cy="691346"/>
          </a:xfrm>
          <a:prstGeom prst="line">
            <a:avLst/>
          </a:prstGeom>
          <a:ln w="15875">
            <a:solidFill>
              <a:schemeClr val="tx1"/>
            </a:solidFill>
            <a:prstDash val="sysDot"/>
            <a:headEnd type="oval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9" name="Picture 1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707" y="2331732"/>
            <a:ext cx="2834654" cy="3840438"/>
          </a:xfrm>
          <a:prstGeom prst="rect">
            <a:avLst/>
          </a:prstGeom>
        </p:spPr>
      </p:pic>
      <p:sp>
        <p:nvSpPr>
          <p:cNvPr id="130" name="Text Box 293"/>
          <p:cNvSpPr txBox="1"/>
          <p:nvPr/>
        </p:nvSpPr>
        <p:spPr>
          <a:xfrm>
            <a:off x="5769864" y="2340864"/>
            <a:ext cx="996696" cy="18288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effectLst/>
                <a:ea typeface="Malgun Gothic" panose="020B0503020000020004" pitchFamily="34" charset="-127"/>
              </a:rPr>
              <a:t>Region</a:t>
            </a:r>
            <a:endParaRPr lang="en-US" sz="1300" dirty="0">
              <a:effectLst/>
              <a:ea typeface="Malgun Gothic" panose="020B0503020000020004" pitchFamily="34" charset="-127"/>
            </a:endParaRPr>
          </a:p>
        </p:txBody>
      </p:sp>
      <p:sp>
        <p:nvSpPr>
          <p:cNvPr id="131" name="Text Box 293"/>
          <p:cNvSpPr txBox="1"/>
          <p:nvPr/>
        </p:nvSpPr>
        <p:spPr>
          <a:xfrm>
            <a:off x="6099048" y="3072384"/>
            <a:ext cx="987552" cy="18288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effectLst/>
                <a:ea typeface="Malgun Gothic" panose="020B0503020000020004" pitchFamily="34" charset="-127"/>
              </a:rPr>
              <a:t>City</a:t>
            </a:r>
            <a:endParaRPr lang="en-US" sz="1300" dirty="0">
              <a:effectLst/>
              <a:ea typeface="Malgun Gothic" panose="020B0503020000020004" pitchFamily="34" charset="-127"/>
            </a:endParaRPr>
          </a:p>
        </p:txBody>
      </p:sp>
      <p:sp>
        <p:nvSpPr>
          <p:cNvPr id="132" name="Text Box 293"/>
          <p:cNvSpPr txBox="1"/>
          <p:nvPr/>
        </p:nvSpPr>
        <p:spPr>
          <a:xfrm>
            <a:off x="6437376" y="3803904"/>
            <a:ext cx="996696" cy="18288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effectLst/>
                <a:ea typeface="Malgun Gothic" panose="020B0503020000020004" pitchFamily="34" charset="-127"/>
              </a:rPr>
              <a:t>Neighborhood</a:t>
            </a:r>
            <a:endParaRPr lang="en-US" sz="1300" dirty="0">
              <a:effectLst/>
              <a:ea typeface="Malgun Gothic" panose="020B0503020000020004" pitchFamily="34" charset="-127"/>
            </a:endParaRPr>
          </a:p>
        </p:txBody>
      </p:sp>
      <p:sp>
        <p:nvSpPr>
          <p:cNvPr id="133" name="Text Box 293"/>
          <p:cNvSpPr txBox="1"/>
          <p:nvPr/>
        </p:nvSpPr>
        <p:spPr>
          <a:xfrm>
            <a:off x="6766536" y="4526266"/>
            <a:ext cx="996696" cy="18288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effectLst/>
                <a:ea typeface="Malgun Gothic" panose="020B0503020000020004" pitchFamily="34" charset="-127"/>
              </a:rPr>
              <a:t>Census Tract</a:t>
            </a:r>
            <a:endParaRPr lang="en-US" sz="1300" dirty="0">
              <a:effectLst/>
              <a:ea typeface="Malgun Gothic" panose="020B0503020000020004" pitchFamily="34" charset="-127"/>
            </a:endParaRPr>
          </a:p>
        </p:txBody>
      </p:sp>
      <p:sp>
        <p:nvSpPr>
          <p:cNvPr id="134" name="Text Box 293"/>
          <p:cNvSpPr txBox="1"/>
          <p:nvPr/>
        </p:nvSpPr>
        <p:spPr>
          <a:xfrm>
            <a:off x="7095705" y="5257778"/>
            <a:ext cx="996696" cy="18288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300" dirty="0" smtClean="0">
                <a:ea typeface="Malgun Gothic" panose="020B0503020000020004" pitchFamily="34" charset="-127"/>
              </a:rPr>
              <a:t>Parcel</a:t>
            </a:r>
            <a:endParaRPr lang="en-US" sz="1300" dirty="0">
              <a:effectLst/>
              <a:ea typeface="Malgun Gothic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662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45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7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7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75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 animBg="1"/>
      <p:bldP spid="127" grpId="0" animBg="1"/>
      <p:bldP spid="128" grpId="0" animBg="1"/>
      <p:bldP spid="130" grpId="0" animBg="1"/>
      <p:bldP spid="131" grpId="0" animBg="1"/>
      <p:bldP spid="132" grpId="0" animBg="1"/>
      <p:bldP spid="133" grpId="0" animBg="1"/>
      <p:bldP spid="1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600" dirty="0" smtClean="0"/>
              <a:t>Sampling and study design</a:t>
            </a:r>
            <a:endParaRPr lang="en-US" sz="2600" dirty="0"/>
          </a:p>
        </p:txBody>
      </p:sp>
      <p:sp>
        <p:nvSpPr>
          <p:cNvPr id="19459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Sampling criteria</a:t>
            </a:r>
          </a:p>
          <a:p>
            <a:pPr lvl="1" eaLnBrk="1" hangingPunct="1"/>
            <a:r>
              <a:rPr lang="en-US" altLang="en-US" dirty="0" smtClean="0"/>
              <a:t>Children who </a:t>
            </a:r>
            <a:r>
              <a:rPr lang="en-US" altLang="en-US" dirty="0"/>
              <a:t>entered kindergarten for the first time in the Cleveland Metropolitan School District (CMSD) during the 2007-2010 academic </a:t>
            </a:r>
            <a:r>
              <a:rPr lang="en-US" altLang="en-US" dirty="0" smtClean="0"/>
              <a:t>years </a:t>
            </a:r>
          </a:p>
          <a:p>
            <a:pPr eaLnBrk="1" hangingPunct="1"/>
            <a:r>
              <a:rPr lang="en-US" altLang="en-US" sz="2400" dirty="0" smtClean="0"/>
              <a:t>Sample size</a:t>
            </a:r>
          </a:p>
          <a:p>
            <a:pPr lvl="1" eaLnBrk="1" hangingPunct="1"/>
            <a:r>
              <a:rPr lang="en-US" altLang="en-US" dirty="0" smtClean="0"/>
              <a:t>13,762 children</a:t>
            </a:r>
          </a:p>
          <a:p>
            <a:pPr eaLnBrk="1" hangingPunct="1"/>
            <a:r>
              <a:rPr lang="en-US" altLang="en-US" sz="2400" dirty="0" smtClean="0"/>
              <a:t>Study design</a:t>
            </a:r>
            <a:endParaRPr lang="en-US" altLang="en-US" dirty="0" smtClean="0"/>
          </a:p>
          <a:p>
            <a:pPr lvl="1" eaLnBrk="1" hangingPunct="1"/>
            <a:r>
              <a:rPr lang="en-US" dirty="0" smtClean="0"/>
              <a:t>Longitudinal</a:t>
            </a:r>
            <a:r>
              <a:rPr lang="en-US" dirty="0"/>
              <a:t>, population-based </a:t>
            </a:r>
            <a:r>
              <a:rPr lang="en-US" dirty="0" smtClean="0"/>
              <a:t>study that </a:t>
            </a:r>
            <a:r>
              <a:rPr lang="en-US" dirty="0"/>
              <a:t>draws on </a:t>
            </a:r>
            <a:r>
              <a:rPr lang="en-US" dirty="0" smtClean="0"/>
              <a:t>IDSs covering </a:t>
            </a:r>
            <a:r>
              <a:rPr lang="en-US" dirty="0"/>
              <a:t>children and </a:t>
            </a:r>
            <a:r>
              <a:rPr lang="en-US" dirty="0" smtClean="0"/>
              <a:t>properties</a:t>
            </a:r>
          </a:p>
          <a:p>
            <a:pPr lvl="1" eaLnBrk="1" hangingPunct="1"/>
            <a:r>
              <a:rPr lang="en-US" dirty="0" smtClean="0"/>
              <a:t>Study population was followed </a:t>
            </a:r>
            <a:r>
              <a:rPr lang="en-US" dirty="0"/>
              <a:t>from birth through </a:t>
            </a:r>
            <a:r>
              <a:rPr lang="en-US" dirty="0" smtClean="0"/>
              <a:t>kindergarten entry using monthly address histories from </a:t>
            </a:r>
            <a:r>
              <a:rPr lang="en-US" dirty="0"/>
              <a:t>a combination of </a:t>
            </a:r>
            <a:r>
              <a:rPr lang="en-US" dirty="0" smtClean="0"/>
              <a:t>administrative records.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sz="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Accuracy of monthly address history</a:t>
            </a:r>
            <a:endParaRPr lang="en-US" sz="26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505746"/>
              </p:ext>
            </p:extLst>
          </p:nvPr>
        </p:nvGraphicFramePr>
        <p:xfrm>
          <a:off x="778518" y="1600220"/>
          <a:ext cx="7586963" cy="4358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8251"/>
                <a:gridCol w="1326524"/>
                <a:gridCol w="3381987"/>
                <a:gridCol w="868363"/>
                <a:gridCol w="731838"/>
              </a:tblGrid>
              <a:tr h="45719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Accuracy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Tool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2000" u="none" strike="noStrike" dirty="0" smtClean="0">
                          <a:effectLst/>
                          <a:latin typeface="+mn-lt"/>
                        </a:rPr>
                        <a:t>Description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6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High 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ArcGIS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&gt;80% (Highest accuracy)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42,619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6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High 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+mn-lt"/>
                        </a:rPr>
                        <a:t>Mapmarker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Street &amp;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Zip code 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(Highest accuracy)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1,253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6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Moderate 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ArcGIS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60-80% (Moderate)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221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1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Moderate 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+mn-lt"/>
                        </a:rPr>
                        <a:t>Batchgeo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80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&amp; Google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Exact position (Street &amp;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Zip code)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81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164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Low 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err="1">
                          <a:effectLst/>
                          <a:latin typeface="+mn-lt"/>
                        </a:rPr>
                        <a:t>Batchgeo</a:t>
                      </a:r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 </a:t>
                      </a:r>
                      <a:endParaRPr lang="en-US" sz="1800" u="none" strike="noStrike" dirty="0" smtClean="0">
                        <a:effectLst/>
                        <a:latin typeface="+mn-lt"/>
                      </a:endParaRPr>
                    </a:p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&amp; Google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Street center within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zip code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606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649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Low 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Census 2000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Center of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Zip code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109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6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Unknown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Unknown (Out of 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OH,</a:t>
                      </a:r>
                      <a:r>
                        <a:rPr lang="en-US" sz="1800" u="none" strike="noStrike" baseline="0" dirty="0" smtClean="0">
                          <a:effectLst/>
                          <a:latin typeface="+mn-lt"/>
                        </a:rPr>
                        <a:t> etc.</a:t>
                      </a: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 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625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44,890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38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Linking address </a:t>
            </a:r>
            <a:r>
              <a:rPr lang="en-US" dirty="0"/>
              <a:t>history </a:t>
            </a:r>
            <a:r>
              <a:rPr lang="en-US" dirty="0" smtClean="0"/>
              <a:t>to County parcel data: </a:t>
            </a:r>
            <a:br>
              <a:rPr lang="en-US" dirty="0" smtClean="0"/>
            </a:br>
            <a:r>
              <a:rPr lang="en-US" dirty="0" smtClean="0"/>
              <a:t>Accuracy of matching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713855"/>
              </p:ext>
            </p:extLst>
          </p:nvPr>
        </p:nvGraphicFramePr>
        <p:xfrm>
          <a:off x="914400" y="1874537"/>
          <a:ext cx="7315200" cy="365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4222"/>
                <a:gridCol w="3761789"/>
                <a:gridCol w="821685"/>
                <a:gridCol w="847504"/>
              </a:tblGrid>
              <a:tr h="35001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Parcel accuracy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Description of matching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6923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High I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Matched by address and zip code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38,693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(86.9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6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High 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Matched by address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1,715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(3.9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Moderate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Manually matched </a:t>
                      </a:r>
                      <a:r>
                        <a:rPr lang="en-US" sz="1800" u="none" strike="noStrike" baseline="30000" dirty="0" smtClean="0">
                          <a:effectLst/>
                          <a:latin typeface="+mn-lt"/>
                        </a:rPr>
                        <a:t>a)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4,092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(9.1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Low 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No street number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(0.0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Low II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Strange or blank addresses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  <a:latin typeface="+mn-lt"/>
                        </a:rPr>
                        <a:t>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effectLst/>
                          <a:latin typeface="+mn-lt"/>
                        </a:rPr>
                        <a:t>(0.1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8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44,543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(100.0)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0196">
                <a:tc gridSpan="4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Note. </a:t>
                      </a:r>
                      <a:r>
                        <a:rPr lang="en-US" sz="1700" u="none" strike="noStrike" baseline="30000" dirty="0" smtClean="0">
                          <a:effectLst/>
                          <a:latin typeface="+mn-lt"/>
                        </a:rPr>
                        <a:t>a)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Manual</a:t>
                      </a:r>
                      <a:r>
                        <a:rPr lang="en-US" sz="1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matching was conducted via the following County website: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</a:p>
                    <a:p>
                      <a:pPr algn="l" fontAlgn="b"/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         </a:t>
                      </a:r>
                      <a:r>
                        <a:rPr lang="en-US" sz="1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hlinkClick r:id="rId2"/>
                        </a:rPr>
                        <a:t>Http://recorder.cuyahogacounty.us/searchs/parcelsearchs.aspx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77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Descriptive statistics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691"/>
              </p:ext>
            </p:extLst>
          </p:nvPr>
        </p:nvGraphicFramePr>
        <p:xfrm>
          <a:off x="914360" y="1600220"/>
          <a:ext cx="7315200" cy="4846270"/>
        </p:xfrm>
        <a:graphic>
          <a:graphicData uri="http://schemas.openxmlformats.org/drawingml/2006/table">
            <a:tbl>
              <a:tblPr firstRow="1" firstCol="1" bandRow="1"/>
              <a:tblGrid>
                <a:gridCol w="2299298"/>
                <a:gridCol w="4174131"/>
                <a:gridCol w="841771"/>
              </a:tblGrid>
              <a:tr h="2345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 or %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600" b="1" dirty="0" smtClean="0">
                          <a:latin typeface="+mn-lt"/>
                        </a:rPr>
                        <a:t>Race/ethnicity</a:t>
                      </a:r>
                      <a:endParaRPr lang="en-US" sz="16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latin typeface="+mn-lt"/>
                        </a:rPr>
                        <a:t>Reference=African American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69.0%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Non-Hispanic White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18.2%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Hispanic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11.7%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1.1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Family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characteristics</a:t>
                      </a:r>
                      <a:endParaRPr lang="en-US" sz="16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Poverty (Share of time below poverty line)</a:t>
                      </a:r>
                      <a:endParaRPr lang="en-US" sz="15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Neighborhood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b="0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Concentrated disadvantage score above 70p</a:t>
                      </a:r>
                      <a:endParaRPr lang="en-US" sz="15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0.66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characteristics</a:t>
                      </a:r>
                      <a:r>
                        <a:rPr lang="en-US" sz="1600" b="0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Poor condition housing</a:t>
                      </a:r>
                      <a:endParaRPr lang="en-US" sz="15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0.18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Low value housing (&lt;$30,000 inflation adjusted) 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</a:t>
                      </a:r>
                      <a:r>
                        <a:rPr lang="en-US" sz="16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 housing or project based Section 8 </a:t>
                      </a:r>
                      <a:endParaRPr lang="en-US" sz="15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0.10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 mkt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distress</a:t>
                      </a:r>
                      <a:r>
                        <a:rPr lang="en-US" sz="1600" b="0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Parcel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with tax delinquency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Parcel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foreclosure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Parcel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owned by speculator 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Buffer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500ft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With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tax delinquency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9.95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(Avg. number of parcels) </a:t>
                      </a:r>
                      <a:endParaRPr lang="en-US" sz="15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foreclosure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endParaRPr lang="en-US" sz="1600" dirty="0"/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Owned </a:t>
                      </a: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 speculator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2.46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Mediators</a:t>
                      </a:r>
                      <a:endParaRPr lang="en-US" sz="1600" b="1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Child neglect/abuse investigation (% ever)</a:t>
                      </a:r>
                      <a:r>
                        <a:rPr lang="en-US" sz="1500" b="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40.3%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Residential moves (Average per year)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0.46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4548">
                <a:tc>
                  <a:txBody>
                    <a:bodyPr/>
                    <a:lstStyle/>
                    <a:p>
                      <a:pPr marL="0" marR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Lead level in blood &gt;5 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μg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15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</a:t>
                      </a: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(% positive)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38.6%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985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Note. </a:t>
                      </a:r>
                      <a:r>
                        <a:rPr lang="en-US" sz="1400" b="0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400" dirty="0" err="1" smtClean="0"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Share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of years exposed to each condition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32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Marginal Structural Models </a:t>
            </a:r>
            <a:r>
              <a:rPr lang="en-US" dirty="0" smtClean="0"/>
              <a:t>(MSM) for </a:t>
            </a:r>
            <a:r>
              <a:rPr lang="en-US" dirty="0"/>
              <a:t>the </a:t>
            </a:r>
            <a:r>
              <a:rPr lang="en-US" dirty="0" smtClean="0"/>
              <a:t>relationship </a:t>
            </a:r>
            <a:r>
              <a:rPr lang="en-US" dirty="0"/>
              <a:t>between housing conditions and KRA-L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603388"/>
              </p:ext>
            </p:extLst>
          </p:nvPr>
        </p:nvGraphicFramePr>
        <p:xfrm>
          <a:off x="704088" y="1600220"/>
          <a:ext cx="7755386" cy="4876800"/>
        </p:xfrm>
        <a:graphic>
          <a:graphicData uri="http://schemas.openxmlformats.org/drawingml/2006/table">
            <a:tbl>
              <a:tblPr firstRow="1" firstCol="1" bandRow="1"/>
              <a:tblGrid>
                <a:gridCol w="3366314"/>
                <a:gridCol w="548634"/>
                <a:gridCol w="548634"/>
                <a:gridCol w="365756"/>
                <a:gridCol w="548634"/>
                <a:gridCol w="548634"/>
                <a:gridCol w="365756"/>
                <a:gridCol w="548634"/>
                <a:gridCol w="548634"/>
                <a:gridCol w="365756"/>
              </a:tblGrid>
              <a:tr h="140335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Variable</a:t>
                      </a:r>
                      <a:endParaRPr lang="en-US" sz="1600" b="1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6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Neighborhood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quality</a:t>
                      </a:r>
                      <a:r>
                        <a:rPr lang="en-US" sz="160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Concentrated </a:t>
                      </a:r>
                      <a:r>
                        <a:rPr lang="en-US" sz="14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disadvantage</a:t>
                      </a:r>
                      <a:r>
                        <a:rPr lang="en-US" sz="145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US" sz="145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-0.71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-0.77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-0.74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characteristics</a:t>
                      </a:r>
                      <a:r>
                        <a:rPr lang="en-US" sz="160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Poor condition housing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-0.43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-0.34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0.24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Low value </a:t>
                      </a:r>
                      <a:r>
                        <a:rPr lang="en-US" sz="14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</a:t>
                      </a:r>
                      <a:r>
                        <a:rPr lang="en-US" sz="145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4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-0.13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-0.33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-0.25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0.20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Public housing or project based Section 8 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-0.17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Housing mkt </a:t>
                      </a:r>
                      <a:r>
                        <a:rPr lang="en-US" sz="1600" b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distress</a:t>
                      </a:r>
                      <a:r>
                        <a:rPr lang="en-US" sz="160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6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Parcel with tax delinquency 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-0.78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-0.52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0.29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Parcel in foreclosure 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-1.39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-1.01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Parcel owned by speculator  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-1.54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-1.25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0.39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Buffer 500ft- </a:t>
                      </a:r>
                      <a:r>
                        <a:rPr lang="en-US" sz="15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Avg. number of parcels </a:t>
                      </a:r>
                      <a:endParaRPr lang="en-US" sz="15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With tax delinquency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1233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In foreclosure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-0.11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Owned by speculator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Mediators</a:t>
                      </a:r>
                      <a:endParaRPr lang="en-US" sz="1550" b="1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Child neglect/abuse </a:t>
                      </a:r>
                      <a:r>
                        <a:rPr lang="en-US" sz="14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investigation</a:t>
                      </a:r>
                      <a:r>
                        <a:rPr lang="en-US" sz="1450" b="1" baseline="300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-2.21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Residential moves (average per year)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-0.45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0.17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Lead level in </a:t>
                      </a:r>
                      <a:r>
                        <a:rPr lang="en-US" sz="14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blood&gt;5μg/</a:t>
                      </a:r>
                      <a:r>
                        <a:rPr lang="en-US" sz="14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dL</a:t>
                      </a:r>
                      <a:r>
                        <a:rPr lang="en-US" sz="14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5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Ref:Negative</a:t>
                      </a: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335"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en-US" sz="145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(</a:t>
                      </a:r>
                      <a:r>
                        <a:rPr lang="en-US" sz="14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Positive)</a:t>
                      </a:r>
                      <a:endParaRPr lang="en-US" sz="145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5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-0.84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***</a:t>
                      </a:r>
                      <a:endParaRPr lang="en-US" sz="15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0335">
                <a:tc gridSpan="10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i="1" dirty="0" smtClean="0"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Note.</a:t>
                      </a:r>
                      <a:r>
                        <a:rPr lang="en-US" sz="1300" dirty="0" smtClean="0"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 †p&lt;.10, *p&lt;.05, **p&lt;.01, ***p&lt;.001. N=13,689 (Multiple imputation, m=30). All models included a dummy variable for the year of entry into kindergarten. </a:t>
                      </a:r>
                      <a:r>
                        <a:rPr lang="en-US" sz="1300" b="1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1300" dirty="0" smtClean="0">
                          <a:effectLst/>
                          <a:latin typeface="+mn-lt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Share of years up to k entry exposed to each condition.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Score&gt;70th percentile</a:t>
                      </a:r>
                      <a:r>
                        <a:rPr lang="en-US" sz="13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300" b="1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1300" b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&lt;$30,000 inflation adjusted. MSM=weighted by the Inverse Probability of Treatment.</a:t>
                      </a:r>
                      <a:endParaRPr lang="en-US" sz="1300" dirty="0" smtClean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r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21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26414</TotalTime>
  <Words>1330</Words>
  <Application>Microsoft Office PowerPoint</Application>
  <PresentationFormat>On-screen Show (4:3)</PresentationFormat>
  <Paragraphs>488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Batang</vt:lpstr>
      <vt:lpstr>Malgun Gothic</vt:lpstr>
      <vt:lpstr>Arial</vt:lpstr>
      <vt:lpstr>Calibri</vt:lpstr>
      <vt:lpstr>Courier New</vt:lpstr>
      <vt:lpstr>Symbol</vt:lpstr>
      <vt:lpstr>Times New Roman</vt:lpstr>
      <vt:lpstr>Office Theme</vt:lpstr>
      <vt:lpstr>Leveraging Integrated Data Systems to Examine the Effect of Housing and Neighborhood Conditions on Kindergarten Readiness</vt:lpstr>
      <vt:lpstr>Purpose of the study</vt:lpstr>
      <vt:lpstr>Conceptual model: Hypothesized relationships between housing, mediators and kindergarten readiness scores</vt:lpstr>
      <vt:lpstr>Data systems: ChidHood Integrated Longitudianal Data (CHILD) system and Neighborhood Stabilization Team (NST) web application</vt:lpstr>
      <vt:lpstr>Sampling and study design</vt:lpstr>
      <vt:lpstr>Accuracy of monthly address history</vt:lpstr>
      <vt:lpstr>Linking address history to County parcel data:  Accuracy of matching</vt:lpstr>
      <vt:lpstr>Descriptive statistics</vt:lpstr>
      <vt:lpstr>Marginal Structural Models (MSM) for the relationship between housing conditions and KRA-L </vt:lpstr>
      <vt:lpstr>Marginal Structural Models (MSM) for the relationship between housing conditions and lead poisoning</vt:lpstr>
      <vt:lpstr>Average predicted test scores for levels of housing and neighborhood distress</vt:lpstr>
      <vt:lpstr>Conclusions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sxk210</dc:creator>
  <cp:lastModifiedBy>cxc10</cp:lastModifiedBy>
  <cp:revision>997</cp:revision>
  <cp:lastPrinted>2015-10-23T15:56:57Z</cp:lastPrinted>
  <dcterms:created xsi:type="dcterms:W3CDTF">2013-09-04T20:13:08Z</dcterms:created>
  <dcterms:modified xsi:type="dcterms:W3CDTF">2016-03-31T18:54:53Z</dcterms:modified>
</cp:coreProperties>
</file>