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b gradeck"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06T17:24:51.450" idx="5">
    <p:pos x="6000" y="0"/>
    <p:text>De-wordify this for an ignite. 5 communities will be chosen. $ to participate.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10-06T17:26:18.351" idx="7">
    <p:pos x="6000" y="0"/>
    <p:text>Should be making smores or hot dogs.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8430907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70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51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rtl="0">
              <a:lnSpc>
                <a:spcPct val="90000"/>
              </a:lnSpc>
              <a:spcBef>
                <a:spcPts val="0"/>
              </a:spcBef>
              <a:buClr>
                <a:schemeClr val="dk1"/>
              </a:buClr>
              <a:buSzPct val="25000"/>
              <a:buFont typeface="Calibri"/>
              <a:buNone/>
            </a:pPr>
            <a:r>
              <a:rPr lang="en" sz="1100">
                <a:solidFill>
                  <a:schemeClr val="dk1"/>
                </a:solidFill>
                <a:latin typeface="Calibri"/>
                <a:ea typeface="Calibri"/>
                <a:cs typeface="Calibri"/>
                <a:sym typeface="Calibri"/>
              </a:rPr>
              <a:t>is the primary source of federal support for the nation's 120,000 libraries and 35,000 museums</a:t>
            </a:r>
            <a:r>
              <a:rPr lang="en" sz="2400">
                <a:solidFill>
                  <a:schemeClr val="dk1"/>
                </a:solidFill>
                <a:latin typeface="Calibri"/>
                <a:ea typeface="Calibri"/>
                <a:cs typeface="Calibri"/>
                <a:sym typeface="Calibri"/>
              </a:rPr>
              <a:t>… </a:t>
            </a:r>
          </a:p>
        </p:txBody>
      </p:sp>
      <p:sp>
        <p:nvSpPr>
          <p:cNvPr id="142" name="Shape 1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07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consider roles, opportunities, practices, and governance in the civic data ecosystem;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anticipate and address common challenges;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measure local civic open data health and capacity;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and learn from examples of successful civic data partnerships.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4</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84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identify local needs and contexts around open civic data; consider roles, opportunities, practices, and governance in the civic data ecosystem; anticipate and address common challenges; measure local civic open data health and capacity; and learn from examples of successful civic data partnerships.</a:t>
            </a:r>
          </a:p>
        </p:txBody>
      </p:sp>
      <p:sp>
        <p:nvSpPr>
          <p:cNvPr id="156" name="Shape 15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5</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761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To build relationships between libraries and other non-library data intermediaries, and to gather additional information for the guide, the project will conduct two workshops that bring together regional teams consisting of at least one library partner and one NNIP or comparable civic data partner. One workshop will take place at a national NNIP meeting in spring 2018 and another at the Digital Library Federation (DLF) Forum in fall 2018. At NNIP and DLF, the project will provide stipend awards to subsidize the workshop participation of regional teams (consisting of at least one library partner and civic data partner). We will make awards to support the attendance of up to ten pairs representing different cities or regions. In addition to the workshop stipends, the project will encourage cross-pollination of library and non-library data intermediaries through Cross-Pollinator Registration Awards. Through a mix of cost shared contributions and requested funds, up to five of the workshop participants will receive complimentary registration to stay on to attend the conference of their non-affiliated community (either NNIP or DLF), further strengthening partnerships and cross-pollinating the communities.</a:t>
            </a:r>
          </a:p>
        </p:txBody>
      </p:sp>
      <p:sp>
        <p:nvSpPr>
          <p:cNvPr id="165" name="Shape 165"/>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879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lvl="0" rtl="0">
              <a:spcBef>
                <a:spcPts val="0"/>
              </a:spcBef>
              <a:buClr>
                <a:schemeClr val="dk1"/>
              </a:buClr>
              <a:buFont typeface="Arial"/>
              <a:buNone/>
            </a:pPr>
            <a:r>
              <a:rPr lang="en">
                <a:solidFill>
                  <a:schemeClr val="dk1"/>
                </a:solidFill>
                <a:latin typeface="Calibri"/>
                <a:ea typeface="Calibri"/>
                <a:cs typeface="Calibri"/>
                <a:sym typeface="Calibri"/>
              </a:rPr>
              <a:t>5 libraries with existing or strong potential roles in their civic data ecosystem. </a:t>
            </a:r>
          </a:p>
          <a:p>
            <a:pPr lvl="0" rtl="0">
              <a:spcBef>
                <a:spcPts val="0"/>
              </a:spcBef>
              <a:buClr>
                <a:schemeClr val="dk1"/>
              </a:buClr>
              <a:buFont typeface="Arial"/>
              <a:buNone/>
            </a:pPr>
            <a:r>
              <a:rPr lang="en">
                <a:solidFill>
                  <a:schemeClr val="dk1"/>
                </a:solidFill>
                <a:latin typeface="Calibri"/>
                <a:ea typeface="Calibri"/>
                <a:cs typeface="Calibri"/>
                <a:sym typeface="Calibri"/>
              </a:rPr>
              <a:t>	</a:t>
            </a:r>
          </a:p>
          <a:p>
            <a:pPr lvl="0" rtl="0">
              <a:spcBef>
                <a:spcPts val="0"/>
              </a:spcBef>
              <a:buClr>
                <a:schemeClr val="dk1"/>
              </a:buClr>
              <a:buSzPct val="25000"/>
              <a:buFont typeface="Arial"/>
              <a:buNone/>
            </a:pPr>
            <a:r>
              <a:rPr lang="en" sz="1200">
                <a:solidFill>
                  <a:schemeClr val="dk1"/>
                </a:solidFill>
                <a:latin typeface="Calibri"/>
                <a:ea typeface="Calibri"/>
                <a:cs typeface="Calibri"/>
                <a:sym typeface="Calibri"/>
              </a:rPr>
              <a:t>The project will support libraries with ideas for testing and further developing aspects of work represented in the guide.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Each awardee will agree to contribute a case study, documenting their local experience, as well as participate 	in regular communications of this cohort, described below. The case studies will be featured in the guide to 	illustrate the variety of library roles in civic data partnerships. The project team will work with applicants to</a:t>
            </a:r>
            <a:r>
              <a:rPr lang="en" sz="1200">
                <a:solidFill>
                  <a:schemeClr val="dk1"/>
                </a:solidFill>
                <a:latin typeface="Calibri"/>
                <a:ea typeface="Calibri"/>
                <a:cs typeface="Calibri"/>
                <a:sym typeface="Calibri"/>
              </a:rPr>
              <a:t> </a:t>
            </a:r>
            <a:r>
              <a:rPr lang="en" sz="1200" b="0" i="0" u="none" strike="noStrike" cap="none">
                <a:solidFill>
                  <a:schemeClr val="dk1"/>
                </a:solidFill>
                <a:latin typeface="Calibri"/>
                <a:ea typeface="Calibri"/>
                <a:cs typeface="Calibri"/>
                <a:sym typeface="Calibri"/>
              </a:rPr>
              <a:t>ensure that proposed activities align with the guiding principles.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7</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709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6" name="Shape 1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204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1123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1143000" y="841772"/>
            <a:ext cx="6858000" cy="1790700"/>
          </a:xfrm>
          <a:prstGeom prst="rect">
            <a:avLst/>
          </a:prstGeom>
          <a:noFill/>
          <a:ln>
            <a:noFill/>
          </a:ln>
        </p:spPr>
        <p:txBody>
          <a:bodyPr wrap="square" lIns="68575" tIns="68575" rIns="68575" bIns="6857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58" name="Shape 58"/>
          <p:cNvSpPr txBox="1">
            <a:spLocks noGrp="1"/>
          </p:cNvSpPr>
          <p:nvPr>
            <p:ph type="subTitle" idx="1"/>
          </p:nvPr>
        </p:nvSpPr>
        <p:spPr>
          <a:xfrm>
            <a:off x="1143000" y="2701528"/>
            <a:ext cx="6858000" cy="1241821"/>
          </a:xfrm>
          <a:prstGeom prst="rect">
            <a:avLst/>
          </a:prstGeom>
          <a:noFill/>
          <a:ln>
            <a:noFill/>
          </a:ln>
        </p:spPr>
        <p:txBody>
          <a:bodyPr wrap="square" lIns="68575" tIns="68575" rIns="68575" bIns="68575" anchor="t" anchorCtr="0"/>
          <a:lstStyle>
            <a:lvl1pPr marL="0" marR="0" lvl="0" indent="0" algn="ctr" rtl="0">
              <a:lnSpc>
                <a:spcPct val="90000"/>
              </a:lnSpc>
              <a:spcBef>
                <a:spcPts val="80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28650" y="4767263"/>
            <a:ext cx="2057400" cy="273844"/>
          </a:xfrm>
          <a:prstGeom prst="rect">
            <a:avLst/>
          </a:prstGeom>
          <a:noFill/>
          <a:ln>
            <a:noFill/>
          </a:ln>
        </p:spPr>
        <p:txBody>
          <a:bodyPr wrap="square"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4767263"/>
            <a:ext cx="3086100" cy="273844"/>
          </a:xfrm>
          <a:prstGeom prst="rect">
            <a:avLst/>
          </a:prstGeom>
          <a:noFill/>
          <a:ln>
            <a:noFill/>
          </a:ln>
        </p:spPr>
        <p:txBody>
          <a:bodyPr wrap="square"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4767263"/>
            <a:ext cx="2057400" cy="273844"/>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273844"/>
            <a:ext cx="7886700" cy="994172"/>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64" name="Shape 64"/>
          <p:cNvSpPr txBox="1">
            <a:spLocks noGrp="1"/>
          </p:cNvSpPr>
          <p:nvPr>
            <p:ph type="body" idx="1"/>
          </p:nvPr>
        </p:nvSpPr>
        <p:spPr>
          <a:xfrm>
            <a:off x="628650" y="1369219"/>
            <a:ext cx="7886700" cy="3263504"/>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4767263"/>
            <a:ext cx="2057400" cy="273844"/>
          </a:xfrm>
          <a:prstGeom prst="rect">
            <a:avLst/>
          </a:prstGeom>
          <a:noFill/>
          <a:ln>
            <a:noFill/>
          </a:ln>
        </p:spPr>
        <p:txBody>
          <a:bodyPr wrap="square"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4767263"/>
            <a:ext cx="3086100" cy="273844"/>
          </a:xfrm>
          <a:prstGeom prst="rect">
            <a:avLst/>
          </a:prstGeom>
          <a:noFill/>
          <a:ln>
            <a:noFill/>
          </a:ln>
        </p:spPr>
        <p:txBody>
          <a:bodyPr wrap="square"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4767263"/>
            <a:ext cx="2057400" cy="273844"/>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69" name="Shape 69"/>
          <p:cNvSpPr txBox="1">
            <a:spLocks noGrp="1"/>
          </p:cNvSpPr>
          <p:nvPr>
            <p:ph type="dt" idx="10"/>
          </p:nvPr>
        </p:nvSpPr>
        <p:spPr>
          <a:xfrm>
            <a:off x="628650" y="4767263"/>
            <a:ext cx="2057400" cy="273844"/>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4767263"/>
            <a:ext cx="3086100" cy="273844"/>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4767263"/>
            <a:ext cx="2057400" cy="273844"/>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3888" y="1282304"/>
            <a:ext cx="7886700" cy="2139553"/>
          </a:xfrm>
          <a:prstGeom prst="rect">
            <a:avLst/>
          </a:prstGeom>
          <a:noFill/>
          <a:ln>
            <a:noFill/>
          </a:ln>
        </p:spPr>
        <p:txBody>
          <a:bodyPr wrap="square"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4" name="Shape 74"/>
          <p:cNvSpPr txBox="1">
            <a:spLocks noGrp="1"/>
          </p:cNvSpPr>
          <p:nvPr>
            <p:ph type="body" idx="1"/>
          </p:nvPr>
        </p:nvSpPr>
        <p:spPr>
          <a:xfrm>
            <a:off x="623888" y="3442097"/>
            <a:ext cx="7886700" cy="1125140"/>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4767263"/>
            <a:ext cx="2057400" cy="273844"/>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4767263"/>
            <a:ext cx="3086100" cy="273844"/>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4767263"/>
            <a:ext cx="2057400" cy="273844"/>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28650" y="273844"/>
            <a:ext cx="7886700" cy="994172"/>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0" name="Shape 80"/>
          <p:cNvSpPr txBox="1">
            <a:spLocks noGrp="1"/>
          </p:cNvSpPr>
          <p:nvPr>
            <p:ph type="body" idx="1"/>
          </p:nvPr>
        </p:nvSpPr>
        <p:spPr>
          <a:xfrm>
            <a:off x="628650" y="1369219"/>
            <a:ext cx="3886200" cy="3263504"/>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2"/>
          </p:nvPr>
        </p:nvSpPr>
        <p:spPr>
          <a:xfrm>
            <a:off x="4629150" y="1369219"/>
            <a:ext cx="3886200" cy="3263504"/>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628650" y="4767263"/>
            <a:ext cx="2057400" cy="273844"/>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028950" y="4767263"/>
            <a:ext cx="3086100" cy="273844"/>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457950" y="4767263"/>
            <a:ext cx="2057400" cy="273844"/>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29841" y="273844"/>
            <a:ext cx="7886700" cy="994172"/>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7" name="Shape 87"/>
          <p:cNvSpPr txBox="1">
            <a:spLocks noGrp="1"/>
          </p:cNvSpPr>
          <p:nvPr>
            <p:ph type="body" idx="1"/>
          </p:nvPr>
        </p:nvSpPr>
        <p:spPr>
          <a:xfrm>
            <a:off x="629841" y="1260872"/>
            <a:ext cx="3868340" cy="617934"/>
          </a:xfrm>
          <a:prstGeom prst="rect">
            <a:avLst/>
          </a:prstGeom>
          <a:noFill/>
          <a:ln>
            <a:noFill/>
          </a:ln>
        </p:spPr>
        <p:txBody>
          <a:bodyPr wrap="square"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2"/>
          </p:nvPr>
        </p:nvSpPr>
        <p:spPr>
          <a:xfrm>
            <a:off x="629841" y="1878806"/>
            <a:ext cx="3868340" cy="2763441"/>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3"/>
          </p:nvPr>
        </p:nvSpPr>
        <p:spPr>
          <a:xfrm>
            <a:off x="4629150" y="1260872"/>
            <a:ext cx="3887391" cy="617934"/>
          </a:xfrm>
          <a:prstGeom prst="rect">
            <a:avLst/>
          </a:prstGeom>
          <a:noFill/>
          <a:ln>
            <a:noFill/>
          </a:ln>
        </p:spPr>
        <p:txBody>
          <a:bodyPr wrap="square"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4"/>
          </p:nvPr>
        </p:nvSpPr>
        <p:spPr>
          <a:xfrm>
            <a:off x="4629150" y="1878806"/>
            <a:ext cx="3887391" cy="2763441"/>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628650" y="4767263"/>
            <a:ext cx="2057400" cy="273844"/>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028950" y="4767263"/>
            <a:ext cx="3086100" cy="273844"/>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457950" y="4767263"/>
            <a:ext cx="2057400" cy="273844"/>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28650" y="273844"/>
            <a:ext cx="7886700" cy="994172"/>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6" name="Shape 96"/>
          <p:cNvSpPr txBox="1">
            <a:spLocks noGrp="1"/>
          </p:cNvSpPr>
          <p:nvPr>
            <p:ph type="dt" idx="10"/>
          </p:nvPr>
        </p:nvSpPr>
        <p:spPr>
          <a:xfrm>
            <a:off x="628650" y="4767263"/>
            <a:ext cx="2057400" cy="273844"/>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028950" y="4767263"/>
            <a:ext cx="3086100" cy="273844"/>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457950" y="4767263"/>
            <a:ext cx="2057400" cy="273844"/>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29841" y="342900"/>
            <a:ext cx="2949178" cy="1200150"/>
          </a:xfrm>
          <a:prstGeom prst="rect">
            <a:avLst/>
          </a:prstGeom>
          <a:noFill/>
          <a:ln>
            <a:noFill/>
          </a:ln>
        </p:spPr>
        <p:txBody>
          <a:bodyPr wrap="square"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1" name="Shape 101"/>
          <p:cNvSpPr txBox="1">
            <a:spLocks noGrp="1"/>
          </p:cNvSpPr>
          <p:nvPr>
            <p:ph type="body" idx="1"/>
          </p:nvPr>
        </p:nvSpPr>
        <p:spPr>
          <a:xfrm>
            <a:off x="3887391" y="740569"/>
            <a:ext cx="4629150" cy="3655219"/>
          </a:xfrm>
          <a:prstGeom prst="rect">
            <a:avLst/>
          </a:prstGeom>
          <a:noFill/>
          <a:ln>
            <a:noFill/>
          </a:ln>
        </p:spPr>
        <p:txBody>
          <a:bodyPr wrap="square"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629841" y="1543050"/>
            <a:ext cx="2949178" cy="2858691"/>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628650" y="4767263"/>
            <a:ext cx="2057400" cy="273844"/>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028950" y="4767263"/>
            <a:ext cx="3086100" cy="273844"/>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457950" y="4767263"/>
            <a:ext cx="2057400" cy="273844"/>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9841" y="342900"/>
            <a:ext cx="2949178" cy="1200150"/>
          </a:xfrm>
          <a:prstGeom prst="rect">
            <a:avLst/>
          </a:prstGeom>
          <a:noFill/>
          <a:ln>
            <a:noFill/>
          </a:ln>
        </p:spPr>
        <p:txBody>
          <a:bodyPr wrap="square"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8" name="Shape 108"/>
          <p:cNvSpPr>
            <a:spLocks noGrp="1"/>
          </p:cNvSpPr>
          <p:nvPr>
            <p:ph type="pic" idx="2"/>
          </p:nvPr>
        </p:nvSpPr>
        <p:spPr>
          <a:xfrm>
            <a:off x="3887391" y="740569"/>
            <a:ext cx="4629150" cy="3655219"/>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45833"/>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5238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61111"/>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629841" y="1543050"/>
            <a:ext cx="2949178" cy="2858691"/>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628650" y="4767263"/>
            <a:ext cx="2057400" cy="273844"/>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028950" y="4767263"/>
            <a:ext cx="3086100" cy="273844"/>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457950" y="4767263"/>
            <a:ext cx="2057400" cy="273844"/>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28650" y="273844"/>
            <a:ext cx="7886700" cy="994172"/>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15" name="Shape 115"/>
          <p:cNvSpPr txBox="1">
            <a:spLocks noGrp="1"/>
          </p:cNvSpPr>
          <p:nvPr>
            <p:ph type="body" idx="1"/>
          </p:nvPr>
        </p:nvSpPr>
        <p:spPr>
          <a:xfrm rot="5400000">
            <a:off x="2940248" y="-942379"/>
            <a:ext cx="3263504" cy="78867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28650" y="4767263"/>
            <a:ext cx="2057400" cy="273844"/>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028950" y="4767263"/>
            <a:ext cx="3086100" cy="273844"/>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457950" y="4767263"/>
            <a:ext cx="2057400" cy="273844"/>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350073" y="1467446"/>
            <a:ext cx="4358879" cy="1971675"/>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21" name="Shape 121"/>
          <p:cNvSpPr txBox="1">
            <a:spLocks noGrp="1"/>
          </p:cNvSpPr>
          <p:nvPr>
            <p:ph type="body" idx="1"/>
          </p:nvPr>
        </p:nvSpPr>
        <p:spPr>
          <a:xfrm rot="5400000">
            <a:off x="1349573" y="-447079"/>
            <a:ext cx="4358879" cy="5800725"/>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628650" y="4767263"/>
            <a:ext cx="2057400" cy="273844"/>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028950" y="4767263"/>
            <a:ext cx="3086100" cy="273844"/>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457950" y="4767263"/>
            <a:ext cx="2057400" cy="273844"/>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4"/>
            <a:ext cx="7886700" cy="994172"/>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2" name="Shape 52"/>
          <p:cNvSpPr txBox="1">
            <a:spLocks noGrp="1"/>
          </p:cNvSpPr>
          <p:nvPr>
            <p:ph type="body" idx="1"/>
          </p:nvPr>
        </p:nvSpPr>
        <p:spPr>
          <a:xfrm>
            <a:off x="628650" y="1369219"/>
            <a:ext cx="7886700" cy="3263504"/>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4767263"/>
            <a:ext cx="2057400" cy="273844"/>
          </a:xfrm>
          <a:prstGeom prst="rect">
            <a:avLst/>
          </a:prstGeom>
          <a:noFill/>
          <a:ln>
            <a:noFill/>
          </a:ln>
        </p:spPr>
        <p:txBody>
          <a:bodyPr wrap="square" lIns="68575" tIns="68575" rIns="68575" bIns="68575"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4767263"/>
            <a:ext cx="3086100" cy="273844"/>
          </a:xfrm>
          <a:prstGeom prst="rect">
            <a:avLst/>
          </a:prstGeom>
          <a:noFill/>
          <a:ln>
            <a:noFill/>
          </a:ln>
        </p:spPr>
        <p:txBody>
          <a:bodyPr wrap="square" lIns="68575" tIns="68575" rIns="68575" bIns="68575"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4767263"/>
            <a:ext cx="2057400" cy="273844"/>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hyperlink" Target="mailto:monk.e@pitt.edu" TargetMode="External"/><Relationship Id="rId7"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hyperlink" Target="mailto:rmg44@pitt.edu" TargetMode="External"/><Relationship Id="rId4" Type="http://schemas.openxmlformats.org/officeDocument/2006/relationships/hyperlink" Target="mailto:Tutte@carnegielibrary.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p:nvPr/>
        </p:nvSpPr>
        <p:spPr>
          <a:xfrm>
            <a:off x="331571" y="771444"/>
            <a:ext cx="8326500" cy="2146800"/>
          </a:xfrm>
          <a:prstGeom prst="rect">
            <a:avLst/>
          </a:prstGeom>
          <a:noFill/>
          <a:ln>
            <a:noFill/>
          </a:ln>
        </p:spPr>
        <p:txBody>
          <a:bodyPr wrap="square" lIns="68575" tIns="34275" rIns="68575" bIns="34275" anchor="t" anchorCtr="0">
            <a:noAutofit/>
          </a:bodyPr>
          <a:lstStyle/>
          <a:p>
            <a:pPr marL="0" marR="0" lvl="0" indent="0" algn="ctr" rtl="0">
              <a:spcBef>
                <a:spcPts val="0"/>
              </a:spcBef>
              <a:buSzPct val="25000"/>
              <a:buNone/>
            </a:pPr>
            <a:r>
              <a:rPr lang="en" sz="4500" b="1" i="0" u="none" strike="noStrike" cap="none">
                <a:solidFill>
                  <a:schemeClr val="dk1"/>
                </a:solidFill>
                <a:latin typeface="Calibri"/>
                <a:ea typeface="Calibri"/>
                <a:cs typeface="Calibri"/>
                <a:sym typeface="Calibri"/>
              </a:rPr>
              <a:t>Developing Public and Academic Libraries as Key Participants in Civic Open Data Ecosystem</a:t>
            </a:r>
          </a:p>
        </p:txBody>
      </p:sp>
      <p:sp>
        <p:nvSpPr>
          <p:cNvPr id="130" name="Shape 130"/>
          <p:cNvSpPr txBox="1"/>
          <p:nvPr/>
        </p:nvSpPr>
        <p:spPr>
          <a:xfrm>
            <a:off x="3831650" y="3705325"/>
            <a:ext cx="5122800" cy="1185900"/>
          </a:xfrm>
          <a:prstGeom prst="rect">
            <a:avLst/>
          </a:prstGeom>
          <a:noFill/>
          <a:ln>
            <a:noFill/>
          </a:ln>
        </p:spPr>
        <p:txBody>
          <a:bodyPr wrap="square" lIns="91425" tIns="91425" rIns="91425" bIns="91425" anchor="t" anchorCtr="0">
            <a:noAutofit/>
          </a:bodyPr>
          <a:lstStyle/>
          <a:p>
            <a:pPr lvl="0" rtl="0">
              <a:lnSpc>
                <a:spcPct val="115000"/>
              </a:lnSpc>
              <a:spcBef>
                <a:spcPts val="0"/>
              </a:spcBef>
              <a:buClr>
                <a:schemeClr val="dk1"/>
              </a:buClr>
              <a:buFont typeface="Arial"/>
              <a:buNone/>
            </a:pPr>
            <a:r>
              <a:rPr lang="en">
                <a:solidFill>
                  <a:schemeClr val="dk1"/>
                </a:solidFill>
              </a:rPr>
              <a:t>Funded by Institute of Museum and Library Services (IMLS) –</a:t>
            </a:r>
          </a:p>
          <a:p>
            <a:pPr lvl="0" rtl="0">
              <a:lnSpc>
                <a:spcPct val="115000"/>
              </a:lnSpc>
              <a:spcBef>
                <a:spcPts val="0"/>
              </a:spcBef>
              <a:buClr>
                <a:schemeClr val="dk1"/>
              </a:buClr>
              <a:buFont typeface="Arial"/>
              <a:buNone/>
            </a:pPr>
            <a:r>
              <a:rPr lang="en">
                <a:solidFill>
                  <a:schemeClr val="dk1"/>
                </a:solidFill>
              </a:rPr>
              <a:t>A partnership of the University Library System at the University of Pittsburgh, Carnegie Library Pittsburgh, Western Pennsylvania Regional Data Center, and NNIP.</a:t>
            </a:r>
          </a:p>
          <a:p>
            <a:pPr lvl="0">
              <a:spcBef>
                <a:spcPts val="0"/>
              </a:spcBef>
              <a:buNone/>
            </a:pPr>
            <a:endParaRPr/>
          </a:p>
        </p:txBody>
      </p:sp>
    </p:spTree>
  </p:cSld>
  <p:clrMapOvr>
    <a:masterClrMapping/>
  </p:clrMapOvr>
  <mc:AlternateContent xmlns:mc="http://schemas.openxmlformats.org/markup-compatibility/2006">
    <mc:Choice xmlns:p14="http://schemas.microsoft.com/office/powerpoint/2010/main" Requires="p14">
      <p:transition spd="slow" p14:dur="5000" advClick="0" advTm="30000"/>
    </mc:Choice>
    <mc:Fallback>
      <p:transition spd="slow" advClick="0"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4038154" y="1946588"/>
            <a:ext cx="1067700" cy="1040100"/>
          </a:xfrm>
          <a:prstGeom prst="heart">
            <a:avLst/>
          </a:prstGeom>
          <a:solidFill>
            <a:schemeClr val="accent4"/>
          </a:solidFill>
          <a:ln w="57150" cap="flat" cmpd="sng">
            <a:solidFill>
              <a:srgbClr val="F1C232"/>
            </a:solidFill>
            <a:prstDash val="solid"/>
            <a:miter lim="800000"/>
            <a:headEnd type="none" w="med" len="med"/>
            <a:tailEnd type="none" w="med" len="med"/>
          </a:ln>
        </p:spPr>
        <p:txBody>
          <a:bodyPr wrap="square" lIns="68575" tIns="34275" rIns="68575" bIns="34275" anchor="ctr" anchorCtr="0">
            <a:noAutofit/>
          </a:bodyPr>
          <a:lstStyle/>
          <a:p>
            <a:pPr marL="0" marR="0" lvl="0" indent="0" algn="ctr" rtl="0">
              <a:spcBef>
                <a:spcPts val="0"/>
              </a:spcBef>
              <a:buNone/>
            </a:pPr>
            <a:endParaRPr sz="1400" b="0" i="0" u="none" strike="noStrike" cap="none">
              <a:solidFill>
                <a:schemeClr val="lt1"/>
              </a:solidFill>
              <a:latin typeface="Calibri"/>
              <a:ea typeface="Calibri"/>
              <a:cs typeface="Calibri"/>
              <a:sym typeface="Calibri"/>
            </a:endParaRPr>
          </a:p>
        </p:txBody>
      </p:sp>
      <p:pic>
        <p:nvPicPr>
          <p:cNvPr id="136" name="Shape 136"/>
          <p:cNvPicPr preferRelativeResize="0"/>
          <p:nvPr/>
        </p:nvPicPr>
        <p:blipFill>
          <a:blip r:embed="rId3">
            <a:alphaModFix/>
          </a:blip>
          <a:stretch>
            <a:fillRect/>
          </a:stretch>
        </p:blipFill>
        <p:spPr>
          <a:xfrm>
            <a:off x="625768" y="1891794"/>
            <a:ext cx="2370443" cy="1027225"/>
          </a:xfrm>
          <a:prstGeom prst="rect">
            <a:avLst/>
          </a:prstGeom>
          <a:noFill/>
          <a:ln>
            <a:noFill/>
          </a:ln>
        </p:spPr>
      </p:pic>
      <p:pic>
        <p:nvPicPr>
          <p:cNvPr id="137" name="Shape 137"/>
          <p:cNvPicPr preferRelativeResize="0"/>
          <p:nvPr/>
        </p:nvPicPr>
        <p:blipFill>
          <a:blip r:embed="rId4">
            <a:alphaModFix/>
          </a:blip>
          <a:stretch>
            <a:fillRect/>
          </a:stretch>
        </p:blipFill>
        <p:spPr>
          <a:xfrm>
            <a:off x="5759595" y="2064623"/>
            <a:ext cx="3195730" cy="578325"/>
          </a:xfrm>
          <a:prstGeom prst="rect">
            <a:avLst/>
          </a:prstGeom>
          <a:noFill/>
          <a:ln>
            <a:noFill/>
          </a:ln>
        </p:spPr>
      </p:pic>
      <p:pic>
        <p:nvPicPr>
          <p:cNvPr id="138" name="Shape 138"/>
          <p:cNvPicPr preferRelativeResize="0"/>
          <p:nvPr/>
        </p:nvPicPr>
        <p:blipFill>
          <a:blip r:embed="rId5">
            <a:alphaModFix/>
          </a:blip>
          <a:stretch>
            <a:fillRect/>
          </a:stretch>
        </p:blipFill>
        <p:spPr>
          <a:xfrm>
            <a:off x="3202525" y="3788086"/>
            <a:ext cx="3195750" cy="558414"/>
          </a:xfrm>
          <a:prstGeom prst="rect">
            <a:avLst/>
          </a:prstGeom>
          <a:noFill/>
          <a:ln>
            <a:noFill/>
          </a:ln>
        </p:spPr>
      </p:pic>
      <p:pic>
        <p:nvPicPr>
          <p:cNvPr id="139" name="Shape 139"/>
          <p:cNvPicPr preferRelativeResize="0"/>
          <p:nvPr/>
        </p:nvPicPr>
        <p:blipFill>
          <a:blip r:embed="rId6">
            <a:alphaModFix/>
          </a:blip>
          <a:stretch>
            <a:fillRect/>
          </a:stretch>
        </p:blipFill>
        <p:spPr>
          <a:xfrm>
            <a:off x="3411275" y="195775"/>
            <a:ext cx="1880000" cy="11672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5000" advTm="30000"/>
    </mc:Choice>
    <mc:Fallback>
      <p:transition spd="slow"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Shape 144"/>
          <p:cNvPicPr preferRelativeResize="0"/>
          <p:nvPr/>
        </p:nvPicPr>
        <p:blipFill rotWithShape="1">
          <a:blip r:embed="rId3">
            <a:alphaModFix/>
          </a:blip>
          <a:srcRect/>
          <a:stretch/>
        </p:blipFill>
        <p:spPr>
          <a:xfrm>
            <a:off x="3957926" y="1416901"/>
            <a:ext cx="4267600" cy="3209250"/>
          </a:xfrm>
          <a:prstGeom prst="rect">
            <a:avLst/>
          </a:prstGeom>
          <a:noFill/>
          <a:ln>
            <a:noFill/>
          </a:ln>
        </p:spPr>
      </p:pic>
      <p:sp>
        <p:nvSpPr>
          <p:cNvPr id="145" name="Shape 145"/>
          <p:cNvSpPr txBox="1">
            <a:spLocks noGrp="1"/>
          </p:cNvSpPr>
          <p:nvPr>
            <p:ph type="body" idx="1"/>
          </p:nvPr>
        </p:nvSpPr>
        <p:spPr>
          <a:xfrm>
            <a:off x="550950" y="2133375"/>
            <a:ext cx="3021000" cy="1599900"/>
          </a:xfrm>
          <a:prstGeom prst="rect">
            <a:avLst/>
          </a:prstGeom>
          <a:noFill/>
          <a:ln>
            <a:noFill/>
          </a:ln>
        </p:spPr>
        <p:txBody>
          <a:bodyPr wrap="square" lIns="68575" tIns="34275" rIns="68575" bIns="34275" anchor="t" anchorCtr="0">
            <a:noAutofit/>
          </a:bodyPr>
          <a:lstStyle/>
          <a:p>
            <a:pPr marL="0" marR="0" lvl="0" indent="0" algn="l" rtl="0">
              <a:lnSpc>
                <a:spcPct val="70000"/>
              </a:lnSpc>
              <a:spcBef>
                <a:spcPts val="0"/>
              </a:spcBef>
              <a:buClr>
                <a:schemeClr val="dk1"/>
              </a:buClr>
              <a:buSzPct val="25000"/>
              <a:buFont typeface="Arial"/>
              <a:buNone/>
            </a:pPr>
            <a:r>
              <a:rPr lang="en" sz="1800" b="1" i="0" u="none" strike="noStrike" cap="none">
                <a:solidFill>
                  <a:schemeClr val="dk1"/>
                </a:solidFill>
                <a:latin typeface="Calibri"/>
                <a:ea typeface="Calibri"/>
                <a:cs typeface="Calibri"/>
                <a:sym typeface="Calibri"/>
              </a:rPr>
              <a:t>Mission: </a:t>
            </a:r>
            <a:r>
              <a:rPr lang="en" sz="1800" b="0" i="0" u="none" strike="noStrike" cap="none">
                <a:solidFill>
                  <a:schemeClr val="dk1"/>
                </a:solidFill>
                <a:latin typeface="Calibri"/>
                <a:ea typeface="Calibri"/>
                <a:cs typeface="Calibri"/>
                <a:sym typeface="Calibri"/>
              </a:rPr>
              <a:t>to inspire libraries and museums to advance innovation, lifelong learning, and cultural and civic engagement. </a:t>
            </a:r>
          </a:p>
        </p:txBody>
      </p:sp>
      <p:sp>
        <p:nvSpPr>
          <p:cNvPr id="146" name="Shape 146"/>
          <p:cNvSpPr txBox="1">
            <a:spLocks noGrp="1"/>
          </p:cNvSpPr>
          <p:nvPr>
            <p:ph type="title"/>
          </p:nvPr>
        </p:nvSpPr>
        <p:spPr>
          <a:xfrm>
            <a:off x="508818" y="279890"/>
            <a:ext cx="7886700" cy="994172"/>
          </a:xfrm>
          <a:prstGeom prst="rect">
            <a:avLst/>
          </a:prstGeom>
          <a:noFill/>
          <a:ln>
            <a:noFill/>
          </a:ln>
        </p:spPr>
        <p:txBody>
          <a:bodyPr wrap="square"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2400" b="1" i="0" u="none" strike="noStrike" cap="none">
                <a:solidFill>
                  <a:schemeClr val="dk1"/>
                </a:solidFill>
                <a:latin typeface="Calibri"/>
                <a:ea typeface="Calibri"/>
                <a:cs typeface="Calibri"/>
                <a:sym typeface="Calibri"/>
              </a:rPr>
              <a:t>The Institute of Museum and Library Services </a:t>
            </a:r>
            <a:r>
              <a:rPr lang="en" sz="3000" b="0" i="0" u="none" strike="noStrike" cap="none">
                <a:solidFill>
                  <a:schemeClr val="dk1"/>
                </a:solidFill>
                <a:latin typeface="Calibri"/>
                <a:ea typeface="Calibri"/>
                <a:cs typeface="Calibri"/>
                <a:sym typeface="Calibri"/>
              </a:rPr>
              <a:t> (IMLS)</a:t>
            </a:r>
          </a:p>
        </p:txBody>
      </p:sp>
    </p:spTree>
  </p:cSld>
  <p:clrMapOvr>
    <a:masterClrMapping/>
  </p:clrMapOvr>
  <mc:AlternateContent xmlns:mc="http://schemas.openxmlformats.org/markup-compatibility/2006">
    <mc:Choice xmlns:p14="http://schemas.microsoft.com/office/powerpoint/2010/main" Requires="p14">
      <p:transition spd="slow" p14:dur="5000" advTm="30000"/>
    </mc:Choice>
    <mc:Fallback>
      <p:transition spd="slow"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1031215" y="849096"/>
            <a:ext cx="7886700" cy="3263400"/>
          </a:xfrm>
          <a:prstGeom prst="rect">
            <a:avLst/>
          </a:prstGeom>
          <a:noFill/>
          <a:ln>
            <a:noFill/>
          </a:ln>
        </p:spPr>
        <p:txBody>
          <a:bodyPr wrap="square" lIns="68575" tIns="34275" rIns="68575" bIns="34275"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 sz="2700" b="0" i="0" u="none" strike="noStrike" cap="none">
                <a:solidFill>
                  <a:srgbClr val="666666"/>
                </a:solidFill>
                <a:latin typeface="Calibri"/>
                <a:ea typeface="Calibri"/>
                <a:cs typeface="Calibri"/>
                <a:sym typeface="Calibri"/>
              </a:rPr>
              <a:t>2 year project working to </a:t>
            </a:r>
            <a:r>
              <a:rPr lang="en" sz="5400" b="1" i="0" u="none" strike="noStrike" cap="none">
                <a:solidFill>
                  <a:schemeClr val="dk1"/>
                </a:solidFill>
                <a:latin typeface="Calibri"/>
                <a:ea typeface="Calibri"/>
                <a:cs typeface="Calibri"/>
                <a:sym typeface="Calibri"/>
              </a:rPr>
              <a:t>develop the capacity of public and academic libraries </a:t>
            </a:r>
            <a:r>
              <a:rPr lang="en" sz="2700" b="0" i="0" u="none" strike="noStrike" cap="none">
                <a:solidFill>
                  <a:srgbClr val="666666"/>
                </a:solidFill>
                <a:latin typeface="Calibri"/>
                <a:ea typeface="Calibri"/>
                <a:cs typeface="Calibri"/>
                <a:sym typeface="Calibri"/>
              </a:rPr>
              <a:t>to serve as key partners in local open civic data ecosystems</a:t>
            </a:r>
          </a:p>
          <a:p>
            <a:pPr marL="0" marR="0" lvl="0" indent="0" algn="l" rtl="0">
              <a:lnSpc>
                <a:spcPct val="90000"/>
              </a:lnSpc>
              <a:spcBef>
                <a:spcPts val="800"/>
              </a:spcBef>
              <a:buClr>
                <a:schemeClr val="dk1"/>
              </a:buClr>
              <a:buSzPct val="250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5000" advTm="30000"/>
    </mc:Choice>
    <mc:Fallback>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628650" y="273844"/>
            <a:ext cx="7886700" cy="994172"/>
          </a:xfrm>
          <a:prstGeom prst="rect">
            <a:avLst/>
          </a:prstGeom>
          <a:noFill/>
          <a:ln>
            <a:noFill/>
          </a:ln>
        </p:spPr>
        <p:txBody>
          <a:bodyPr wrap="square"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600" i="0" u="none" strike="noStrike" cap="none" dirty="0">
                <a:solidFill>
                  <a:schemeClr val="dk1"/>
                </a:solidFill>
                <a:latin typeface="Calibri"/>
                <a:ea typeface="Calibri"/>
                <a:cs typeface="Calibri"/>
                <a:sym typeface="Calibri"/>
              </a:rPr>
              <a:t>OUTPUT</a:t>
            </a:r>
          </a:p>
        </p:txBody>
      </p:sp>
      <p:sp>
        <p:nvSpPr>
          <p:cNvPr id="159" name="Shape 159"/>
          <p:cNvSpPr txBox="1">
            <a:spLocks noGrp="1"/>
          </p:cNvSpPr>
          <p:nvPr>
            <p:ph type="body" idx="1"/>
          </p:nvPr>
        </p:nvSpPr>
        <p:spPr>
          <a:xfrm>
            <a:off x="220738" y="1719570"/>
            <a:ext cx="4050900" cy="1709400"/>
          </a:xfrm>
          <a:prstGeom prst="rect">
            <a:avLst/>
          </a:prstGeom>
          <a:noFill/>
          <a:ln>
            <a:noFill/>
          </a:ln>
        </p:spPr>
        <p:txBody>
          <a:bodyPr wrap="square" lIns="68575" tIns="34275" rIns="68575" bIns="34275" anchor="t" anchorCtr="0">
            <a:noAutofit/>
          </a:bodyPr>
          <a:lstStyle/>
          <a:p>
            <a:pPr marL="0" marR="0" lvl="0" indent="0" algn="l" rtl="0">
              <a:lnSpc>
                <a:spcPct val="80000"/>
              </a:lnSpc>
              <a:spcBef>
                <a:spcPts val="800"/>
              </a:spcBef>
              <a:spcAft>
                <a:spcPts val="0"/>
              </a:spcAft>
              <a:buNone/>
            </a:pPr>
            <a:r>
              <a:rPr lang="en" sz="3600" dirty="0"/>
              <a:t>Guide and toolkit to build intermediary capacity</a:t>
            </a:r>
          </a:p>
          <a:p>
            <a:pPr marL="177800" marR="0" lvl="0" indent="-177800" algn="l" rtl="0">
              <a:lnSpc>
                <a:spcPct val="80000"/>
              </a:lnSpc>
              <a:spcBef>
                <a:spcPts val="800"/>
              </a:spcBef>
              <a:spcAft>
                <a:spcPts val="0"/>
              </a:spcAft>
              <a:buClr>
                <a:schemeClr val="dk1"/>
              </a:buClr>
              <a:buSzPct val="1000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80000"/>
              </a:lnSpc>
              <a:spcBef>
                <a:spcPts val="800"/>
              </a:spcBef>
              <a:buClr>
                <a:schemeClr val="dk1"/>
              </a:buClr>
              <a:buSzPct val="25000"/>
              <a:buFont typeface="Arial"/>
              <a:buNone/>
            </a:pPr>
            <a:endParaRPr sz="1800" b="0" i="0" u="none" strike="noStrike" cap="none" dirty="0">
              <a:solidFill>
                <a:schemeClr val="dk1"/>
              </a:solidFill>
              <a:latin typeface="Calibri"/>
              <a:ea typeface="Calibri"/>
              <a:cs typeface="Calibri"/>
              <a:sym typeface="Calibri"/>
            </a:endParaRPr>
          </a:p>
        </p:txBody>
      </p:sp>
      <p:pic>
        <p:nvPicPr>
          <p:cNvPr id="160" name="Shape 160"/>
          <p:cNvPicPr preferRelativeResize="0"/>
          <p:nvPr/>
        </p:nvPicPr>
        <p:blipFill>
          <a:blip r:embed="rId3">
            <a:alphaModFix/>
          </a:blip>
          <a:stretch>
            <a:fillRect/>
          </a:stretch>
        </p:blipFill>
        <p:spPr>
          <a:xfrm>
            <a:off x="4847075" y="788928"/>
            <a:ext cx="4050906" cy="3570684"/>
          </a:xfrm>
          <a:prstGeom prst="rect">
            <a:avLst/>
          </a:prstGeom>
          <a:noFill/>
          <a:ln>
            <a:noFill/>
          </a:ln>
        </p:spPr>
      </p:pic>
      <p:pic>
        <p:nvPicPr>
          <p:cNvPr id="161" name="Shape 161"/>
          <p:cNvPicPr preferRelativeResize="0"/>
          <p:nvPr/>
        </p:nvPicPr>
        <p:blipFill>
          <a:blip r:embed="rId4">
            <a:alphaModFix/>
          </a:blip>
          <a:stretch>
            <a:fillRect/>
          </a:stretch>
        </p:blipFill>
        <p:spPr>
          <a:xfrm>
            <a:off x="4463450" y="814938"/>
            <a:ext cx="4237475" cy="36544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5000" advTm="30000"/>
    </mc:Choice>
    <mc:Fallback>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63650" y="247794"/>
            <a:ext cx="7886700" cy="994200"/>
          </a:xfrm>
          <a:prstGeom prst="rect">
            <a:avLst/>
          </a:prstGeom>
          <a:noFill/>
          <a:ln>
            <a:noFill/>
          </a:ln>
        </p:spPr>
        <p:txBody>
          <a:bodyPr wrap="square"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000" b="0" i="0" u="none" strike="noStrike" cap="none" dirty="0">
                <a:solidFill>
                  <a:schemeClr val="dk1"/>
                </a:solidFill>
                <a:latin typeface="Calibri"/>
                <a:ea typeface="Calibri"/>
                <a:cs typeface="Calibri"/>
                <a:sym typeface="Calibri"/>
              </a:rPr>
              <a:t>YEAR 1: Cross pollination </a:t>
            </a:r>
            <a:r>
              <a:rPr lang="en" sz="3000" b="1" i="0" u="none" strike="noStrike" cap="none" dirty="0">
                <a:solidFill>
                  <a:schemeClr val="dk1"/>
                </a:solidFill>
                <a:latin typeface="Calibri"/>
                <a:ea typeface="Calibri"/>
                <a:cs typeface="Calibri"/>
                <a:sym typeface="Calibri"/>
              </a:rPr>
              <a:t>Opportunity</a:t>
            </a:r>
          </a:p>
        </p:txBody>
      </p:sp>
      <p:sp>
        <p:nvSpPr>
          <p:cNvPr id="168" name="Shape 168"/>
          <p:cNvSpPr txBox="1">
            <a:spLocks noGrp="1"/>
          </p:cNvSpPr>
          <p:nvPr>
            <p:ph type="body" idx="1"/>
          </p:nvPr>
        </p:nvSpPr>
        <p:spPr>
          <a:xfrm>
            <a:off x="585225" y="2333874"/>
            <a:ext cx="7886700" cy="2375400"/>
          </a:xfrm>
          <a:prstGeom prst="rect">
            <a:avLst/>
          </a:prstGeom>
          <a:noFill/>
          <a:ln>
            <a:noFill/>
          </a:ln>
        </p:spPr>
        <p:txBody>
          <a:bodyPr wrap="square" lIns="68575" tIns="34275" rIns="68575" bIns="34275" anchor="t" anchorCtr="0">
            <a:noAutofit/>
          </a:bodyPr>
          <a:lstStyle/>
          <a:p>
            <a:pPr marL="0" marR="0" lvl="0" indent="0" algn="l" rtl="0">
              <a:lnSpc>
                <a:spcPct val="90000"/>
              </a:lnSpc>
              <a:spcBef>
                <a:spcPts val="0"/>
              </a:spcBef>
              <a:spcAft>
                <a:spcPts val="0"/>
              </a:spcAft>
              <a:buClr>
                <a:schemeClr val="dk1"/>
              </a:buClr>
              <a:buSzPct val="25000"/>
              <a:buFont typeface="Arial"/>
              <a:buNone/>
            </a:pPr>
            <a:endParaRPr sz="1100" dirty="0"/>
          </a:p>
          <a:p>
            <a:pPr marL="2743200" marR="0" lvl="8" indent="0" algn="l" rtl="0">
              <a:lnSpc>
                <a:spcPct val="90000"/>
              </a:lnSpc>
              <a:spcBef>
                <a:spcPts val="400"/>
              </a:spcBef>
              <a:spcAft>
                <a:spcPts val="0"/>
              </a:spcAft>
              <a:buClr>
                <a:schemeClr val="dk1"/>
              </a:buClr>
              <a:buSzPct val="25000"/>
              <a:buFont typeface="Arial"/>
              <a:buNone/>
            </a:pPr>
            <a:r>
              <a:rPr lang="en" sz="1400" b="0" i="0" u="none" strike="noStrike" cap="none" dirty="0">
                <a:solidFill>
                  <a:schemeClr val="dk1"/>
                </a:solidFill>
                <a:latin typeface="Calibri"/>
                <a:ea typeface="Calibri"/>
                <a:cs typeface="Calibri"/>
                <a:sym typeface="Calibri"/>
              </a:rPr>
              <a:t>			</a:t>
            </a:r>
          </a:p>
          <a:p>
            <a:pPr marL="177800" marR="0" lvl="0" indent="-171450" algn="l" rtl="0">
              <a:lnSpc>
                <a:spcPct val="90000"/>
              </a:lnSpc>
              <a:spcBef>
                <a:spcPts val="800"/>
              </a:spcBef>
              <a:spcAft>
                <a:spcPts val="0"/>
              </a:spcAft>
              <a:buClr>
                <a:schemeClr val="dk1"/>
              </a:buClr>
              <a:buSzPct val="100000"/>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90000"/>
              </a:lnSpc>
              <a:spcBef>
                <a:spcPts val="800"/>
              </a:spcBef>
              <a:buClr>
                <a:schemeClr val="dk1"/>
              </a:buClr>
              <a:buSzPct val="25000"/>
              <a:buFont typeface="Arial"/>
              <a:buNone/>
            </a:pPr>
            <a:endParaRPr sz="1100" dirty="0"/>
          </a:p>
        </p:txBody>
      </p:sp>
      <p:sp>
        <p:nvSpPr>
          <p:cNvPr id="169" name="Shape 169"/>
          <p:cNvSpPr txBox="1"/>
          <p:nvPr/>
        </p:nvSpPr>
        <p:spPr>
          <a:xfrm>
            <a:off x="431100" y="4376625"/>
            <a:ext cx="3320400" cy="529800"/>
          </a:xfrm>
          <a:prstGeom prst="rect">
            <a:avLst/>
          </a:prstGeom>
          <a:noFill/>
          <a:ln>
            <a:noFill/>
          </a:ln>
        </p:spPr>
        <p:txBody>
          <a:bodyPr wrap="square" lIns="91425" tIns="91425" rIns="91425" bIns="91425" anchor="t" anchorCtr="0">
            <a:noAutofit/>
          </a:bodyPr>
          <a:lstStyle/>
          <a:p>
            <a:pPr lvl="0">
              <a:spcBef>
                <a:spcPts val="0"/>
              </a:spcBef>
              <a:buNone/>
            </a:pPr>
            <a:r>
              <a:rPr lang="en" b="1" dirty="0"/>
              <a:t>Spring 2018 NNIP Pre-Session</a:t>
            </a:r>
          </a:p>
        </p:txBody>
      </p:sp>
      <p:sp>
        <p:nvSpPr>
          <p:cNvPr id="170" name="Shape 170"/>
          <p:cNvSpPr txBox="1"/>
          <p:nvPr/>
        </p:nvSpPr>
        <p:spPr>
          <a:xfrm>
            <a:off x="5770400" y="4245060"/>
            <a:ext cx="3169500" cy="529800"/>
          </a:xfrm>
          <a:prstGeom prst="rect">
            <a:avLst/>
          </a:prstGeom>
          <a:noFill/>
          <a:ln>
            <a:noFill/>
          </a:ln>
        </p:spPr>
        <p:txBody>
          <a:bodyPr wrap="square" lIns="91425" tIns="91425" rIns="91425" bIns="91425" anchor="t" anchorCtr="0">
            <a:noAutofit/>
          </a:bodyPr>
          <a:lstStyle/>
          <a:p>
            <a:pPr lvl="0">
              <a:spcBef>
                <a:spcPts val="0"/>
              </a:spcBef>
              <a:buNone/>
            </a:pPr>
            <a:r>
              <a:rPr lang="en" b="1" dirty="0"/>
              <a:t>Fall 2018 Digital Library Federation (DLF) Conference </a:t>
            </a:r>
          </a:p>
        </p:txBody>
      </p:sp>
      <p:pic>
        <p:nvPicPr>
          <p:cNvPr id="171" name="Shape 171"/>
          <p:cNvPicPr preferRelativeResize="0"/>
          <p:nvPr/>
        </p:nvPicPr>
        <p:blipFill>
          <a:blip r:embed="rId3">
            <a:alphaModFix/>
          </a:blip>
          <a:stretch>
            <a:fillRect/>
          </a:stretch>
        </p:blipFill>
        <p:spPr>
          <a:xfrm>
            <a:off x="431100" y="2084184"/>
            <a:ext cx="2326200" cy="2375350"/>
          </a:xfrm>
          <a:prstGeom prst="rect">
            <a:avLst/>
          </a:prstGeom>
          <a:noFill/>
          <a:ln>
            <a:noFill/>
          </a:ln>
        </p:spPr>
      </p:pic>
      <p:pic>
        <p:nvPicPr>
          <p:cNvPr id="172" name="Shape 172"/>
          <p:cNvPicPr preferRelativeResize="0"/>
          <p:nvPr/>
        </p:nvPicPr>
        <p:blipFill>
          <a:blip r:embed="rId4">
            <a:alphaModFix/>
          </a:blip>
          <a:stretch>
            <a:fillRect/>
          </a:stretch>
        </p:blipFill>
        <p:spPr>
          <a:xfrm>
            <a:off x="6565700" y="2127606"/>
            <a:ext cx="1784650" cy="2121100"/>
          </a:xfrm>
          <a:prstGeom prst="rect">
            <a:avLst/>
          </a:prstGeom>
          <a:noFill/>
          <a:ln>
            <a:noFill/>
          </a:ln>
        </p:spPr>
      </p:pic>
      <p:sp>
        <p:nvSpPr>
          <p:cNvPr id="173" name="Shape 173"/>
          <p:cNvSpPr/>
          <p:nvPr/>
        </p:nvSpPr>
        <p:spPr>
          <a:xfrm>
            <a:off x="1597825" y="1945175"/>
            <a:ext cx="2518300" cy="729425"/>
          </a:xfrm>
          <a:custGeom>
            <a:avLst/>
            <a:gdLst/>
            <a:ahLst/>
            <a:cxnLst/>
            <a:rect l="0" t="0" r="0" b="0"/>
            <a:pathLst>
              <a:path w="100732" h="29177" extrusionOk="0">
                <a:moveTo>
                  <a:pt x="0" y="29177"/>
                </a:moveTo>
                <a:cubicBezTo>
                  <a:pt x="4272" y="26583"/>
                  <a:pt x="15130" y="20333"/>
                  <a:pt x="20841" y="16673"/>
                </a:cubicBezTo>
                <a:cubicBezTo>
                  <a:pt x="29998" y="10803"/>
                  <a:pt x="38903" y="-147"/>
                  <a:pt x="49671" y="1389"/>
                </a:cubicBezTo>
                <a:cubicBezTo>
                  <a:pt x="54951" y="2142"/>
                  <a:pt x="61232" y="12430"/>
                  <a:pt x="56966" y="15631"/>
                </a:cubicBezTo>
                <a:cubicBezTo>
                  <a:pt x="54265" y="17656"/>
                  <a:pt x="51407" y="9146"/>
                  <a:pt x="53145" y="6252"/>
                </a:cubicBezTo>
                <a:cubicBezTo>
                  <a:pt x="56423" y="792"/>
                  <a:pt x="66071" y="4706"/>
                  <a:pt x="72249" y="6252"/>
                </a:cubicBezTo>
                <a:cubicBezTo>
                  <a:pt x="81678" y="8611"/>
                  <a:pt x="92035" y="4342"/>
                  <a:pt x="100732" y="0"/>
                </a:cubicBezTo>
              </a:path>
            </a:pathLst>
          </a:custGeom>
          <a:noFill/>
          <a:ln w="19050" cap="flat" cmpd="sng">
            <a:solidFill>
              <a:schemeClr val="dk2"/>
            </a:solidFill>
            <a:prstDash val="dash"/>
            <a:round/>
            <a:headEnd type="none" w="lg" len="lg"/>
            <a:tailEnd type="none" w="lg" len="lg"/>
          </a:ln>
        </p:spPr>
      </p:sp>
      <p:sp>
        <p:nvSpPr>
          <p:cNvPr id="174" name="Shape 174"/>
          <p:cNvSpPr/>
          <p:nvPr/>
        </p:nvSpPr>
        <p:spPr>
          <a:xfrm>
            <a:off x="5279725" y="1718556"/>
            <a:ext cx="2075425" cy="956050"/>
          </a:xfrm>
          <a:custGeom>
            <a:avLst/>
            <a:gdLst/>
            <a:ahLst/>
            <a:cxnLst/>
            <a:rect l="0" t="0" r="0" b="0"/>
            <a:pathLst>
              <a:path w="83017" h="38242" extrusionOk="0">
                <a:moveTo>
                  <a:pt x="0" y="10454"/>
                </a:moveTo>
                <a:cubicBezTo>
                  <a:pt x="7582" y="5787"/>
                  <a:pt x="16491" y="3666"/>
                  <a:pt x="25009" y="1075"/>
                </a:cubicBezTo>
                <a:cubicBezTo>
                  <a:pt x="28815" y="-83"/>
                  <a:pt x="36039" y="-1089"/>
                  <a:pt x="36819" y="2812"/>
                </a:cubicBezTo>
                <a:cubicBezTo>
                  <a:pt x="37316" y="5302"/>
                  <a:pt x="34584" y="12136"/>
                  <a:pt x="33693" y="9759"/>
                </a:cubicBezTo>
                <a:cubicBezTo>
                  <a:pt x="33128" y="8252"/>
                  <a:pt x="34538" y="5326"/>
                  <a:pt x="36125" y="5591"/>
                </a:cubicBezTo>
                <a:cubicBezTo>
                  <a:pt x="38934" y="6058"/>
                  <a:pt x="41066" y="10615"/>
                  <a:pt x="39945" y="13233"/>
                </a:cubicBezTo>
                <a:cubicBezTo>
                  <a:pt x="37680" y="18516"/>
                  <a:pt x="30220" y="21725"/>
                  <a:pt x="30220" y="27474"/>
                </a:cubicBezTo>
                <a:cubicBezTo>
                  <a:pt x="30220" y="28956"/>
                  <a:pt x="32930" y="31524"/>
                  <a:pt x="33693" y="30253"/>
                </a:cubicBezTo>
                <a:cubicBezTo>
                  <a:pt x="35637" y="27011"/>
                  <a:pt x="30066" y="20652"/>
                  <a:pt x="26399" y="21569"/>
                </a:cubicBezTo>
                <a:cubicBezTo>
                  <a:pt x="22229" y="22611"/>
                  <a:pt x="17453" y="29993"/>
                  <a:pt x="20494" y="33032"/>
                </a:cubicBezTo>
                <a:cubicBezTo>
                  <a:pt x="28854" y="41386"/>
                  <a:pt x="44176" y="32949"/>
                  <a:pt x="55923" y="31642"/>
                </a:cubicBezTo>
                <a:cubicBezTo>
                  <a:pt x="62253" y="30937"/>
                  <a:pt x="68745" y="30943"/>
                  <a:pt x="75028" y="31990"/>
                </a:cubicBezTo>
                <a:cubicBezTo>
                  <a:pt x="78363" y="32545"/>
                  <a:pt x="79991" y="36731"/>
                  <a:pt x="83017" y="38242"/>
                </a:cubicBezTo>
              </a:path>
            </a:pathLst>
          </a:custGeom>
          <a:noFill/>
          <a:ln w="19050" cap="flat" cmpd="sng">
            <a:solidFill>
              <a:schemeClr val="dk2"/>
            </a:solidFill>
            <a:prstDash val="dash"/>
            <a:round/>
            <a:headEnd type="none" w="lg" len="lg"/>
            <a:tailEnd type="none" w="lg" len="lg"/>
          </a:ln>
        </p:spPr>
      </p:sp>
      <p:pic>
        <p:nvPicPr>
          <p:cNvPr id="175" name="Shape 175"/>
          <p:cNvPicPr preferRelativeResize="0"/>
          <p:nvPr/>
        </p:nvPicPr>
        <p:blipFill>
          <a:blip r:embed="rId5">
            <a:alphaModFix/>
          </a:blip>
          <a:stretch>
            <a:fillRect/>
          </a:stretch>
        </p:blipFill>
        <p:spPr>
          <a:xfrm>
            <a:off x="4424891" y="1523269"/>
            <a:ext cx="977209" cy="760714"/>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8617" y="2322539"/>
            <a:ext cx="1332342" cy="9825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5000" advTm="30000"/>
    </mc:Choice>
    <mc:Fallback>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p:nvPr/>
        </p:nvSpPr>
        <p:spPr>
          <a:xfrm>
            <a:off x="337210" y="2223440"/>
            <a:ext cx="4133400" cy="991708"/>
          </a:xfrm>
          <a:prstGeom prst="rect">
            <a:avLst/>
          </a:prstGeom>
          <a:noFill/>
          <a:ln>
            <a:noFill/>
          </a:ln>
        </p:spPr>
        <p:txBody>
          <a:bodyPr wrap="square" lIns="68575" tIns="34275" rIns="68575" bIns="34275" anchor="t" anchorCtr="0">
            <a:noAutofit/>
          </a:bodyPr>
          <a:lstStyle/>
          <a:p>
            <a:pPr marL="0" marR="0" lvl="0" indent="0" algn="l" rtl="0">
              <a:spcBef>
                <a:spcPts val="0"/>
              </a:spcBef>
              <a:buSzPct val="25000"/>
              <a:buNone/>
            </a:pPr>
            <a:r>
              <a:rPr lang="en" sz="2400" b="1" dirty="0">
                <a:solidFill>
                  <a:schemeClr val="dk1"/>
                </a:solidFill>
                <a:latin typeface="Calibri"/>
                <a:ea typeface="Calibri"/>
                <a:cs typeface="Calibri"/>
                <a:sym typeface="Calibri"/>
              </a:rPr>
              <a:t>$ for 5 Communities to participate in field testing </a:t>
            </a:r>
          </a:p>
        </p:txBody>
      </p:sp>
      <p:sp>
        <p:nvSpPr>
          <p:cNvPr id="182" name="Shape 182"/>
          <p:cNvSpPr txBox="1"/>
          <p:nvPr/>
        </p:nvSpPr>
        <p:spPr>
          <a:xfrm>
            <a:off x="425700" y="577090"/>
            <a:ext cx="7367700" cy="900300"/>
          </a:xfrm>
          <a:prstGeom prst="rect">
            <a:avLst/>
          </a:prstGeom>
          <a:noFill/>
          <a:ln>
            <a:noFill/>
          </a:ln>
        </p:spPr>
        <p:txBody>
          <a:bodyPr wrap="square" lIns="68575" tIns="34275" rIns="68575" bIns="34275" anchor="t" anchorCtr="0">
            <a:noAutofit/>
          </a:bodyPr>
          <a:lstStyle/>
          <a:p>
            <a:pPr lvl="0" rtl="0">
              <a:lnSpc>
                <a:spcPct val="90000"/>
              </a:lnSpc>
              <a:spcBef>
                <a:spcPts val="0"/>
              </a:spcBef>
              <a:buClr>
                <a:schemeClr val="dk1"/>
              </a:buClr>
              <a:buSzPct val="25000"/>
              <a:buFont typeface="Calibri"/>
              <a:buNone/>
            </a:pPr>
            <a:r>
              <a:rPr lang="en" sz="3000" dirty="0">
                <a:solidFill>
                  <a:schemeClr val="dk1"/>
                </a:solidFill>
                <a:latin typeface="Calibri"/>
                <a:ea typeface="Calibri"/>
                <a:cs typeface="Calibri"/>
                <a:sym typeface="Calibri"/>
              </a:rPr>
              <a:t>YEAR 2: Testing </a:t>
            </a:r>
            <a:r>
              <a:rPr lang="en" sz="3000" b="1" dirty="0">
                <a:solidFill>
                  <a:schemeClr val="dk1"/>
                </a:solidFill>
                <a:latin typeface="Calibri"/>
                <a:ea typeface="Calibri"/>
                <a:cs typeface="Calibri"/>
                <a:sym typeface="Calibri"/>
              </a:rPr>
              <a:t>Opportunity</a:t>
            </a:r>
          </a:p>
          <a:p>
            <a:pPr marL="0" marR="0" lvl="0" indent="0" algn="l" rtl="0">
              <a:spcBef>
                <a:spcPts val="0"/>
              </a:spcBef>
              <a:buNone/>
            </a:pPr>
            <a:endParaRPr sz="3300" dirty="0">
              <a:latin typeface="Calibri"/>
              <a:ea typeface="Calibri"/>
              <a:cs typeface="Calibri"/>
              <a:sym typeface="Calibri"/>
            </a:endParaRPr>
          </a:p>
        </p:txBody>
      </p:sp>
      <p:pic>
        <p:nvPicPr>
          <p:cNvPr id="183" name="Shape 183"/>
          <p:cNvPicPr preferRelativeResize="0"/>
          <p:nvPr/>
        </p:nvPicPr>
        <p:blipFill>
          <a:blip r:embed="rId3">
            <a:alphaModFix/>
          </a:blip>
          <a:stretch>
            <a:fillRect/>
          </a:stretch>
        </p:blipFill>
        <p:spPr>
          <a:xfrm>
            <a:off x="4559100" y="1335549"/>
            <a:ext cx="3789050" cy="26826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5000" advTm="30000"/>
    </mc:Choice>
    <mc:Fallback>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628650" y="273844"/>
            <a:ext cx="7886700" cy="994172"/>
          </a:xfrm>
          <a:prstGeom prst="rect">
            <a:avLst/>
          </a:prstGeom>
          <a:noFill/>
          <a:ln>
            <a:noFill/>
          </a:ln>
        </p:spPr>
        <p:txBody>
          <a:bodyPr wrap="square"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en" sz="3000" b="0" i="0" u="none" strike="noStrike" cap="none">
                <a:solidFill>
                  <a:schemeClr val="dk1"/>
                </a:solidFill>
                <a:latin typeface="Calibri"/>
                <a:ea typeface="Calibri"/>
                <a:cs typeface="Calibri"/>
                <a:sym typeface="Calibri"/>
              </a:rPr>
              <a:t>Follow up with us at a </a:t>
            </a:r>
            <a:r>
              <a:rPr lang="en" sz="5400" b="1" i="0" u="none" strike="noStrike" cap="none">
                <a:solidFill>
                  <a:schemeClr val="dk1"/>
                </a:solidFill>
                <a:latin typeface="Calibri"/>
                <a:ea typeface="Calibri"/>
                <a:cs typeface="Calibri"/>
                <a:sym typeface="Calibri"/>
              </a:rPr>
              <a:t>Camp Session</a:t>
            </a:r>
          </a:p>
        </p:txBody>
      </p:sp>
      <p:sp>
        <p:nvSpPr>
          <p:cNvPr id="189" name="Shape 189"/>
          <p:cNvSpPr txBox="1">
            <a:spLocks noGrp="1"/>
          </p:cNvSpPr>
          <p:nvPr>
            <p:ph type="body" idx="1"/>
          </p:nvPr>
        </p:nvSpPr>
        <p:spPr>
          <a:xfrm>
            <a:off x="542919" y="1607982"/>
            <a:ext cx="3594003" cy="2630700"/>
          </a:xfrm>
          <a:prstGeom prst="rect">
            <a:avLst/>
          </a:prstGeom>
          <a:noFill/>
          <a:ln>
            <a:noFill/>
          </a:ln>
        </p:spPr>
        <p:txBody>
          <a:bodyPr wrap="square" lIns="68575" tIns="34275" rIns="68575" bIns="34275" anchor="t" anchorCtr="0">
            <a:noAutofit/>
          </a:bodyPr>
          <a:lstStyle/>
          <a:p>
            <a:pPr marL="177800" marR="0" lvl="0" indent="-171450" algn="l" rtl="0">
              <a:lnSpc>
                <a:spcPct val="90000"/>
              </a:lnSpc>
              <a:spcBef>
                <a:spcPts val="0"/>
              </a:spcBef>
              <a:buClr>
                <a:schemeClr val="dk1"/>
              </a:buClr>
              <a:buSzPct val="100000"/>
              <a:buFont typeface="Arial"/>
              <a:buNone/>
            </a:pPr>
            <a:r>
              <a:rPr lang="en" dirty="0"/>
              <a:t>Or get in touch…</a:t>
            </a:r>
          </a:p>
          <a:p>
            <a:pPr marL="177800" marR="0" lvl="0" indent="-171450" algn="l" rtl="0">
              <a:lnSpc>
                <a:spcPct val="90000"/>
              </a:lnSpc>
              <a:spcBef>
                <a:spcPts val="0"/>
              </a:spcBef>
              <a:buClr>
                <a:schemeClr val="dk1"/>
              </a:buClr>
              <a:buSzPct val="100000"/>
              <a:buFont typeface="Arial"/>
              <a:buNone/>
            </a:pPr>
            <a:endParaRPr dirty="0"/>
          </a:p>
          <a:p>
            <a:pPr marL="177800" marR="0" lvl="0" indent="-171450" algn="l" rtl="0">
              <a:lnSpc>
                <a:spcPct val="90000"/>
              </a:lnSpc>
              <a:spcBef>
                <a:spcPts val="0"/>
              </a:spcBef>
              <a:buClr>
                <a:schemeClr val="dk1"/>
              </a:buClr>
              <a:buSzPct val="100000"/>
              <a:buFont typeface="Arial"/>
              <a:buNone/>
            </a:pPr>
            <a:r>
              <a:rPr lang="en" dirty="0"/>
              <a:t>Liz Monk</a:t>
            </a:r>
          </a:p>
          <a:p>
            <a:pPr marL="177800" marR="0" lvl="0" indent="-171450" algn="l" rtl="0">
              <a:lnSpc>
                <a:spcPct val="90000"/>
              </a:lnSpc>
              <a:spcBef>
                <a:spcPts val="0"/>
              </a:spcBef>
              <a:buClr>
                <a:schemeClr val="dk1"/>
              </a:buClr>
              <a:buSzPct val="100000"/>
              <a:buFont typeface="Arial"/>
              <a:buNone/>
            </a:pPr>
            <a:r>
              <a:rPr lang="en" u="sng" dirty="0">
                <a:solidFill>
                  <a:schemeClr val="hlink"/>
                </a:solidFill>
                <a:hlinkClick r:id="rId3"/>
              </a:rPr>
              <a:t>monk.e@pitt.edu</a:t>
            </a:r>
            <a:endParaRPr lang="en" u="sng" dirty="0">
              <a:solidFill>
                <a:schemeClr val="hlink"/>
              </a:solidFill>
            </a:endParaRPr>
          </a:p>
          <a:p>
            <a:pPr marL="177800" marR="0" lvl="0" indent="-171450" algn="l" rtl="0">
              <a:lnSpc>
                <a:spcPct val="90000"/>
              </a:lnSpc>
              <a:spcBef>
                <a:spcPts val="0"/>
              </a:spcBef>
              <a:buClr>
                <a:schemeClr val="dk1"/>
              </a:buClr>
              <a:buSzPct val="100000"/>
              <a:buFont typeface="Arial"/>
              <a:buNone/>
            </a:pPr>
            <a:endParaRPr lang="en" u="sng" dirty="0">
              <a:solidFill>
                <a:schemeClr val="hlink"/>
              </a:solidFill>
            </a:endParaRPr>
          </a:p>
          <a:p>
            <a:pPr marL="177800" marR="0" lvl="0" indent="-171450" algn="l" rtl="0">
              <a:lnSpc>
                <a:spcPct val="90000"/>
              </a:lnSpc>
              <a:spcBef>
                <a:spcPts val="0"/>
              </a:spcBef>
              <a:buClr>
                <a:schemeClr val="dk1"/>
              </a:buClr>
              <a:buSzPct val="100000"/>
              <a:buFont typeface="Arial"/>
              <a:buNone/>
            </a:pPr>
            <a:r>
              <a:rPr lang="en-US" dirty="0"/>
              <a:t>Eleanor Tutt</a:t>
            </a:r>
          </a:p>
          <a:p>
            <a:pPr marL="177800" marR="0" lvl="0" indent="-171450" algn="l" rtl="0">
              <a:lnSpc>
                <a:spcPct val="90000"/>
              </a:lnSpc>
              <a:spcBef>
                <a:spcPts val="0"/>
              </a:spcBef>
              <a:buClr>
                <a:schemeClr val="dk1"/>
              </a:buClr>
              <a:buSzPct val="100000"/>
              <a:buFont typeface="Arial"/>
              <a:buNone/>
            </a:pPr>
            <a:r>
              <a:rPr lang="en-US" dirty="0"/>
              <a:t>t</a:t>
            </a:r>
            <a:r>
              <a:rPr lang="en-US" u="sng" dirty="0">
                <a:hlinkClick r:id="rId4"/>
              </a:rPr>
              <a:t>utte@carnegielibrary.org</a:t>
            </a:r>
            <a:endParaRPr lang="en" u="sng" dirty="0">
              <a:solidFill>
                <a:schemeClr val="hlink"/>
              </a:solidFill>
              <a:hlinkClick r:id="rId3"/>
            </a:endParaRPr>
          </a:p>
          <a:p>
            <a:pPr marL="177800" marR="0" lvl="0" indent="-171450" algn="l" rtl="0">
              <a:lnSpc>
                <a:spcPct val="90000"/>
              </a:lnSpc>
              <a:spcBef>
                <a:spcPts val="0"/>
              </a:spcBef>
              <a:buClr>
                <a:schemeClr val="dk1"/>
              </a:buClr>
              <a:buSzPct val="100000"/>
              <a:buFont typeface="Arial"/>
              <a:buNone/>
            </a:pPr>
            <a:endParaRPr dirty="0"/>
          </a:p>
          <a:p>
            <a:pPr marL="177800" marR="0" lvl="0" indent="-171450" algn="l" rtl="0">
              <a:lnSpc>
                <a:spcPct val="90000"/>
              </a:lnSpc>
              <a:spcBef>
                <a:spcPts val="0"/>
              </a:spcBef>
              <a:buClr>
                <a:schemeClr val="dk1"/>
              </a:buClr>
              <a:buSzPct val="100000"/>
              <a:buFont typeface="Arial"/>
              <a:buNone/>
            </a:pPr>
            <a:r>
              <a:rPr lang="en" dirty="0"/>
              <a:t>Bob Gradeck</a:t>
            </a:r>
          </a:p>
          <a:p>
            <a:pPr marL="177800" marR="0" lvl="0" indent="-171450" algn="l" rtl="0">
              <a:lnSpc>
                <a:spcPct val="90000"/>
              </a:lnSpc>
              <a:spcBef>
                <a:spcPts val="0"/>
              </a:spcBef>
              <a:buClr>
                <a:schemeClr val="dk1"/>
              </a:buClr>
              <a:buSzPct val="100000"/>
              <a:buFont typeface="Arial"/>
              <a:buNone/>
            </a:pPr>
            <a:r>
              <a:rPr lang="en" u="sng" dirty="0">
                <a:solidFill>
                  <a:schemeClr val="hlink"/>
                </a:solidFill>
                <a:hlinkClick r:id="rId5"/>
              </a:rPr>
              <a:t>rmg44@pitt.edu</a:t>
            </a:r>
          </a:p>
          <a:p>
            <a:pPr marL="177800" marR="0" lvl="0" indent="-171450" algn="l" rtl="0">
              <a:lnSpc>
                <a:spcPct val="90000"/>
              </a:lnSpc>
              <a:spcBef>
                <a:spcPts val="0"/>
              </a:spcBef>
              <a:buClr>
                <a:schemeClr val="dk1"/>
              </a:buClr>
              <a:buSzPct val="100000"/>
              <a:buFont typeface="Arial"/>
              <a:buNone/>
            </a:pPr>
            <a:endParaRPr dirty="0"/>
          </a:p>
        </p:txBody>
      </p:sp>
      <p:pic>
        <p:nvPicPr>
          <p:cNvPr id="190" name="Shape 190"/>
          <p:cNvPicPr preferRelativeResize="0"/>
          <p:nvPr/>
        </p:nvPicPr>
        <p:blipFill rotWithShape="1">
          <a:blip r:embed="rId6">
            <a:alphaModFix/>
          </a:blip>
          <a:srcRect l="14862" t="21544" r="49238" b="26703"/>
          <a:stretch/>
        </p:blipFill>
        <p:spPr>
          <a:xfrm>
            <a:off x="4491450" y="1734725"/>
            <a:ext cx="3282451" cy="26618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5000" advTm="30000"/>
    </mc:Choice>
    <mc:Fallback>
      <p:transition spd="slow"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28650" y="1880097"/>
            <a:ext cx="7886700" cy="1713000"/>
          </a:xfrm>
          <a:prstGeom prst="rect">
            <a:avLst/>
          </a:prstGeom>
        </p:spPr>
        <p:txBody>
          <a:bodyPr wrap="square" lIns="68575" tIns="68575" rIns="68575" bIns="68575" anchor="t" anchorCtr="0">
            <a:noAutofit/>
          </a:bodyPr>
          <a:lstStyle/>
          <a:p>
            <a:pPr lvl="0" algn="ctr">
              <a:spcBef>
                <a:spcPts val="0"/>
              </a:spcBef>
              <a:buNone/>
            </a:pPr>
            <a:r>
              <a:rPr lang="en" sz="3300"/>
              <a:t>Thank you!</a:t>
            </a:r>
          </a:p>
        </p:txBody>
      </p:sp>
    </p:spTree>
  </p:cSld>
  <p:clrMapOvr>
    <a:masterClrMapping/>
  </p:clrMapOvr>
  <mc:AlternateContent xmlns:mc="http://schemas.openxmlformats.org/markup-compatibility/2006">
    <mc:Choice xmlns:p14="http://schemas.microsoft.com/office/powerpoint/2010/main" Requires="p14">
      <p:transition spd="slow" p14:dur="5000" advTm="30000"/>
    </mc:Choice>
    <mc:Fallback>
      <p:transition spd="slow" advTm="30000"/>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502</Words>
  <Application>Microsoft Office PowerPoint</Application>
  <PresentationFormat>On-screen Show (16:9)</PresentationFormat>
  <Paragraphs>42</Paragraphs>
  <Slides>9</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Simple Light</vt:lpstr>
      <vt:lpstr>Office Theme</vt:lpstr>
      <vt:lpstr>PowerPoint Presentation</vt:lpstr>
      <vt:lpstr>PowerPoint Presentation</vt:lpstr>
      <vt:lpstr>The Institute of Museum and Library Services  (IMLS)</vt:lpstr>
      <vt:lpstr>PowerPoint Presentation</vt:lpstr>
      <vt:lpstr>OUTPUT</vt:lpstr>
      <vt:lpstr>YEAR 1: Cross pollination Opportunity</vt:lpstr>
      <vt:lpstr>PowerPoint Presentation</vt:lpstr>
      <vt:lpstr>Follow up with us at a Camp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Monk, Elizabeth</dc:creator>
  <cp:lastModifiedBy>Arena, Olivia</cp:lastModifiedBy>
  <cp:revision>5</cp:revision>
  <dcterms:modified xsi:type="dcterms:W3CDTF">2017-10-06T19:59:13Z</dcterms:modified>
</cp:coreProperties>
</file>