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63" r:id="rId4"/>
    <p:sldId id="271" r:id="rId5"/>
    <p:sldId id="266" r:id="rId6"/>
    <p:sldId id="272" r:id="rId7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791" autoAdjust="0"/>
  </p:normalViewPr>
  <p:slideViewPr>
    <p:cSldViewPr snapToGrid="0">
      <p:cViewPr varScale="1">
        <p:scale>
          <a:sx n="62" d="100"/>
          <a:sy n="62" d="100"/>
        </p:scale>
        <p:origin x="17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FD6C1CA-CEFF-4984-9E42-95D8D51E2C34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0C94F05-BB6F-42A6-B2B5-2F755E21D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94F05-BB6F-42A6-B2B5-2F755E21D5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3507-929C-4A10-8B0A-73963AEE0D55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BF9B-C564-4553-A8DA-24488CEF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3507-929C-4A10-8B0A-73963AEE0D55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BF9B-C564-4553-A8DA-24488CEF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9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3507-929C-4A10-8B0A-73963AEE0D55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BF9B-C564-4553-A8DA-24488CEF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3507-929C-4A10-8B0A-73963AEE0D55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BF9B-C564-4553-A8DA-24488CEF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9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3507-929C-4A10-8B0A-73963AEE0D55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BF9B-C564-4553-A8DA-24488CEF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6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3507-929C-4A10-8B0A-73963AEE0D55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BF9B-C564-4553-A8DA-24488CEF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1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3507-929C-4A10-8B0A-73963AEE0D55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BF9B-C564-4553-A8DA-24488CEF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1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3507-929C-4A10-8B0A-73963AEE0D55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BF9B-C564-4553-A8DA-24488CEF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0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3507-929C-4A10-8B0A-73963AEE0D55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BF9B-C564-4553-A8DA-24488CEF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8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3507-929C-4A10-8B0A-73963AEE0D55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BF9B-C564-4553-A8DA-24488CEF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7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3507-929C-4A10-8B0A-73963AEE0D55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BF9B-C564-4553-A8DA-24488CEF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3507-929C-4A10-8B0A-73963AEE0D55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3BF9B-C564-4553-A8DA-24488CEF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innovation.usc.ed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ocialinnovation.usc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innovation.usc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ocialinnovation.us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innovation.us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ocialinnovation.usc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4212" y="23590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91B1E"/>
                </a:solidFill>
                <a:latin typeface="Cambria" panose="02040503050406030204" pitchFamily="18" charset="0"/>
              </a:rPr>
              <a:t>Storytelling Through Neighborhood Data </a:t>
            </a:r>
            <a:endParaRPr lang="en-US" sz="3600" b="1" dirty="0">
              <a:solidFill>
                <a:srgbClr val="991B1E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2" b="88181"/>
          <a:stretch/>
        </p:blipFill>
        <p:spPr bwMode="auto">
          <a:xfrm>
            <a:off x="-8857" y="-1"/>
            <a:ext cx="9152857" cy="103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1284" y="4054642"/>
            <a:ext cx="6797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Neighborhood Data for Social Change </a:t>
            </a:r>
          </a:p>
          <a:p>
            <a:pPr algn="ctr"/>
            <a:endParaRPr lang="en-US" dirty="0">
              <a:latin typeface="Cambria" panose="02040503050406030204" pitchFamily="18" charset="0"/>
            </a:endParaRPr>
          </a:p>
          <a:p>
            <a:pPr algn="ctr"/>
            <a:r>
              <a:rPr lang="en-US" i="1" dirty="0">
                <a:latin typeface="Cambria" panose="02040503050406030204" pitchFamily="18" charset="0"/>
              </a:rPr>
              <a:t>A Project of the USC Price Center for Social Innovation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070" y="6074527"/>
            <a:ext cx="7844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91B1E"/>
                </a:solidFill>
                <a:latin typeface="Cambria" panose="02040503050406030204" pitchFamily="18" charset="0"/>
              </a:rPr>
              <a:t>@</a:t>
            </a:r>
            <a:r>
              <a:rPr lang="en-US" sz="1400" b="1" dirty="0" err="1">
                <a:solidFill>
                  <a:srgbClr val="991B1E"/>
                </a:solidFill>
                <a:latin typeface="Cambria" panose="02040503050406030204" pitchFamily="18" charset="0"/>
              </a:rPr>
              <a:t>USCPriceCSI</a:t>
            </a:r>
            <a:endParaRPr lang="en-US" sz="1400" b="1" dirty="0">
              <a:solidFill>
                <a:srgbClr val="991B1E"/>
              </a:solidFill>
              <a:latin typeface="Cambria" panose="02040503050406030204" pitchFamily="18" charset="0"/>
            </a:endParaRPr>
          </a:p>
          <a:p>
            <a:pPr algn="r"/>
            <a:r>
              <a:rPr lang="en-US" sz="1400" b="1" dirty="0">
                <a:latin typeface="Cambria" panose="02040503050406030204" pitchFamily="18" charset="0"/>
                <a:hlinkClick r:id="rId3"/>
              </a:rPr>
              <a:t>https://socialinnovation.usc.edu/</a:t>
            </a:r>
            <a:r>
              <a:rPr lang="en-US" sz="1400" b="1" dirty="0">
                <a:latin typeface="Cambria" panose="02040503050406030204" pitchFamily="18" charset="0"/>
              </a:rPr>
              <a:t> </a:t>
            </a:r>
            <a:endParaRPr 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5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0"/>
    </mc:Choice>
    <mc:Fallback>
      <p:transition spd="slow" advClick="0" advTm="5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96786"/>
            <a:ext cx="8229600" cy="567581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latin typeface="Cambria" panose="02040503050406030204" pitchFamily="18" charset="0"/>
              </a:rPr>
              <a:t>Neighborhood Data for Social Change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159" y="2274551"/>
            <a:ext cx="4841207" cy="3822836"/>
          </a:xfrm>
        </p:spPr>
        <p:txBody>
          <a:bodyPr>
            <a:noAutofit/>
          </a:bodyPr>
          <a:lstStyle/>
          <a:p>
            <a:pPr marL="4572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Price Center’s new NDSC platform compiles and organizes neighborhood (census tract) level data from a variety of sources in order to analyze and disseminate findings to decision makers in Los Angeles County</a:t>
            </a:r>
          </a:p>
          <a:p>
            <a:pPr marL="457200" lvl="1" indent="-34290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NDSC data platform is not only about producing data.</a:t>
            </a:r>
          </a:p>
          <a:p>
            <a:pPr marL="457200" lvl="1" indent="-34290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Price Center collaborates with community partners to craft and disseminate data stories that highlight trends, challenges, and opportunities in local communities.</a:t>
            </a:r>
            <a:endParaRPr lang="en-US" sz="1800" dirty="0">
              <a:latin typeface="Cambria" panose="0204050305040603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1646" y="1972492"/>
            <a:ext cx="7722522" cy="166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60070" y="6074527"/>
            <a:ext cx="7844098" cy="523220"/>
            <a:chOff x="560070" y="6074527"/>
            <a:chExt cx="8435340" cy="523220"/>
          </a:xfrm>
        </p:grpSpPr>
        <p:sp>
          <p:nvSpPr>
            <p:cNvPr id="2" name="TextBox 1"/>
            <p:cNvSpPr txBox="1"/>
            <p:nvPr/>
          </p:nvSpPr>
          <p:spPr>
            <a:xfrm>
              <a:off x="560070" y="6074527"/>
              <a:ext cx="8435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91B1E"/>
                  </a:solidFill>
                  <a:latin typeface="Cambria" panose="02040503050406030204" pitchFamily="18" charset="0"/>
                </a:rPr>
                <a:t>@</a:t>
              </a:r>
              <a:r>
                <a:rPr lang="en-US" sz="1400" b="1" dirty="0" err="1">
                  <a:solidFill>
                    <a:srgbClr val="991B1E"/>
                  </a:solidFill>
                  <a:latin typeface="Cambria" panose="02040503050406030204" pitchFamily="18" charset="0"/>
                </a:rPr>
                <a:t>USCPriceCSI</a:t>
              </a:r>
              <a:endParaRPr lang="en-US" sz="1400" b="1" dirty="0">
                <a:solidFill>
                  <a:srgbClr val="991B1E"/>
                </a:solidFill>
                <a:latin typeface="Cambria" panose="02040503050406030204" pitchFamily="18" charset="0"/>
              </a:endParaRPr>
            </a:p>
            <a:p>
              <a:pPr algn="r"/>
              <a:r>
                <a:rPr lang="en-US" sz="1400" b="1" dirty="0">
                  <a:latin typeface="Cambria" panose="02040503050406030204" pitchFamily="18" charset="0"/>
                  <a:hlinkClick r:id="rId2"/>
                </a:rPr>
                <a:t>https://socialinnovation.usc.edu/</a:t>
              </a:r>
              <a:r>
                <a:rPr lang="en-US" sz="1400" b="1" dirty="0">
                  <a:latin typeface="Cambria" panose="02040503050406030204" pitchFamily="18" charset="0"/>
                </a:rPr>
                <a:t> </a:t>
              </a:r>
              <a:endParaRPr lang="en-US" sz="1400" dirty="0">
                <a:latin typeface="Cambria" panose="02040503050406030204" pitchFamily="18" charset="0"/>
              </a:endParaRPr>
            </a:p>
          </p:txBody>
        </p:sp>
        <p:pic>
          <p:nvPicPr>
            <p:cNvPr id="1028" name="Picture 4" descr="https://img.clippp.com/f01d4a5a33cc1f6ed0e5390d4b9d7673_similiar-twitter-follow-logo-keywords-twitter-logo-png_512-512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455" y="6097387"/>
              <a:ext cx="261610" cy="261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66" y="2327873"/>
            <a:ext cx="4074192" cy="3461219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2" b="88181"/>
          <a:stretch/>
        </p:blipFill>
        <p:spPr bwMode="auto">
          <a:xfrm>
            <a:off x="-8857" y="0"/>
            <a:ext cx="9152857" cy="103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57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40"/>
          <a:stretch/>
        </p:blipFill>
        <p:spPr>
          <a:xfrm>
            <a:off x="279258" y="1179094"/>
            <a:ext cx="8576625" cy="532179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0974" y="6239282"/>
            <a:ext cx="7873191" cy="523220"/>
            <a:chOff x="560070" y="6074527"/>
            <a:chExt cx="8126730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560070" y="6074527"/>
              <a:ext cx="8126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91B1E"/>
                  </a:solidFill>
                  <a:latin typeface="Cambria" panose="02040503050406030204" pitchFamily="18" charset="0"/>
                </a:rPr>
                <a:t>@</a:t>
              </a:r>
              <a:r>
                <a:rPr lang="en-US" sz="1400" b="1" dirty="0" err="1">
                  <a:solidFill>
                    <a:srgbClr val="991B1E"/>
                  </a:solidFill>
                  <a:latin typeface="Cambria" panose="02040503050406030204" pitchFamily="18" charset="0"/>
                </a:rPr>
                <a:t>USCPriceCSI</a:t>
              </a:r>
              <a:endParaRPr lang="en-US" sz="1400" b="1" dirty="0">
                <a:solidFill>
                  <a:srgbClr val="991B1E"/>
                </a:solidFill>
                <a:latin typeface="Cambria" panose="02040503050406030204" pitchFamily="18" charset="0"/>
              </a:endParaRPr>
            </a:p>
            <a:p>
              <a:pPr algn="r"/>
              <a:r>
                <a:rPr lang="en-US" sz="1400" b="1" dirty="0">
                  <a:latin typeface="Cambria" panose="02040503050406030204" pitchFamily="18" charset="0"/>
                  <a:hlinkClick r:id="rId3"/>
                </a:rPr>
                <a:t>https://socialinnovation.usc.edu/</a:t>
              </a:r>
              <a:r>
                <a:rPr lang="en-US" sz="1400" b="1" dirty="0">
                  <a:latin typeface="Cambria" panose="02040503050406030204" pitchFamily="18" charset="0"/>
                </a:rPr>
                <a:t> </a:t>
              </a:r>
              <a:endParaRPr lang="en-US" sz="1400" dirty="0">
                <a:latin typeface="Cambria" panose="02040503050406030204" pitchFamily="18" charset="0"/>
              </a:endParaRPr>
            </a:p>
          </p:txBody>
        </p:sp>
        <p:pic>
          <p:nvPicPr>
            <p:cNvPr id="13" name="Picture 4" descr="https://img.clippp.com/f01d4a5a33cc1f6ed0e5390d4b9d7673_similiar-twitter-follow-logo-keywords-twitter-logo-png_512-512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676" y="6097387"/>
              <a:ext cx="261610" cy="261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2" b="88181"/>
          <a:stretch/>
        </p:blipFill>
        <p:spPr bwMode="auto">
          <a:xfrm>
            <a:off x="-8857" y="-1"/>
            <a:ext cx="9152857" cy="103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88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60070" y="6131677"/>
            <a:ext cx="7873191" cy="523220"/>
            <a:chOff x="560070" y="6131677"/>
            <a:chExt cx="8435340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560070" y="6131677"/>
              <a:ext cx="8435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91B1E"/>
                  </a:solidFill>
                  <a:latin typeface="Cambria" panose="02040503050406030204" pitchFamily="18" charset="0"/>
                </a:rPr>
                <a:t>@</a:t>
              </a:r>
              <a:r>
                <a:rPr lang="en-US" sz="1400" b="1" dirty="0" err="1">
                  <a:solidFill>
                    <a:srgbClr val="991B1E"/>
                  </a:solidFill>
                  <a:latin typeface="Cambria" panose="02040503050406030204" pitchFamily="18" charset="0"/>
                </a:rPr>
                <a:t>USCPriceCSI</a:t>
              </a:r>
              <a:endParaRPr lang="en-US" sz="1400" b="1" dirty="0">
                <a:solidFill>
                  <a:srgbClr val="991B1E"/>
                </a:solidFill>
                <a:latin typeface="Cambria" panose="02040503050406030204" pitchFamily="18" charset="0"/>
              </a:endParaRPr>
            </a:p>
            <a:p>
              <a:pPr algn="r"/>
              <a:r>
                <a:rPr lang="en-US" sz="1400" b="1" dirty="0">
                  <a:latin typeface="Cambria" panose="02040503050406030204" pitchFamily="18" charset="0"/>
                  <a:hlinkClick r:id="rId2"/>
                </a:rPr>
                <a:t>https://socialinnovation.usc.edu/</a:t>
              </a:r>
              <a:r>
                <a:rPr lang="en-US" sz="1400" b="1" dirty="0">
                  <a:latin typeface="Cambria" panose="02040503050406030204" pitchFamily="18" charset="0"/>
                </a:rPr>
                <a:t> </a:t>
              </a:r>
              <a:endParaRPr lang="en-US" sz="1400" dirty="0">
                <a:latin typeface="Cambria" panose="02040503050406030204" pitchFamily="18" charset="0"/>
              </a:endParaRPr>
            </a:p>
          </p:txBody>
        </p:sp>
        <p:pic>
          <p:nvPicPr>
            <p:cNvPr id="12" name="Picture 4" descr="https://img.clippp.com/f01d4a5a33cc1f6ed0e5390d4b9d7673_similiar-twitter-follow-logo-keywords-twitter-logo-png_512-512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315" y="6154537"/>
              <a:ext cx="261610" cy="261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64308"/>
          <a:stretch/>
        </p:blipFill>
        <p:spPr>
          <a:xfrm>
            <a:off x="679985" y="2879864"/>
            <a:ext cx="8140708" cy="3191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525" y="1330096"/>
            <a:ext cx="6571628" cy="1428750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2" b="88181"/>
          <a:stretch/>
        </p:blipFill>
        <p:spPr bwMode="auto">
          <a:xfrm>
            <a:off x="-8857" y="-1"/>
            <a:ext cx="9152857" cy="103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02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8610" y="6131677"/>
            <a:ext cx="8124651" cy="523220"/>
            <a:chOff x="560070" y="6131677"/>
            <a:chExt cx="8435340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560070" y="6131677"/>
              <a:ext cx="8435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91B1E"/>
                  </a:solidFill>
                  <a:latin typeface="Cambria" panose="02040503050406030204" pitchFamily="18" charset="0"/>
                </a:rPr>
                <a:t>@</a:t>
              </a:r>
              <a:r>
                <a:rPr lang="en-US" sz="1400" b="1" dirty="0" err="1">
                  <a:solidFill>
                    <a:srgbClr val="991B1E"/>
                  </a:solidFill>
                  <a:latin typeface="Cambria" panose="02040503050406030204" pitchFamily="18" charset="0"/>
                </a:rPr>
                <a:t>USCPriceCSI</a:t>
              </a:r>
              <a:endParaRPr lang="en-US" sz="1400" b="1" dirty="0">
                <a:solidFill>
                  <a:srgbClr val="991B1E"/>
                </a:solidFill>
                <a:latin typeface="Cambria" panose="02040503050406030204" pitchFamily="18" charset="0"/>
              </a:endParaRPr>
            </a:p>
            <a:p>
              <a:pPr algn="r"/>
              <a:r>
                <a:rPr lang="en-US" sz="1400" b="1" dirty="0">
                  <a:latin typeface="Cambria" panose="02040503050406030204" pitchFamily="18" charset="0"/>
                  <a:hlinkClick r:id="rId3"/>
                </a:rPr>
                <a:t>https://socialinnovation.usc.edu/</a:t>
              </a:r>
              <a:r>
                <a:rPr lang="en-US" sz="1400" b="1" dirty="0">
                  <a:latin typeface="Cambria" panose="02040503050406030204" pitchFamily="18" charset="0"/>
                </a:rPr>
                <a:t> </a:t>
              </a:r>
              <a:endParaRPr lang="en-US" sz="1400" dirty="0">
                <a:latin typeface="Cambria" panose="02040503050406030204" pitchFamily="18" charset="0"/>
              </a:endParaRPr>
            </a:p>
          </p:txBody>
        </p:sp>
        <p:pic>
          <p:nvPicPr>
            <p:cNvPr id="10" name="Picture 4" descr="https://img.clippp.com/f01d4a5a33cc1f6ed0e5390d4b9d7673_similiar-twitter-follow-logo-keywords-twitter-logo-png_512-512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308" y="6154537"/>
              <a:ext cx="261610" cy="261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2" b="88181"/>
          <a:stretch/>
        </p:blipFill>
        <p:spPr bwMode="auto">
          <a:xfrm>
            <a:off x="-8857" y="-1"/>
            <a:ext cx="9152857" cy="103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706" y="1627547"/>
            <a:ext cx="3761348" cy="4151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112980" y="1390726"/>
            <a:ext cx="3582803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Production of Data Stories: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interesting trends from data in specific policy areas (health, housing, environment,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source material to provide context and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Locate open source photos (or take original photography!)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interactive maps and visualizations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Draft narrative (800 words)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Fact check!!! 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-401513" y="3523965"/>
            <a:ext cx="233412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Partner Collaboration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18120" y="1952117"/>
            <a:ext cx="0" cy="4302877"/>
          </a:xfrm>
          <a:prstGeom prst="straightConnector1">
            <a:avLst/>
          </a:prstGeom>
          <a:ln w="19050">
            <a:solidFill>
              <a:srgbClr val="991B1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36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60070" y="6131677"/>
            <a:ext cx="8014315" cy="523220"/>
            <a:chOff x="560070" y="6131677"/>
            <a:chExt cx="8435340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560070" y="6131677"/>
              <a:ext cx="8435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91B1E"/>
                  </a:solidFill>
                  <a:latin typeface="Cambria" panose="02040503050406030204" pitchFamily="18" charset="0"/>
                </a:rPr>
                <a:t>@</a:t>
              </a:r>
              <a:r>
                <a:rPr lang="en-US" sz="1400" b="1" dirty="0" err="1">
                  <a:solidFill>
                    <a:srgbClr val="991B1E"/>
                  </a:solidFill>
                  <a:latin typeface="Cambria" panose="02040503050406030204" pitchFamily="18" charset="0"/>
                </a:rPr>
                <a:t>USCPriceCSI</a:t>
              </a:r>
              <a:endParaRPr lang="en-US" sz="1400" b="1" dirty="0">
                <a:solidFill>
                  <a:srgbClr val="991B1E"/>
                </a:solidFill>
                <a:latin typeface="Cambria" panose="02040503050406030204" pitchFamily="18" charset="0"/>
              </a:endParaRPr>
            </a:p>
            <a:p>
              <a:pPr algn="r"/>
              <a:r>
                <a:rPr lang="en-US" sz="1400" b="1" dirty="0">
                  <a:latin typeface="Cambria" panose="02040503050406030204" pitchFamily="18" charset="0"/>
                  <a:hlinkClick r:id="rId2"/>
                </a:rPr>
                <a:t>https://socialinnovation.usc.edu/</a:t>
              </a:r>
              <a:r>
                <a:rPr lang="en-US" sz="1400" b="1" dirty="0">
                  <a:latin typeface="Cambria" panose="02040503050406030204" pitchFamily="18" charset="0"/>
                </a:rPr>
                <a:t> </a:t>
              </a:r>
              <a:endParaRPr lang="en-US" sz="1400" dirty="0">
                <a:latin typeface="Cambria" panose="02040503050406030204" pitchFamily="18" charset="0"/>
              </a:endParaRPr>
            </a:p>
          </p:txBody>
        </p:sp>
        <p:pic>
          <p:nvPicPr>
            <p:cNvPr id="9" name="Picture 4" descr="https://img.clippp.com/f01d4a5a33cc1f6ed0e5390d4b9d7673_similiar-twitter-follow-logo-keywords-twitter-logo-png_512-512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502" y="6154537"/>
              <a:ext cx="261611" cy="261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412000" y="1461474"/>
            <a:ext cx="347050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Key Elements of Data Stories: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Rich journalistic-style narrative that describe interesting data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 source material to round out the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Interactive maps, charts, and other data visualizations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Engaging photos and video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person quotes (if possible!)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2" b="88181"/>
          <a:stretch/>
        </p:blipFill>
        <p:spPr bwMode="auto">
          <a:xfrm>
            <a:off x="-8857" y="-1"/>
            <a:ext cx="9152857" cy="103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378" r="4071"/>
          <a:stretch/>
        </p:blipFill>
        <p:spPr>
          <a:xfrm>
            <a:off x="324854" y="1717607"/>
            <a:ext cx="4764505" cy="35161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239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255</Words>
  <Application>Microsoft Office PowerPoint</Application>
  <PresentationFormat>On-screen Show (4:3)</PresentationFormat>
  <Paragraphs>46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Wingdings</vt:lpstr>
      <vt:lpstr>Office Theme</vt:lpstr>
      <vt:lpstr>Storytelling Through Neighborhood Data </vt:lpstr>
      <vt:lpstr>Neighborhood Data for Social Change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Opportunity &amp; Innovation in Los Angeles</dc:title>
  <dc:creator>Goulding, Megan</dc:creator>
  <cp:lastModifiedBy>Arena, Olivia</cp:lastModifiedBy>
  <cp:revision>42</cp:revision>
  <cp:lastPrinted>2017-05-31T17:24:16Z</cp:lastPrinted>
  <dcterms:created xsi:type="dcterms:W3CDTF">2017-05-04T20:12:19Z</dcterms:created>
  <dcterms:modified xsi:type="dcterms:W3CDTF">2017-10-06T20:33:29Z</dcterms:modified>
</cp:coreProperties>
</file>