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89" r:id="rId3"/>
    <p:sldId id="305" r:id="rId4"/>
    <p:sldId id="291" r:id="rId5"/>
    <p:sldId id="315" r:id="rId6"/>
    <p:sldId id="307" r:id="rId7"/>
    <p:sldId id="316" r:id="rId8"/>
    <p:sldId id="292" r:id="rId9"/>
    <p:sldId id="314" r:id="rId10"/>
    <p:sldId id="313" r:id="rId11"/>
    <p:sldId id="312" r:id="rId12"/>
    <p:sldId id="311" r:id="rId13"/>
    <p:sldId id="317" r:id="rId14"/>
    <p:sldId id="306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1">
          <p15:clr>
            <a:srgbClr val="A4A3A4"/>
          </p15:clr>
        </p15:guide>
        <p15:guide id="2" orient="horz" pos="219">
          <p15:clr>
            <a:srgbClr val="A4A3A4"/>
          </p15:clr>
        </p15:guide>
        <p15:guide id="3" orient="horz" pos="2045">
          <p15:clr>
            <a:srgbClr val="A4A3A4"/>
          </p15:clr>
        </p15:guide>
        <p15:guide id="4" pos="5512">
          <p15:clr>
            <a:srgbClr val="A4A3A4"/>
          </p15:clr>
        </p15:guide>
        <p15:guide id="5" pos="250">
          <p15:clr>
            <a:srgbClr val="A4A3A4"/>
          </p15:clr>
        </p15:guide>
        <p15:guide id="6" pos="4189">
          <p15:clr>
            <a:srgbClr val="A4A3A4"/>
          </p15:clr>
        </p15:guide>
        <p15:guide id="7" pos="2858">
          <p15:clr>
            <a:srgbClr val="A4A3A4"/>
          </p15:clr>
        </p15:guide>
        <p15:guide id="8" pos="1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9"/>
    <a:srgbClr val="006795"/>
    <a:srgbClr val="6FB447"/>
    <a:srgbClr val="545758"/>
    <a:srgbClr val="0B5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5" autoAdjust="0"/>
    <p:restoredTop sz="88506" autoAdjust="0"/>
  </p:normalViewPr>
  <p:slideViewPr>
    <p:cSldViewPr snapToGrid="0">
      <p:cViewPr varScale="1">
        <p:scale>
          <a:sx n="76" d="100"/>
          <a:sy n="76" d="100"/>
        </p:scale>
        <p:origin x="1512" y="90"/>
      </p:cViewPr>
      <p:guideLst>
        <p:guide orient="horz" pos="3901"/>
        <p:guide orient="horz" pos="219"/>
        <p:guide orient="horz" pos="2045"/>
        <p:guide pos="5512"/>
        <p:guide pos="250"/>
        <p:guide pos="4189"/>
        <p:guide pos="2858"/>
        <p:guide pos="18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28D7-85D7-7C41-9298-858E012D970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E5C9-9174-DB46-9155-6A4B494F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7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1CA2-0B71-4678-A870-F4790CB63DDC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E14F-1D7B-4974-B193-B171FA20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9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5F70-839D-4314-81EA-123EB3D4A9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5F70-839D-4314-81EA-123EB3D4A9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5F70-839D-4314-81EA-123EB3D4A9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5F70-839D-4314-81EA-123EB3D4A9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B5F70-839D-4314-81EA-123EB3D4A9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E14F-1D7B-4974-B193-B171FA2022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968-4CE4-144D-8505-69D652219420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281D-B4F5-AB4D-870A-450727F9BFFD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52F6-960B-174D-A40D-53F3423950A8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E968-4CE4-144D-8505-69D652219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614F-5FF6-6242-B59C-24CED6D7F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4270-F2F1-9947-B333-F6BB30CC1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9EE9-1FB1-184B-81D1-E5626245E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1D5-5424-1948-9321-0E1EF6620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E92-E15B-684D-A843-6E17295EBF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1F86-5B51-A445-8E24-ADBD95AA95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D25-3D79-E94F-A335-D10C82150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614F-5FF6-6242-B59C-24CED6D7FB53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51E-7722-744D-BF62-D89909F000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281D-B4F5-AB4D-870A-450727F9B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52F6-960B-174D-A40D-53F342395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4270-F2F1-9947-B333-F6BB30CC11CE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9EE9-1FB1-184B-81D1-E5626245EA23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1D5-5424-1948-9321-0E1EF662007A}" type="datetime1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CE92-E15B-684D-A843-6E17295EBF28}" type="datetime1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1F86-5B51-A445-8E24-ADBD95AA9581}" type="datetime1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D25-3D79-E94F-A335-D10C82150A78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451E-7722-744D-BF62-D89909F0009C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ECHOING GREEN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312C-8E93-214D-90A8-47A719F6FFF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2888-9745-4CFB-BB8E-820E8FC6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312C-8E93-214D-90A8-47A719F6F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ECHOING 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2888-9745-4CFB-BB8E-820E8FC68F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" y="967905"/>
            <a:ext cx="8273911" cy="41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" y="81880"/>
            <a:ext cx="1335140" cy="658425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412464" y="176742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A Day of YLSC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882" r="3164" b="1501"/>
          <a:stretch/>
        </p:blipFill>
        <p:spPr>
          <a:xfrm rot="5400000">
            <a:off x="1736676" y="875972"/>
            <a:ext cx="6091562" cy="5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2528"/>
            <a:ext cx="3693886" cy="2428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80527"/>
            <a:ext cx="3693886" cy="2460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3" y="125423"/>
            <a:ext cx="1335140" cy="658425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7729" y="408970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Lessons and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9943" y="126252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Steep attendance drop: 71 in 2014 to 38 in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Scheduled during and SAT Saturday two years in a 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Large gap between the number of students who registered and the number of students who attend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Certain workshops are poorly 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Staff turnover among collaborating agencies slows down momentum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Striking a balance between centralized delegation from IUPR and allowing collaborating agencies certain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Continuity and communication with previous attendees inconsistent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Funding!!! </a:t>
            </a:r>
          </a:p>
          <a:p>
            <a:endParaRPr lang="en-US" dirty="0">
              <a:solidFill>
                <a:srgbClr val="54575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2528"/>
            <a:ext cx="3693886" cy="2428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80527"/>
            <a:ext cx="3693886" cy="2460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3" y="125423"/>
            <a:ext cx="1335140" cy="658425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137729" y="408970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Lessons and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9943" y="126252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Steep attendance drop: 71 in 2014, 29 in 2015, 38 in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Scheduled during and SAT Saturday two years in a 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Large gap between the number of students who register and the number of students who attend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Certain workshops are poorly 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Staff turnover among collaborating agencies slows down momentum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Striking a balance between centralized delegation from IUPR and allowing collaborating agencies certain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Continuity and communication with previous attendees inconsistent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cs typeface="Arial" pitchFamily="34" charset="0"/>
              </a:rPr>
              <a:t>Funding!!! </a:t>
            </a:r>
          </a:p>
          <a:p>
            <a:endParaRPr lang="en-US" dirty="0">
              <a:solidFill>
                <a:srgbClr val="54575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66529" y="788461"/>
            <a:ext cx="3963059" cy="57430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rgbClr val="00B0F0"/>
              </a:solidFill>
              <a:latin typeface="+mj-lt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200" dirty="0">
                <a:solidFill>
                  <a:srgbClr val="00B0F0"/>
                </a:solidFill>
                <a:latin typeface="+mj-lt"/>
                <a:cs typeface="TitlingGothicFB Cond Regular"/>
              </a:rPr>
              <a:t>Four tracks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900" dirty="0">
              <a:latin typeface="+mj-lt"/>
              <a:cs typeface="TitlingGothicFB Cond Regular"/>
            </a:endParaRP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Art, Media &amp; Culture</a:t>
            </a: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A Better World is Possible: Organizing, Activism &amp; Resistance</a:t>
            </a: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Think Globally, Act Locally</a:t>
            </a: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Each One, Teach One: Skill Sharing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900" dirty="0">
              <a:latin typeface="+mj-lt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200" dirty="0">
                <a:solidFill>
                  <a:srgbClr val="00B0F0"/>
                </a:solidFill>
                <a:latin typeface="+mj-lt"/>
                <a:cs typeface="TitlingGothicFB Cond Regular"/>
              </a:rPr>
              <a:t>Each YLSC experience is unique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900" dirty="0">
              <a:latin typeface="+mj-lt"/>
              <a:cs typeface="TitlingGothicFB Cond Regular"/>
            </a:endParaRP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Students curate their own experience by choosing workshops that align with their interests</a:t>
            </a: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Range of topics: the school to prison pipeline, indigenous images in sports, gentrification.  mainstream beauty images, </a:t>
            </a:r>
            <a:r>
              <a:rPr lang="en-US" sz="6400" dirty="0" err="1">
                <a:latin typeface="+mj-lt"/>
                <a:cs typeface="TitlingGothicFB Cond Regular"/>
              </a:rPr>
              <a:t>etc</a:t>
            </a:r>
            <a:endParaRPr lang="en-US" sz="6400" dirty="0">
              <a:latin typeface="+mj-lt"/>
              <a:cs typeface="TitlingGothicFB Cond Regular"/>
            </a:endParaRPr>
          </a:p>
          <a:p>
            <a:pPr>
              <a:lnSpc>
                <a:spcPct val="110000"/>
              </a:lnSpc>
            </a:pPr>
            <a:r>
              <a:rPr lang="en-US" sz="6400" dirty="0">
                <a:latin typeface="+mj-lt"/>
                <a:cs typeface="TitlingGothicFB Cond Regular"/>
              </a:rPr>
              <a:t> The facilitators are professionals who employ a variety of methods to engage students in the content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+mj-lt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788462"/>
            <a:ext cx="3620334" cy="257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3584004"/>
            <a:ext cx="3624156" cy="258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5" y="61970"/>
            <a:ext cx="1335140" cy="664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5083" y="203478"/>
            <a:ext cx="458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tlingGothicFB Comp Medium"/>
              </a:rPr>
              <a:t>The 2017 Summit</a:t>
            </a:r>
          </a:p>
        </p:txBody>
      </p:sp>
    </p:spTree>
    <p:extLst>
      <p:ext uri="{BB962C8B-B14F-4D97-AF65-F5344CB8AC3E}">
        <p14:creationId xmlns:p14="http://schemas.microsoft.com/office/powerpoint/2010/main" val="23694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9342" y="306085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Looking to the Future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34428" y="1096816"/>
            <a:ext cx="3963059" cy="514739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Long-term goals are to expand programming to include monthly meet-ups for students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The Summer of 2018 YLSC will also be offering a book club to former participants because they have expressed a desire to stay continuously engaged</a:t>
            </a: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" y="1006952"/>
            <a:ext cx="4204953" cy="2583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4" y="3727395"/>
            <a:ext cx="4204953" cy="2802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54" y="65351"/>
            <a:ext cx="133514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457" y="375384"/>
            <a:ext cx="845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tlingGothicFB Comp Medium"/>
              </a:rPr>
              <a:t>Thank You for Listening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960159"/>
            <a:ext cx="8412480" cy="563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7" y="46171"/>
            <a:ext cx="133514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364809" y="391237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Dallas’ Only Social Justice and Equity Summit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424" y="3893670"/>
            <a:ext cx="8411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Young Leaders, Strong City (YLSC) started in 2014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 Space for Dallas metro high school students to learn about social justice and equity issues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 Consists of an annual summit where students explore systemic inequities through different workshops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Programming is changed each year for relevancy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" y="60422"/>
            <a:ext cx="1332351" cy="661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95" y="1485848"/>
            <a:ext cx="3830223" cy="2407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1489165"/>
            <a:ext cx="3971701" cy="24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030327" y="188868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A Brief History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375" y="3513156"/>
            <a:ext cx="83741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In 2014 Dallas hosted Facing Race, the country’s largest conference on racial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Sara Mokuria, Associate Director of Leadership Initiatives at IUPR, organized a conference host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Recognition of a gap in youth programming in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 IUPR and several collaborators started YLSC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Well received, so it was made into an annual summit.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We recruit Dallas-area students from public, private, charter and magnet high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Facilitated by local leaders in different areas of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In 2014, 71 high school students attended, 29 students attended in 2015, and 38 students attended in 2016</a:t>
            </a:r>
          </a:p>
          <a:p>
            <a:endParaRPr lang="en-US" sz="1400" dirty="0">
              <a:solidFill>
                <a:srgbClr val="545758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1" y="85928"/>
            <a:ext cx="1346336" cy="66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79" y="855371"/>
            <a:ext cx="3375445" cy="2463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7" y="855371"/>
            <a:ext cx="3599726" cy="24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030327" y="188868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A Brief History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375" y="3513156"/>
            <a:ext cx="83741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In 2014 Dallas hosted Facing Race, the country’s largest conference on racial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Sara Mokuria, Associate Director of Leadership Initiatives at IUPR, organized a conference host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Recognition of a gap in youth programming in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 IUPR and several collaborators started YLSC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Well received, so it was made into an annual summit.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We recruit Dallas-area students from public, private, charter and magnet high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Facilitated by local leaders in different areas of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758"/>
                </a:solidFill>
                <a:latin typeface="+mj-lt"/>
                <a:cs typeface="Arial" pitchFamily="34" charset="0"/>
              </a:rPr>
              <a:t>In 2014, 71 high school students attended, 29 students attended in 2015, and 38 students attended in 2016</a:t>
            </a:r>
          </a:p>
          <a:p>
            <a:endParaRPr lang="en-US" sz="1400" dirty="0">
              <a:solidFill>
                <a:srgbClr val="545758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1" y="85928"/>
            <a:ext cx="1346336" cy="66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79" y="855371"/>
            <a:ext cx="3375445" cy="2463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7" y="855371"/>
            <a:ext cx="3599726" cy="24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011509" y="214083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       Guiding Principles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62668" y="807007"/>
            <a:ext cx="3963059" cy="24591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0B0F0"/>
                </a:solidFill>
                <a:cs typeface="Arial" pitchFamily="34" charset="0"/>
              </a:rPr>
              <a:t>Diversity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We value the insights, relationships and understandings that are developed when divergent paths cross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 We seek to create an environment that cultivates diversity across multiple dimensions of identity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We acknowledge, respect and celebrate our difference(s) and commonalities.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srgbClr val="00B0F0"/>
              </a:solidFill>
              <a:cs typeface="Sentinel Boo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B0F0"/>
                </a:solidFill>
                <a:cs typeface="Sentinel Book"/>
              </a:rPr>
              <a:t>Learning with Intent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cs typeface="Sentinel Book"/>
              </a:rPr>
              <a:t>We are committed to practicing justice, liberation, and peace in our engagements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cs typeface="Sentinel Book"/>
              </a:rPr>
              <a:t>We are committed to share what we learn with our families, communities, and the world.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668" y="4704896"/>
            <a:ext cx="36655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B0F0"/>
                </a:solidFill>
                <a:latin typeface="+mj-lt"/>
                <a:cs typeface="Sentinel Book"/>
              </a:rPr>
              <a:t>Going to the hard place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We recognize the importance of struggle in promoting transformation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Instead of avoiding difficult conversations, we face them head on with love and care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We provide space to address the issues young people are witnessing and experiencing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538" y="3457575"/>
            <a:ext cx="3665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B0F0"/>
                </a:solidFill>
                <a:cs typeface="Sentinel Book"/>
              </a:rPr>
              <a:t>Collective Value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Everyone has intrinsic value, and 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Everyone has the ability to learn, teach, and lead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We encourage people to engage with their whole selves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 the words of Ella Baker we believe, “Give light, and people will find the way.” 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B0F0"/>
                </a:solidFill>
                <a:cs typeface="Arial" pitchFamily="34" charset="0"/>
              </a:rPr>
              <a:t>Restorative Justice </a:t>
            </a:r>
          </a:p>
          <a:p>
            <a:pPr marL="285750" lvl="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We spend more time building than attacking </a:t>
            </a:r>
          </a:p>
          <a:p>
            <a:pPr marL="285750" lvl="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By creating a nurturing environment that we promote restoration, not depletion</a:t>
            </a:r>
            <a:endParaRPr lang="en-US" sz="1400" dirty="0">
              <a:solidFill>
                <a:srgbClr val="6FB447"/>
              </a:solidFill>
              <a:cs typeface="Arial" pitchFamily="34" charset="0"/>
            </a:endParaRPr>
          </a:p>
          <a:p>
            <a:pPr lvl="0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0" y="50147"/>
            <a:ext cx="1335140" cy="66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1" y="807007"/>
            <a:ext cx="3933089" cy="26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011509" y="214083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       Guiding Principles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62668" y="807007"/>
            <a:ext cx="3963059" cy="24591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0B0F0"/>
                </a:solidFill>
                <a:cs typeface="Arial" pitchFamily="34" charset="0"/>
              </a:rPr>
              <a:t>Diversity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We value the insights, relationships and understandings that are developed when divergent paths cross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 We seek to create an environment that cultivates diversity across multiple dimensions of identity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cs typeface="Arial" pitchFamily="34" charset="0"/>
              </a:rPr>
              <a:t>We acknowledge, respect and celebrate our difference(s) and commonalities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srgbClr val="00B0F0"/>
              </a:solidFill>
              <a:cs typeface="Sentinel Book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B0F0"/>
                </a:solidFill>
                <a:cs typeface="Sentinel Book"/>
              </a:rPr>
              <a:t>Learning with Intent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cs typeface="Sentinel Book"/>
              </a:rPr>
              <a:t>We are committed to practicing justice, liberation, and peace in our engagements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cs typeface="Sentinel Book"/>
              </a:rPr>
              <a:t>We are committed to share what we learn with our families, communities, and the world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668" y="4704896"/>
            <a:ext cx="36655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B0F0"/>
                </a:solidFill>
                <a:latin typeface="+mj-lt"/>
                <a:cs typeface="Sentinel Book"/>
              </a:rPr>
              <a:t>Going to the hard place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We recognize the importance of struggle in promoting transformation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Instead of avoiding difficult conversations, we face them head on with love and care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We provide space to address the issues young people are witnessing and experiencing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538" y="3457575"/>
            <a:ext cx="3665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B0F0"/>
                </a:solidFill>
                <a:cs typeface="Sentinel Book"/>
              </a:rPr>
              <a:t>Collective Value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Everyone has intrinsic value, and 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Everyone has the ability to learn, teach, and lead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We encourage people to engage with their whole selves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 the words of Ella Baker we believe, “Give light, and people will find the way.” </a:t>
            </a:r>
          </a:p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B0F0"/>
                </a:solidFill>
                <a:cs typeface="Arial" pitchFamily="34" charset="0"/>
              </a:rPr>
              <a:t>Restorative Justice </a:t>
            </a:r>
          </a:p>
          <a:p>
            <a:pPr marL="285750" lvl="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We spend more time building than attacking </a:t>
            </a:r>
          </a:p>
          <a:p>
            <a:pPr marL="285750" lvl="0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By creating a nurturing environment that we promote restoration, not depletion</a:t>
            </a:r>
            <a:endParaRPr lang="en-US" sz="1400" dirty="0">
              <a:solidFill>
                <a:srgbClr val="6FB447"/>
              </a:solidFill>
              <a:cs typeface="Arial" pitchFamily="34" charset="0"/>
            </a:endParaRPr>
          </a:p>
          <a:p>
            <a:pPr lvl="0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0" y="50147"/>
            <a:ext cx="1335140" cy="66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1" y="807007"/>
            <a:ext cx="3933089" cy="26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38200" y="251471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What We Are Building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6583" y="934303"/>
            <a:ext cx="4398746" cy="24480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100" dirty="0">
                <a:solidFill>
                  <a:srgbClr val="00B0F0"/>
                </a:solidFill>
              </a:rPr>
              <a:t>Goal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dirty="0"/>
              <a:t>Our goal is to supports advocacy and action on complex social justice issues by building a network of young people who are equipped with skills to understand and dismantle systemic inequities in their schools and communities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6FB447"/>
              </a:solidFill>
              <a:latin typeface="TitlingGothicFB Cond Regular"/>
              <a:cs typeface="TitlingGothicFB Cond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0" y="100541"/>
            <a:ext cx="1335140" cy="65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4" y="868301"/>
            <a:ext cx="3936251" cy="262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3" y="3495671"/>
            <a:ext cx="4084347" cy="2757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4" y="3369580"/>
            <a:ext cx="447352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B0F0"/>
                </a:solidFill>
              </a:rPr>
              <a:t>Objectives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access to engaging workshops, panels, and plenaries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space for collaboration and sharing knowledge, building pride, and develop deeper awareness of local history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Skill building and leadership development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Engage in constructive conversations that are grounded in strategies to build a  better future</a:t>
            </a:r>
          </a:p>
        </p:txBody>
      </p:sp>
    </p:spTree>
    <p:extLst>
      <p:ext uri="{BB962C8B-B14F-4D97-AF65-F5344CB8AC3E}">
        <p14:creationId xmlns:p14="http://schemas.microsoft.com/office/powerpoint/2010/main" val="29694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" y="129570"/>
            <a:ext cx="1335140" cy="658425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067213" y="224432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Recruitment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0" y="882856"/>
            <a:ext cx="4049484" cy="5816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9967" y="882856"/>
            <a:ext cx="44518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Contact guidance counselors in public private and charter high schools in Dallas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Collaborators reach out to educators and others within network 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Distribute promotional materials within schools 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Boost posts on Facebook</a:t>
            </a: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No fee to register or attend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758"/>
                </a:solidFill>
                <a:latin typeface="+mj-lt"/>
                <a:cs typeface="Arial" pitchFamily="34" charset="0"/>
              </a:rPr>
              <a:t>Stakeholders may also register to volunteer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  <a:p>
            <a:endParaRPr lang="en-US" sz="2000" dirty="0">
              <a:solidFill>
                <a:srgbClr val="545758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" y="81880"/>
            <a:ext cx="1335140" cy="658425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123215" y="172675"/>
            <a:ext cx="700957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rgbClr val="00B0F0"/>
                </a:solidFill>
                <a:latin typeface="TitlingGothicFB Comp Medium"/>
                <a:ea typeface="ＭＳ Ｐゴシック" charset="-128"/>
                <a:cs typeface="TitlingGothicFB Comp Medium"/>
              </a:rPr>
              <a:t>Swag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r="21769"/>
          <a:stretch/>
        </p:blipFill>
        <p:spPr>
          <a:xfrm rot="5400000">
            <a:off x="261397" y="1754299"/>
            <a:ext cx="4310749" cy="3843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t="2721" r="17142" b="1679"/>
          <a:stretch/>
        </p:blipFill>
        <p:spPr>
          <a:xfrm rot="5400000">
            <a:off x="4552565" y="1803543"/>
            <a:ext cx="4309484" cy="3746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80935" y="1186063"/>
            <a:ext cx="652743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F0"/>
                </a:solidFill>
                <a:cs typeface="TitlingGothicFB Cond Regular"/>
              </a:rPr>
              <a:t>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1095" y="1186063"/>
            <a:ext cx="1191352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F0"/>
                </a:solidFill>
                <a:cs typeface="TitlingGothicFB Cond Regular"/>
              </a:rPr>
              <a:t>2014-2015</a:t>
            </a:r>
          </a:p>
        </p:txBody>
      </p:sp>
    </p:spTree>
    <p:extLst>
      <p:ext uri="{BB962C8B-B14F-4D97-AF65-F5344CB8AC3E}">
        <p14:creationId xmlns:p14="http://schemas.microsoft.com/office/powerpoint/2010/main" val="2982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50855</TotalTime>
  <Words>1100</Words>
  <Application>Microsoft Office PowerPoint</Application>
  <PresentationFormat>On-screen Show (4:3)</PresentationFormat>
  <Paragraphs>150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Sentinel Book</vt:lpstr>
      <vt:lpstr>TitlingGothicFB Comp Medium</vt:lpstr>
      <vt:lpstr>TitlingGothicFB Cond Regular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lbritton</dc:creator>
  <cp:lastModifiedBy>Arena, Olivia</cp:lastModifiedBy>
  <cp:revision>575</cp:revision>
  <cp:lastPrinted>2013-07-25T21:11:51Z</cp:lastPrinted>
  <dcterms:created xsi:type="dcterms:W3CDTF">2013-06-26T13:53:28Z</dcterms:created>
  <dcterms:modified xsi:type="dcterms:W3CDTF">2017-10-06T16:13:19Z</dcterms:modified>
</cp:coreProperties>
</file>