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5" r:id="rId3"/>
    <p:sldId id="285" r:id="rId4"/>
    <p:sldId id="265" r:id="rId5"/>
    <p:sldId id="286" r:id="rId6"/>
    <p:sldId id="259" r:id="rId7"/>
    <p:sldId id="276" r:id="rId8"/>
    <p:sldId id="277" r:id="rId9"/>
    <p:sldId id="266" r:id="rId10"/>
    <p:sldId id="284" r:id="rId11"/>
    <p:sldId id="282" r:id="rId12"/>
    <p:sldId id="260" r:id="rId13"/>
    <p:sldId id="272" r:id="rId14"/>
    <p:sldId id="267" r:id="rId15"/>
    <p:sldId id="280" r:id="rId16"/>
    <p:sldId id="281" r:id="rId1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87572" autoAdjust="0"/>
  </p:normalViewPr>
  <p:slideViewPr>
    <p:cSldViewPr snapToGrid="0">
      <p:cViewPr>
        <p:scale>
          <a:sx n="91" d="100"/>
          <a:sy n="91" d="100"/>
        </p:scale>
        <p:origin x="-7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uthouston.edu\uthsc\sph\Research\AACIS\_Personal\Norma\NNIP\Ignit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uthouston.edu\uthsc\sph\Research\AACIS\_Admin\NNIP\NNIP%20Spring%202016\Presentations\Ignite\Educ%20Attain%20by%20Prev%20Res%20ACS_14_5YR_B07009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ngarza4\AppData\Local\Microsoft\Windows\INetCache\Content.Outlook\DWR7CJZ3\completion_district_201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\\uthouston.edu\uthsc\sph\Research\AACIS\_Personal\Norma\NNIP\Ignite.xlsx" TargetMode="External"/><Relationship Id="rId4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'Pop Projections'!$G$8</c:f>
              <c:strCache>
                <c:ptCount val="1"/>
                <c:pt idx="0">
                  <c:v>Anglo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'Pop Projections'!$F$9:$F$13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'Pop Projections'!$G$9:$G$13</c:f>
              <c:numCache>
                <c:formatCode>0.0%</c:formatCode>
                <c:ptCount val="5"/>
                <c:pt idx="0">
                  <c:v>0.30273569737802031</c:v>
                </c:pt>
                <c:pt idx="1">
                  <c:v>0.26644880285018729</c:v>
                </c:pt>
                <c:pt idx="2">
                  <c:v>0.23165556413605953</c:v>
                </c:pt>
                <c:pt idx="3">
                  <c:v>0.20067212699899839</c:v>
                </c:pt>
                <c:pt idx="4">
                  <c:v>0.17560706970973505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'Pop Projections'!$H$8</c:f>
              <c:strCache>
                <c:ptCount val="1"/>
                <c:pt idx="0">
                  <c:v>Black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'Pop Projections'!$F$9:$F$13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'Pop Projections'!$H$9:$H$13</c:f>
              <c:numCache>
                <c:formatCode>0.0%</c:formatCode>
                <c:ptCount val="5"/>
                <c:pt idx="0">
                  <c:v>6.908203009961085E-2</c:v>
                </c:pt>
                <c:pt idx="1">
                  <c:v>6.8963046163072597E-2</c:v>
                </c:pt>
                <c:pt idx="2">
                  <c:v>6.8035627936517101E-2</c:v>
                </c:pt>
                <c:pt idx="3">
                  <c:v>6.665375427194159E-2</c:v>
                </c:pt>
                <c:pt idx="4">
                  <c:v>6.5216352044532563E-2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'Pop Projections'!$I$8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'Pop Projections'!$F$9:$F$13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'Pop Projections'!$I$9:$I$13</c:f>
              <c:numCache>
                <c:formatCode>0.0%</c:formatCode>
                <c:ptCount val="5"/>
                <c:pt idx="0">
                  <c:v>0.58722524788995389</c:v>
                </c:pt>
                <c:pt idx="1">
                  <c:v>0.61543868387214817</c:v>
                </c:pt>
                <c:pt idx="2">
                  <c:v>0.64267864488982873</c:v>
                </c:pt>
                <c:pt idx="3">
                  <c:v>0.665281655363544</c:v>
                </c:pt>
                <c:pt idx="4">
                  <c:v>0.68090242579443516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240000"/>
        <c:axId val="34241536"/>
      </c:lineChart>
      <c:catAx>
        <c:axId val="3424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41536"/>
        <c:crosses val="autoZero"/>
        <c:auto val="1"/>
        <c:lblAlgn val="ctr"/>
        <c:lblOffset val="100"/>
        <c:noMultiLvlLbl val="0"/>
      </c:catAx>
      <c:valAx>
        <c:axId val="3424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Percent Population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4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'[Educ Attain by Prev Res ACS_14_5YR_B07009.xls]B07009'!$I$1</c:f>
              <c:strCache>
                <c:ptCount val="1"/>
                <c:pt idx="0">
                  <c:v>Bachelor's or Higher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'[Educ Attain by Prev Res ACS_14_5YR_B07009.xls]B07009'!$H$2:$H$5</c:f>
              <c:strCache>
                <c:ptCount val="4"/>
                <c:pt idx="0">
                  <c:v>  Moved from different state:</c:v>
                </c:pt>
                <c:pt idx="1">
                  <c:v>  Moved from different county within same state:</c:v>
                </c:pt>
                <c:pt idx="2">
                  <c:v>  Moved within same county:</c:v>
                </c:pt>
                <c:pt idx="3">
                  <c:v>  Same house 1 year ago:</c:v>
                </c:pt>
              </c:strCache>
            </c:strRef>
          </c:cat>
          <c:val>
            <c:numRef>
              <c:f>'[Educ Attain by Prev Res ACS_14_5YR_B07009.xls]B07009'!$I$2:$I$5</c:f>
              <c:numCache>
                <c:formatCode>0%</c:formatCode>
                <c:ptCount val="4"/>
                <c:pt idx="0">
                  <c:v>0.42979326747164287</c:v>
                </c:pt>
                <c:pt idx="1">
                  <c:v>0.31015915749465517</c:v>
                </c:pt>
                <c:pt idx="2">
                  <c:v>0.21398351908565655</c:v>
                </c:pt>
                <c:pt idx="3">
                  <c:v>0.26516931235584384</c:v>
                </c:pt>
              </c:numCache>
            </c:numRef>
          </c:val>
        </c:ser>
        <c:ser>
          <c:idx val="1"/>
          <c:order val="1"/>
          <c:tx>
            <c:strRef>
              <c:f>'[Educ Attain by Prev Res ACS_14_5YR_B07009.xls]B07009'!$J$1</c:f>
              <c:strCache>
                <c:ptCount val="1"/>
                <c:pt idx="0">
                  <c:v>Less than HS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'[Educ Attain by Prev Res ACS_14_5YR_B07009.xls]B07009'!$H$2:$H$5</c:f>
              <c:strCache>
                <c:ptCount val="4"/>
                <c:pt idx="0">
                  <c:v>  Moved from different state:</c:v>
                </c:pt>
                <c:pt idx="1">
                  <c:v>  Moved from different county within same state:</c:v>
                </c:pt>
                <c:pt idx="2">
                  <c:v>  Moved within same county:</c:v>
                </c:pt>
                <c:pt idx="3">
                  <c:v>  Same house 1 year ago:</c:v>
                </c:pt>
              </c:strCache>
            </c:strRef>
          </c:cat>
          <c:val>
            <c:numRef>
              <c:f>'[Educ Attain by Prev Res ACS_14_5YR_B07009.xls]B07009'!$J$2:$J$5</c:f>
              <c:numCache>
                <c:formatCode>0%</c:formatCode>
                <c:ptCount val="4"/>
                <c:pt idx="0">
                  <c:v>6.2888766922795464E-2</c:v>
                </c:pt>
                <c:pt idx="1">
                  <c:v>0.12855332963813446</c:v>
                </c:pt>
                <c:pt idx="2">
                  <c:v>0.1850629874025195</c:v>
                </c:pt>
                <c:pt idx="3">
                  <c:v>0.17199276535146055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36740480"/>
        <c:axId val="36750464"/>
      </c:barChart>
      <c:catAx>
        <c:axId val="36740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50464"/>
        <c:crosses val="autoZero"/>
        <c:auto val="1"/>
        <c:lblAlgn val="ctr"/>
        <c:lblOffset val="100"/>
        <c:noMultiLvlLbl val="0"/>
      </c:catAx>
      <c:valAx>
        <c:axId val="36750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/>
                  <a:t>Percentage</a:t>
                </a:r>
                <a:r>
                  <a:rPr lang="en-US" b="1" baseline="0" dirty="0" smtClean="0"/>
                  <a:t> of Population</a:t>
                </a:r>
                <a:endParaRPr lang="en-US" b="1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40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2"/>
          <c:order val="0"/>
          <c:tx>
            <c:strRef>
              <c:f>completion_district_2014!$U$1</c:f>
              <c:strCache>
                <c:ptCount val="1"/>
                <c:pt idx="0">
                  <c:v>DIST_ALLR_DROP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completion_district_2014!$C$135:$C$163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completion_district_2014!$U$2:$U$163</c:f>
              <c:numCache>
                <c:formatCode>0%</c:formatCode>
                <c:ptCount val="15"/>
                <c:pt idx="0" formatCode="0.00%">
                  <c:v>1.2999999999999999E-2</c:v>
                </c:pt>
                <c:pt idx="1">
                  <c:v>0.05</c:v>
                </c:pt>
                <c:pt idx="2" formatCode="0.00%">
                  <c:v>0.106</c:v>
                </c:pt>
                <c:pt idx="3">
                  <c:v>0</c:v>
                </c:pt>
                <c:pt idx="4" formatCode="0.00%">
                  <c:v>0.14299999999999999</c:v>
                </c:pt>
                <c:pt idx="5" formatCode="0.00%">
                  <c:v>8.7999999999999995E-2</c:v>
                </c:pt>
                <c:pt idx="6" formatCode="0.00%">
                  <c:v>7.5999999999999998E-2</c:v>
                </c:pt>
                <c:pt idx="7" formatCode="0.00%">
                  <c:v>5.0999999999999997E-2</c:v>
                </c:pt>
                <c:pt idx="8" formatCode="0.00%">
                  <c:v>5.1999999999999998E-2</c:v>
                </c:pt>
                <c:pt idx="9" formatCode="0.00%">
                  <c:v>4.5999999999999999E-2</c:v>
                </c:pt>
                <c:pt idx="10">
                  <c:v>0</c:v>
                </c:pt>
                <c:pt idx="11" formatCode="0.00%">
                  <c:v>1.2E-2</c:v>
                </c:pt>
                <c:pt idx="12" formatCode="0.00%">
                  <c:v>3.1E-2</c:v>
                </c:pt>
                <c:pt idx="13" formatCode="0.00%">
                  <c:v>0.10299999999999999</c:v>
                </c:pt>
                <c:pt idx="14" formatCode="0.00%">
                  <c:v>7.5999999999999998E-2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12416"/>
        <c:axId val="36418304"/>
        <c:extLst>
          <c:ext xmlns:c15="http://schemas.microsoft.com/office/drawing/2012/chart" uri="{02D57815-91ED-43cb-92C2-25804820EDAC}">
            <c15:filteredBarSeries>
              <c15:ser>
                <c:idx val="9"/>
                <c:order val="0"/>
                <c:tx>
                  <c:strRef>
                    <c:extLst>
                      <c:ext uri="{02D57815-91ED-43cb-92C2-25804820EDAC}">
                        <c15:formulaRef>
                          <c15:sqref>completion_district_2014!$R$1</c15:sqref>
                        </c15:formulaRef>
                      </c:ext>
                    </c:extLst>
                    <c:strCache>
                      <c:ptCount val="1"/>
                      <c:pt idx="0">
                        <c:v>DIST_ALLR_GRAD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completion_district_2014!$C$135:$C$163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completion_district_2014!$R$2:$R$163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93.8</c:v>
                      </c:pt>
                      <c:pt idx="1">
                        <c:v>91.1</c:v>
                      </c:pt>
                      <c:pt idx="2">
                        <c:v>83.9</c:v>
                      </c:pt>
                      <c:pt idx="3">
                        <c:v>98.3</c:v>
                      </c:pt>
                      <c:pt idx="4">
                        <c:v>80.8</c:v>
                      </c:pt>
                      <c:pt idx="5">
                        <c:v>89.1</c:v>
                      </c:pt>
                      <c:pt idx="6">
                        <c:v>90.8</c:v>
                      </c:pt>
                      <c:pt idx="7">
                        <c:v>90.4</c:v>
                      </c:pt>
                      <c:pt idx="8">
                        <c:v>92.2</c:v>
                      </c:pt>
                      <c:pt idx="9">
                        <c:v>89.5</c:v>
                      </c:pt>
                      <c:pt idx="10">
                        <c:v>100</c:v>
                      </c:pt>
                      <c:pt idx="11">
                        <c:v>98.8</c:v>
                      </c:pt>
                      <c:pt idx="12">
                        <c:v>94.1</c:v>
                      </c:pt>
                      <c:pt idx="13">
                        <c:v>85.5</c:v>
                      </c:pt>
                      <c:pt idx="14">
                        <c:v>88.5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completion_district_2014!$S$1</c15:sqref>
                        </c15:formulaRef>
                      </c:ext>
                    </c:extLst>
                    <c:strCache>
                      <c:ptCount val="1"/>
                      <c:pt idx="0">
                        <c:v>DIST_ALLR_CONT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completion_district_2014!$C$135:$C$163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completion_district_2014!$S$2:$S$163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4.5999999999999996</c:v>
                      </c:pt>
                      <c:pt idx="1">
                        <c:v>3.1</c:v>
                      </c:pt>
                      <c:pt idx="2">
                        <c:v>4.8</c:v>
                      </c:pt>
                      <c:pt idx="3">
                        <c:v>1.7</c:v>
                      </c:pt>
                      <c:pt idx="4">
                        <c:v>4.4000000000000004</c:v>
                      </c:pt>
                      <c:pt idx="5">
                        <c:v>1.9</c:v>
                      </c:pt>
                      <c:pt idx="6">
                        <c:v>1.6</c:v>
                      </c:pt>
                      <c:pt idx="7">
                        <c:v>3.9</c:v>
                      </c:pt>
                      <c:pt idx="8">
                        <c:v>1.8</c:v>
                      </c:pt>
                      <c:pt idx="9">
                        <c:v>4.9000000000000004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2.5</c:v>
                      </c:pt>
                      <c:pt idx="13">
                        <c:v>3.8</c:v>
                      </c:pt>
                      <c:pt idx="14">
                        <c:v>3.9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completion_district_2014!$T$1</c15:sqref>
                        </c15:formulaRef>
                      </c:ext>
                    </c:extLst>
                    <c:strCache>
                      <c:ptCount val="1"/>
                      <c:pt idx="0">
                        <c:v>DIST_ALLR_GED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completion_district_2014!$C$135:$C$163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completion_district_2014!$T$2:$T$163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0.3</c:v>
                      </c:pt>
                      <c:pt idx="1">
                        <c:v>0.9</c:v>
                      </c:pt>
                      <c:pt idx="2">
                        <c:v>0.7</c:v>
                      </c:pt>
                      <c:pt idx="3">
                        <c:v>0</c:v>
                      </c:pt>
                      <c:pt idx="4">
                        <c:v>0.5</c:v>
                      </c:pt>
                      <c:pt idx="5">
                        <c:v>0.2</c:v>
                      </c:pt>
                      <c:pt idx="6">
                        <c:v>0</c:v>
                      </c:pt>
                      <c:pt idx="7">
                        <c:v>0.7</c:v>
                      </c:pt>
                      <c:pt idx="8">
                        <c:v>0.7</c:v>
                      </c:pt>
                      <c:pt idx="9">
                        <c:v>1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0.3</c:v>
                      </c:pt>
                      <c:pt idx="13">
                        <c:v>0.4</c:v>
                      </c:pt>
                      <c:pt idx="14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3641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18304"/>
        <c:crosses val="autoZero"/>
        <c:auto val="1"/>
        <c:lblAlgn val="ctr"/>
        <c:lblOffset val="100"/>
        <c:noMultiLvlLbl val="0"/>
      </c:catAx>
      <c:valAx>
        <c:axId val="3641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/>
                  <a:t>Percent</a:t>
                </a:r>
                <a:r>
                  <a:rPr lang="en-US" b="1" baseline="0" dirty="0" smtClean="0"/>
                  <a:t> </a:t>
                </a:r>
                <a:r>
                  <a:rPr lang="en-US" b="1" dirty="0" smtClean="0"/>
                  <a:t>of 2014 HS Dropout</a:t>
                </a:r>
                <a:r>
                  <a:rPr lang="en-US" b="1" baseline="0" dirty="0" smtClean="0"/>
                  <a:t> Rate</a:t>
                </a:r>
                <a:r>
                  <a:rPr lang="en-US" b="1" dirty="0" smtClean="0"/>
                  <a:t> </a:t>
                </a:r>
                <a:endParaRPr lang="en-US" b="1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1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Renter!$I$1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Renter!$H$2:$H$4</c:f>
              <c:strCache>
                <c:ptCount val="3"/>
                <c:pt idx="0">
                  <c:v>Housing units without a mortgage</c:v>
                </c:pt>
                <c:pt idx="1">
                  <c:v>Housing units with a mortgage</c:v>
                </c:pt>
                <c:pt idx="2">
                  <c:v>Renter-occupied housing units</c:v>
                </c:pt>
              </c:strCache>
            </c:strRef>
          </c:cat>
          <c:val>
            <c:numRef>
              <c:f>Renter!$I$2:$I$4</c:f>
              <c:numCache>
                <c:formatCode>0%</c:formatCode>
                <c:ptCount val="3"/>
                <c:pt idx="0">
                  <c:v>0.2</c:v>
                </c:pt>
                <c:pt idx="1">
                  <c:v>0.33</c:v>
                </c:pt>
                <c:pt idx="2">
                  <c:v>0.46365074856980565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33954816"/>
        <c:axId val="33965184"/>
      </c:barChart>
      <c:catAx>
        <c:axId val="33954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u="none" strike="noStrike" baseline="0">
                    <a:effectLst/>
                  </a:rPr>
                  <a:t>CHARACTERISTICS FOR OCCUPIED HOUSING UNITS </a:t>
                </a:r>
                <a:endParaRPr lang="en-US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65184"/>
        <c:crosses val="autoZero"/>
        <c:auto val="1"/>
        <c:lblAlgn val="ctr"/>
        <c:lblOffset val="100"/>
        <c:noMultiLvlLbl val="0"/>
      </c:catAx>
      <c:valAx>
        <c:axId val="3396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Percent </a:t>
                </a:r>
                <a:r>
                  <a:rPr lang="en-US" b="1" dirty="0" smtClean="0"/>
                  <a:t>of </a:t>
                </a:r>
                <a:r>
                  <a:rPr lang="en-US" b="1" dirty="0"/>
                  <a:t>H</a:t>
                </a:r>
                <a:r>
                  <a:rPr lang="en-US" b="1" dirty="0" smtClean="0"/>
                  <a:t>ousing </a:t>
                </a:r>
                <a:r>
                  <a:rPr lang="en-US" b="1" dirty="0"/>
                  <a:t>U</a:t>
                </a:r>
                <a:r>
                  <a:rPr lang="en-US" b="1" dirty="0" smtClean="0"/>
                  <a:t>nits</a:t>
                </a:r>
                <a:endParaRPr lang="en-US" b="1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5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0.88064</cdr:x>
      <cdr:y>0.9246</cdr:y>
    </cdr:from>
    <cdr:to>
      <cdr:x>0.98656</cdr:x>
      <cdr:y>0.98652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09589" y="3921447"/>
          <a:ext cx="843064" cy="262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dirty="0" smtClean="0"/>
            <a:t>Severe Burden</a:t>
          </a:r>
          <a:endParaRPr lang="en-US" sz="800" dirty="0"/>
        </a:p>
      </cdr:txBody>
    </cdr:sp>
  </cdr:relSizeAnchor>
  <cdr:relSizeAnchor xmlns:cdr="http://schemas.openxmlformats.org/drawingml/2006/chartDrawing">
    <cdr:from>
      <cdr:x>0.36516</cdr:x>
      <cdr:y>0.24291</cdr:y>
    </cdr:from>
    <cdr:to>
      <cdr:x>0.5002</cdr:x>
      <cdr:y>0.4241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06545" y="1030236"/>
          <a:ext cx="1074904" cy="768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 smtClean="0"/>
            <a:t>23</a:t>
          </a:r>
          <a:r>
            <a:rPr lang="en-US" sz="1100" dirty="0" smtClean="0"/>
            <a:t>% of owners spend 35% of income on housing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0.67152</cdr:x>
      <cdr:y>0.12293</cdr:y>
    </cdr:from>
    <cdr:to>
      <cdr:x>0.80657</cdr:x>
      <cdr:y>0.30412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345081" y="521361"/>
          <a:ext cx="1074904" cy="768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43% of renters spend 35% of income on housing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2F3D918-A36D-4E23-91F7-69A8A107EF4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E3C7C72-3C5B-46AE-93C8-C1BE56ECF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93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85764-D46F-4505-A514-2E481296A347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DB7D1-A226-4283-A3D4-5A6D24BDC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2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7D1-A226-4283-A3D4-5A6D24BDC6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65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7D1-A226-4283-A3D4-5A6D24BDC6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22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7D1-A226-4283-A3D4-5A6D24BDC6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67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7D1-A226-4283-A3D4-5A6D24BDC6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03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7D1-A226-4283-A3D4-5A6D24BDC6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21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“Brain Gain” (Return Migration)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7D1-A226-4283-A3D4-5A6D24BDC6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63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7D1-A226-4283-A3D4-5A6D24BDC6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15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7D1-A226-4283-A3D4-5A6D24BDC6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28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map is 5yrs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7D1-A226-4283-A3D4-5A6D24BDC6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16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7D1-A226-4283-A3D4-5A6D24BDC6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0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7D1-A226-4283-A3D4-5A6D24BDC6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47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to blue color ramp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7D1-A226-4283-A3D4-5A6D24BDC6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05F8F26-DA45-447F-B282-70F8371044FA}" type="datetime1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2CDE893-DA01-41D1-81B9-D818400ED5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64" y="6453386"/>
            <a:ext cx="1738006" cy="34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1AE4-EBD2-414B-90A6-2A676BB4658F}" type="datetime1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E893-DA01-41D1-81B9-D818400ED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9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7D2E-7E18-4B2A-A7CD-6A130F2734F1}" type="datetime1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E893-DA01-41D1-81B9-D818400ED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9734-B947-4A48-968A-9E9470684CD8}" type="datetime1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E893-DA01-41D1-81B9-D818400ED56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64" y="6453386"/>
            <a:ext cx="1738006" cy="34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10EA3A-523E-4A41-9601-3CD0F1F34443}" type="datetime1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CDE893-DA01-41D1-81B9-D818400ED5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52696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B57A-2B4E-49D1-A7CF-5C9A13AF9695}" type="datetime1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E893-DA01-41D1-81B9-D818400ED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0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D9E0-557C-43D3-9019-BAB559F7BEEC}" type="datetime1">
              <a:rPr lang="en-US" smtClean="0"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E893-DA01-41D1-81B9-D818400ED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2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38DD-112E-48A4-9ABA-72252A0FDC2C}" type="datetime1">
              <a:rPr lang="en-US" smtClean="0"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E893-DA01-41D1-81B9-D818400ED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9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0FA1-1A0B-453A-AABF-954D5DE1167B}" type="datetime1">
              <a:rPr lang="en-US" smtClean="0"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E893-DA01-41D1-81B9-D818400ED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6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2512E1-A3A4-40D4-A7CC-A041557E67A0}" type="datetime1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CDE893-DA01-41D1-81B9-D818400ED5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149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C05DA6-3DBD-4047-AEB1-B91B956457E3}" type="datetime1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CDE893-DA01-41D1-81B9-D818400ED5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686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F10DD766-73AD-4EA4-812C-7D421ABAF753}" type="datetime1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B2CDE893-DA01-41D1-81B9-D818400ED5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756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  <p:hf sldNum="0"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2020.org/wp-content/uploads/2013/03/San-Antonio-Talent-Economy-Bubble-and-Barrier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/>
              <a:t>A city on the rise… but whose?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Norma I. Garza, MPH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3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Housing-Cost Burden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6177952"/>
            <a:ext cx="5128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Percent of occupied units spending 35% or more of their household income on rent </a:t>
            </a:r>
          </a:p>
          <a:p>
            <a:r>
              <a:rPr lang="en-US" sz="1000" dirty="0" smtClean="0">
                <a:solidFill>
                  <a:schemeClr val="tx2"/>
                </a:solidFill>
              </a:rPr>
              <a:t>Source</a:t>
            </a:r>
            <a:r>
              <a:rPr lang="en-US" sz="1000" dirty="0">
                <a:solidFill>
                  <a:schemeClr val="tx2"/>
                </a:solidFill>
              </a:rPr>
              <a:t>: U.S. Census Bureau, 2010-2014 American Community Survey 5-Years </a:t>
            </a:r>
            <a:r>
              <a:rPr lang="en-US" sz="1000" dirty="0" smtClean="0">
                <a:solidFill>
                  <a:schemeClr val="tx2"/>
                </a:solidFill>
              </a:rPr>
              <a:t>Estimates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1683" y="2286001"/>
            <a:ext cx="1354347" cy="1415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      </a:t>
            </a:r>
            <a:r>
              <a:rPr lang="en-US" sz="1200" dirty="0" smtClean="0"/>
              <a:t>8% -  22%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       22% -  34%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       34% - 45%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       45% - 58%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       59% - 94%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700" y="2329130"/>
            <a:ext cx="238125" cy="238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987" y="2567255"/>
            <a:ext cx="209550" cy="238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987" y="2867924"/>
            <a:ext cx="209550" cy="209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987" y="3140018"/>
            <a:ext cx="20955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4750" y="3431162"/>
            <a:ext cx="219075" cy="228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1614791" y="1634727"/>
            <a:ext cx="5224789" cy="423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2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Vacancies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8700" y="5867400"/>
            <a:ext cx="4491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Source: HUD USPS DATA 2015 Q4</a:t>
            </a:r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045" y="2171700"/>
            <a:ext cx="2457143" cy="1695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62281" y="2607011"/>
            <a:ext cx="1595336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 smtClean="0"/>
              <a:t>0.0% -   0.6%</a:t>
            </a:r>
          </a:p>
          <a:p>
            <a:pPr>
              <a:spcAft>
                <a:spcPts val="600"/>
              </a:spcAft>
            </a:pPr>
            <a:r>
              <a:rPr lang="en-US" sz="1100" dirty="0" smtClean="0"/>
              <a:t>0.7% -   1.5%</a:t>
            </a:r>
          </a:p>
          <a:p>
            <a:pPr>
              <a:spcAft>
                <a:spcPts val="600"/>
              </a:spcAft>
            </a:pPr>
            <a:r>
              <a:rPr lang="en-US" sz="1100" dirty="0" smtClean="0"/>
              <a:t>1.6% -   2.5%</a:t>
            </a:r>
          </a:p>
          <a:p>
            <a:pPr>
              <a:spcAft>
                <a:spcPts val="600"/>
              </a:spcAft>
            </a:pPr>
            <a:r>
              <a:rPr lang="en-US" sz="1100" dirty="0" smtClean="0"/>
              <a:t>2.6% -   4.5%</a:t>
            </a:r>
          </a:p>
          <a:p>
            <a:pPr>
              <a:spcAft>
                <a:spcPts val="600"/>
              </a:spcAft>
            </a:pPr>
            <a:r>
              <a:rPr lang="en-US" sz="1100" dirty="0" smtClean="0"/>
              <a:t>4.6% - 14.%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6603045" y="1850691"/>
            <a:ext cx="245714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Bexar County Percent of Residential Addresses by Census Tract</a:t>
            </a:r>
            <a:endParaRPr lang="en-US" sz="14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85998" y="1648322"/>
            <a:ext cx="4199180" cy="388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5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11683" y="2286001"/>
            <a:ext cx="1354347" cy="1415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     </a:t>
            </a:r>
            <a:r>
              <a:rPr lang="en-US" sz="1200" dirty="0" smtClean="0"/>
              <a:t>0% -   9%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       10% - 18.%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       19% - 28%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       29% - 41%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       42% - 72%</a:t>
            </a:r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700" y="2329130"/>
            <a:ext cx="238125" cy="238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987" y="2567255"/>
            <a:ext cx="209550" cy="238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987" y="2867924"/>
            <a:ext cx="209550" cy="209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987" y="3140018"/>
            <a:ext cx="209550" cy="228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4750" y="3431162"/>
            <a:ext cx="219075" cy="228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29612" y="5981700"/>
            <a:ext cx="4996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Percent of all people whose income is below the poverty level</a:t>
            </a:r>
          </a:p>
          <a:p>
            <a:r>
              <a:rPr lang="en-US" sz="1000" dirty="0" smtClean="0">
                <a:solidFill>
                  <a:schemeClr val="tx2"/>
                </a:solidFill>
              </a:rPr>
              <a:t>Source</a:t>
            </a:r>
            <a:r>
              <a:rPr lang="en-US" sz="1000" dirty="0">
                <a:solidFill>
                  <a:schemeClr val="tx2"/>
                </a:solidFill>
              </a:rPr>
              <a:t>: U.S. Census Bureau, 2010-2014 American Community </a:t>
            </a:r>
            <a:r>
              <a:rPr lang="en-US" sz="1000" dirty="0" smtClean="0">
                <a:solidFill>
                  <a:schemeClr val="tx2"/>
                </a:solidFill>
              </a:rPr>
              <a:t>Survey 5-Years Estimates</a:t>
            </a:r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1556426" y="1424349"/>
            <a:ext cx="5147233" cy="444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71991" y="5981700"/>
            <a:ext cx="49805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Median household </a:t>
            </a:r>
            <a:r>
              <a:rPr lang="en-US" sz="1000" dirty="0">
                <a:solidFill>
                  <a:schemeClr val="tx2"/>
                </a:solidFill>
              </a:rPr>
              <a:t>i</a:t>
            </a:r>
            <a:r>
              <a:rPr lang="en-US" sz="1000" dirty="0" smtClean="0">
                <a:solidFill>
                  <a:schemeClr val="tx2"/>
                </a:solidFill>
              </a:rPr>
              <a:t>ncome</a:t>
            </a:r>
          </a:p>
          <a:p>
            <a:r>
              <a:rPr lang="en-US" sz="1000" dirty="0" smtClean="0">
                <a:solidFill>
                  <a:schemeClr val="tx2"/>
                </a:solidFill>
              </a:rPr>
              <a:t>Source</a:t>
            </a:r>
            <a:r>
              <a:rPr lang="en-US" sz="1000" dirty="0">
                <a:solidFill>
                  <a:schemeClr val="tx2"/>
                </a:solidFill>
              </a:rPr>
              <a:t>: U.S. Census Bureau, 2010-2014 American Community Survey 5-Years Estimates</a:t>
            </a:r>
          </a:p>
          <a:p>
            <a:r>
              <a:rPr lang="en-US" sz="1000" dirty="0" smtClean="0">
                <a:solidFill>
                  <a:schemeClr val="tx2"/>
                </a:solidFill>
              </a:rPr>
              <a:t>   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1683" y="2286001"/>
            <a:ext cx="1846053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/>
              <a:t>     $  10,365 - $ 35,873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     $  36,149 </a:t>
            </a:r>
            <a:r>
              <a:rPr lang="en-US" sz="1200" dirty="0"/>
              <a:t>- </a:t>
            </a:r>
            <a:r>
              <a:rPr lang="en-US" sz="1200" dirty="0" smtClean="0"/>
              <a:t>$ 51,813</a:t>
            </a:r>
            <a:endParaRPr lang="en-US" sz="1200" dirty="0"/>
          </a:p>
          <a:p>
            <a:pPr>
              <a:spcAft>
                <a:spcPts val="600"/>
              </a:spcAft>
            </a:pPr>
            <a:r>
              <a:rPr lang="en-US" sz="1200" dirty="0"/>
              <a:t>     </a:t>
            </a:r>
            <a:r>
              <a:rPr lang="en-US" sz="1200" dirty="0" smtClean="0"/>
              <a:t>$  53,854 </a:t>
            </a:r>
            <a:r>
              <a:rPr lang="en-US" sz="1200" dirty="0"/>
              <a:t>- </a:t>
            </a:r>
            <a:r>
              <a:rPr lang="en-US" sz="1200" dirty="0" smtClean="0"/>
              <a:t>$ 73,456</a:t>
            </a:r>
            <a:endParaRPr lang="en-US" sz="1200" dirty="0"/>
          </a:p>
          <a:p>
            <a:pPr>
              <a:spcAft>
                <a:spcPts val="600"/>
              </a:spcAft>
            </a:pPr>
            <a:r>
              <a:rPr lang="en-US" sz="1200" dirty="0"/>
              <a:t>     </a:t>
            </a:r>
            <a:r>
              <a:rPr lang="en-US" sz="1200" dirty="0" smtClean="0"/>
              <a:t>$  74,955 </a:t>
            </a:r>
            <a:r>
              <a:rPr lang="en-US" sz="1200" dirty="0"/>
              <a:t>- </a:t>
            </a:r>
            <a:r>
              <a:rPr lang="en-US" sz="1200" dirty="0" smtClean="0"/>
              <a:t>$101,579</a:t>
            </a:r>
            <a:endParaRPr lang="en-US" sz="1200" dirty="0"/>
          </a:p>
          <a:p>
            <a:pPr>
              <a:spcAft>
                <a:spcPts val="600"/>
              </a:spcAft>
            </a:pPr>
            <a:r>
              <a:rPr lang="en-US" sz="1200" dirty="0"/>
              <a:t>     $</a:t>
            </a:r>
            <a:r>
              <a:rPr lang="en-US" sz="1200" dirty="0" smtClean="0"/>
              <a:t>105,208 </a:t>
            </a:r>
            <a:r>
              <a:rPr lang="en-US" sz="1200" dirty="0"/>
              <a:t>- </a:t>
            </a:r>
            <a:r>
              <a:rPr lang="en-US" sz="1200" dirty="0" smtClean="0"/>
              <a:t>$172,679</a:t>
            </a:r>
            <a:endParaRPr lang="en-US" sz="1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2417" y="1465867"/>
            <a:ext cx="5541015" cy="44015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700" y="2309674"/>
            <a:ext cx="238125" cy="2381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987" y="2508887"/>
            <a:ext cx="209550" cy="2381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987" y="2809556"/>
            <a:ext cx="209550" cy="2095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987" y="3081650"/>
            <a:ext cx="209550" cy="228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4750" y="3343610"/>
            <a:ext cx="2190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6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Obesity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5867400"/>
            <a:ext cx="4491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Source: 2014 BRFSS</a:t>
            </a:r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3898" y="1492861"/>
            <a:ext cx="3973794" cy="4153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678" y="2490387"/>
            <a:ext cx="1781175" cy="30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677" y="2209430"/>
            <a:ext cx="1781175" cy="304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202" y="2791982"/>
            <a:ext cx="1771650" cy="2952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77" y="3087257"/>
            <a:ext cx="1781176" cy="266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5914" y="3350752"/>
            <a:ext cx="1785938" cy="2952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0202" y="3642822"/>
            <a:ext cx="1771650" cy="2857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0202" y="3928572"/>
            <a:ext cx="1771650" cy="3143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0203" y="4219663"/>
            <a:ext cx="177165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10527" y="2209430"/>
            <a:ext cx="2519466" cy="23442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100" dirty="0"/>
              <a:t>43% (</a:t>
            </a:r>
            <a:r>
              <a:rPr lang="en-US" sz="1100" dirty="0" smtClean="0"/>
              <a:t>31% - 55%)  Near Eastside</a:t>
            </a:r>
          </a:p>
          <a:p>
            <a:pPr>
              <a:spcAft>
                <a:spcPts val="1000"/>
              </a:spcAft>
            </a:pPr>
            <a:r>
              <a:rPr lang="en-US" sz="1100" dirty="0" smtClean="0"/>
              <a:t>42% (27% - 59%)  Southeast</a:t>
            </a:r>
          </a:p>
          <a:p>
            <a:pPr>
              <a:spcAft>
                <a:spcPts val="1000"/>
              </a:spcAft>
            </a:pPr>
            <a:r>
              <a:rPr lang="en-US" sz="1100" dirty="0" smtClean="0"/>
              <a:t>37% (30% - 46%)  Near Westside</a:t>
            </a:r>
          </a:p>
          <a:p>
            <a:pPr>
              <a:spcAft>
                <a:spcPts val="1000"/>
              </a:spcAft>
            </a:pPr>
            <a:r>
              <a:rPr lang="en-US" sz="1100" dirty="0" smtClean="0"/>
              <a:t>35% (25% - 46%)  Southwest</a:t>
            </a:r>
          </a:p>
          <a:p>
            <a:pPr>
              <a:spcAft>
                <a:spcPts val="1000"/>
              </a:spcAft>
            </a:pPr>
            <a:r>
              <a:rPr lang="en-US" sz="1100" dirty="0" smtClean="0"/>
              <a:t>34% (24% - 46%)  Northeast</a:t>
            </a:r>
          </a:p>
          <a:p>
            <a:pPr>
              <a:spcAft>
                <a:spcPts val="1000"/>
              </a:spcAft>
            </a:pPr>
            <a:r>
              <a:rPr lang="en-US" sz="1100" dirty="0" smtClean="0"/>
              <a:t>29% (21% - 38%)  Near Northside</a:t>
            </a:r>
          </a:p>
          <a:p>
            <a:pPr>
              <a:spcAft>
                <a:spcPts val="1000"/>
              </a:spcAft>
            </a:pPr>
            <a:r>
              <a:rPr lang="en-US" sz="1100" dirty="0" smtClean="0"/>
              <a:t>24% (17% - 31%)  Far Northside</a:t>
            </a:r>
          </a:p>
          <a:p>
            <a:pPr>
              <a:spcAft>
                <a:spcPts val="1000"/>
              </a:spcAft>
            </a:pPr>
            <a:r>
              <a:rPr lang="en-US" sz="1100" dirty="0" smtClean="0"/>
              <a:t>22% (16% - 29%)  Far Northwest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823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29" y="3597787"/>
            <a:ext cx="1781175" cy="352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791" y="3277755"/>
            <a:ext cx="1781175" cy="323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04638" y="1428750"/>
            <a:ext cx="4073142" cy="4280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8700" y="5867400"/>
            <a:ext cx="4491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Source: 2014 BRFSS</a:t>
            </a:r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3554" y="2164414"/>
            <a:ext cx="1771650" cy="285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554" y="2450164"/>
            <a:ext cx="1771650" cy="285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8791" y="2738075"/>
            <a:ext cx="1781175" cy="276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3554" y="3007139"/>
            <a:ext cx="1771650" cy="30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9267" y="3940785"/>
            <a:ext cx="1781175" cy="295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4029" y="4207079"/>
            <a:ext cx="1771650" cy="304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83404" y="2171700"/>
            <a:ext cx="2322134" cy="23442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100" dirty="0" smtClean="0"/>
              <a:t>23% (15% - 34%)  Near Eastside</a:t>
            </a:r>
          </a:p>
          <a:p>
            <a:pPr>
              <a:spcAft>
                <a:spcPts val="1000"/>
              </a:spcAft>
            </a:pPr>
            <a:r>
              <a:rPr lang="en-US" sz="1100" dirty="0" smtClean="0"/>
              <a:t>20% (15% - 27%)  Near </a:t>
            </a:r>
            <a:r>
              <a:rPr lang="en-US" sz="1100" dirty="0"/>
              <a:t>Westside</a:t>
            </a:r>
          </a:p>
          <a:p>
            <a:pPr>
              <a:spcAft>
                <a:spcPts val="1000"/>
              </a:spcAft>
            </a:pPr>
            <a:r>
              <a:rPr lang="en-US" sz="1100" dirty="0" smtClean="0"/>
              <a:t>15% (  8% - 28%)  Southeast</a:t>
            </a:r>
          </a:p>
          <a:p>
            <a:pPr>
              <a:spcAft>
                <a:spcPts val="1000"/>
              </a:spcAft>
            </a:pPr>
            <a:r>
              <a:rPr lang="en-US" sz="1100" dirty="0" smtClean="0"/>
              <a:t>14% (  9% - 20%)  Southwest</a:t>
            </a:r>
          </a:p>
          <a:p>
            <a:pPr>
              <a:spcAft>
                <a:spcPts val="1000"/>
              </a:spcAft>
            </a:pPr>
            <a:r>
              <a:rPr lang="en-US" sz="1100" dirty="0" smtClean="0"/>
              <a:t>13% (  8% - 20%)  Northeast</a:t>
            </a:r>
          </a:p>
          <a:p>
            <a:pPr>
              <a:spcAft>
                <a:spcPts val="1000"/>
              </a:spcAft>
            </a:pPr>
            <a:r>
              <a:rPr lang="en-US" sz="1100" dirty="0" smtClean="0"/>
              <a:t>11% (  7% - 16%)  Far </a:t>
            </a:r>
            <a:r>
              <a:rPr lang="en-US" sz="1100" dirty="0"/>
              <a:t>Northwest</a:t>
            </a:r>
          </a:p>
          <a:p>
            <a:pPr>
              <a:spcAft>
                <a:spcPts val="1000"/>
              </a:spcAft>
            </a:pPr>
            <a:r>
              <a:rPr lang="en-US" sz="1100" dirty="0" smtClean="0"/>
              <a:t>11% </a:t>
            </a:r>
            <a:r>
              <a:rPr lang="en-US" sz="1100" dirty="0"/>
              <a:t>(  7% - 16%) </a:t>
            </a:r>
            <a:r>
              <a:rPr lang="en-US" sz="1100" dirty="0" smtClean="0"/>
              <a:t> Far </a:t>
            </a:r>
            <a:r>
              <a:rPr lang="en-US" sz="1100" dirty="0"/>
              <a:t>Northside</a:t>
            </a:r>
          </a:p>
          <a:p>
            <a:pPr>
              <a:spcAft>
                <a:spcPts val="1000"/>
              </a:spcAft>
            </a:pPr>
            <a:r>
              <a:rPr lang="en-US" sz="1100" dirty="0" smtClean="0"/>
              <a:t>10% (  6% - 15%)  Near Northside</a:t>
            </a:r>
          </a:p>
        </p:txBody>
      </p:sp>
    </p:spTree>
    <p:extLst>
      <p:ext uri="{BB962C8B-B14F-4D97-AF65-F5344CB8AC3E}">
        <p14:creationId xmlns:p14="http://schemas.microsoft.com/office/powerpoint/2010/main" val="306251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Using local information for better planning</a:t>
            </a:r>
          </a:p>
          <a:p>
            <a:r>
              <a:rPr lang="en-US" sz="2400" dirty="0" smtClean="0"/>
              <a:t>Data integration for decision making</a:t>
            </a:r>
          </a:p>
          <a:p>
            <a:r>
              <a:rPr lang="en-US" sz="2400" dirty="0" smtClean="0"/>
              <a:t>Data-driven community change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48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39" y="2133186"/>
            <a:ext cx="7647620" cy="35542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Antonio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40" y="1895215"/>
            <a:ext cx="7647619" cy="828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497" y="1268426"/>
            <a:ext cx="4828374" cy="625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338" y="5339174"/>
            <a:ext cx="4420448" cy="1089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5186" y="2893665"/>
            <a:ext cx="3933685" cy="353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8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1700060"/>
            <a:ext cx="5943600" cy="132381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125494" y="2986896"/>
            <a:ext cx="5943600" cy="5651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028700" y="3557626"/>
            <a:ext cx="5943600" cy="85217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2125494" y="4409796"/>
            <a:ext cx="5943600" cy="735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1028700" y="5145761"/>
            <a:ext cx="5943600" cy="112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Inequality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1547" y="1611791"/>
            <a:ext cx="6150634" cy="45486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11547" y="6160429"/>
            <a:ext cx="4491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Source: </a:t>
            </a:r>
            <a:r>
              <a:rPr lang="en-US" sz="1000" dirty="0" smtClean="0">
                <a:solidFill>
                  <a:schemeClr val="tx2"/>
                </a:solidFill>
              </a:rPr>
              <a:t>Economic Innovation Group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7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Hispanic or Latino Population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677" y="1819072"/>
            <a:ext cx="4953606" cy="4048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1683" y="2286001"/>
            <a:ext cx="1354347" cy="1415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      </a:t>
            </a:r>
            <a:r>
              <a:rPr lang="en-US" sz="1200" dirty="0"/>
              <a:t>9</a:t>
            </a:r>
            <a:r>
              <a:rPr lang="en-US" sz="1200" dirty="0" smtClean="0"/>
              <a:t>% -  </a:t>
            </a:r>
            <a:r>
              <a:rPr lang="en-US" sz="1200" dirty="0"/>
              <a:t>3</a:t>
            </a:r>
            <a:r>
              <a:rPr lang="en-US" sz="1200" dirty="0" smtClean="0"/>
              <a:t>2%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       </a:t>
            </a:r>
            <a:r>
              <a:rPr lang="en-US" sz="1200" dirty="0"/>
              <a:t>3</a:t>
            </a:r>
            <a:r>
              <a:rPr lang="en-US" sz="1200" dirty="0" smtClean="0"/>
              <a:t>2% -  48%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       48% -  66%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       69% -  84%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       85% - 100%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700" y="2329130"/>
            <a:ext cx="238125" cy="238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987" y="2567255"/>
            <a:ext cx="209550" cy="238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987" y="2867924"/>
            <a:ext cx="209550" cy="209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987" y="3140018"/>
            <a:ext cx="209550" cy="228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4750" y="3431162"/>
            <a:ext cx="219075" cy="228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8700" y="6177952"/>
            <a:ext cx="5128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Percent of Hispanic of Latino population by census tract</a:t>
            </a:r>
          </a:p>
          <a:p>
            <a:r>
              <a:rPr lang="en-US" sz="1000" dirty="0" smtClean="0">
                <a:solidFill>
                  <a:schemeClr val="tx2"/>
                </a:solidFill>
              </a:rPr>
              <a:t>Source</a:t>
            </a:r>
            <a:r>
              <a:rPr lang="en-US" sz="1000" dirty="0">
                <a:solidFill>
                  <a:schemeClr val="tx2"/>
                </a:solidFill>
              </a:rPr>
              <a:t>: U.S. Census Bureau, 2010-2014 American Community Survey 5-Years </a:t>
            </a:r>
            <a:r>
              <a:rPr lang="en-US" sz="1000" dirty="0" smtClean="0">
                <a:solidFill>
                  <a:schemeClr val="tx2"/>
                </a:solidFill>
              </a:rPr>
              <a:t>Estimates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8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Projections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5867400"/>
            <a:ext cx="4491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Source</a:t>
            </a:r>
            <a:r>
              <a:rPr lang="en-US" sz="1000" dirty="0">
                <a:solidFill>
                  <a:schemeClr val="tx2"/>
                </a:solidFill>
              </a:rPr>
              <a:t>: </a:t>
            </a:r>
            <a:r>
              <a:rPr lang="en-US" sz="1000" dirty="0" smtClean="0">
                <a:solidFill>
                  <a:schemeClr val="tx2"/>
                </a:solidFill>
              </a:rPr>
              <a:t>Office of State Demographer Texas State Data Center. </a:t>
            </a:r>
          </a:p>
          <a:p>
            <a:r>
              <a:rPr lang="en-US" sz="1000" dirty="0" smtClean="0">
                <a:solidFill>
                  <a:schemeClr val="tx2"/>
                </a:solidFill>
              </a:rPr>
              <a:t>Migration rate of 0.5  2000-2010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711542"/>
              </p:ext>
            </p:extLst>
          </p:nvPr>
        </p:nvGraphicFramePr>
        <p:xfrm>
          <a:off x="853601" y="1955260"/>
          <a:ext cx="7865899" cy="391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294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Gain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5867400"/>
            <a:ext cx="5027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Source: </a:t>
            </a:r>
            <a:r>
              <a:rPr lang="en-US" sz="1000" dirty="0" smtClean="0">
                <a:solidFill>
                  <a:schemeClr val="tx2"/>
                </a:solidFill>
              </a:rPr>
              <a:t>Russell, J and Richey </a:t>
            </a:r>
            <a:r>
              <a:rPr lang="en-US" sz="1000" dirty="0" err="1" smtClean="0">
                <a:solidFill>
                  <a:schemeClr val="tx2"/>
                </a:solidFill>
              </a:rPr>
              <a:t>Piiparinen</a:t>
            </a:r>
            <a:r>
              <a:rPr lang="en-US" sz="1000" dirty="0" smtClean="0">
                <a:solidFill>
                  <a:schemeClr val="tx2"/>
                </a:solidFill>
              </a:rPr>
              <a:t>. San Antonio Talent Economy: Bubble and Barriers. (</a:t>
            </a:r>
            <a:r>
              <a:rPr lang="en-US" sz="1000" dirty="0">
                <a:solidFill>
                  <a:schemeClr val="tx2"/>
                </a:solidFill>
              </a:rPr>
              <a:t>2012). </a:t>
            </a:r>
            <a:r>
              <a:rPr lang="en-US" sz="1000" dirty="0">
                <a:solidFill>
                  <a:schemeClr val="tx2"/>
                </a:solidFill>
                <a:hlinkClick r:id="rId3"/>
              </a:rPr>
              <a:t>http://</a:t>
            </a:r>
            <a:r>
              <a:rPr lang="en-US" sz="1000" dirty="0" smtClean="0">
                <a:solidFill>
                  <a:schemeClr val="tx2"/>
                </a:solidFill>
                <a:hlinkClick r:id="rId3"/>
              </a:rPr>
              <a:t>www.sa2020.org/wp-content/uploads/2013/03/San-Antonio-Talent-Economy-Bubble-and-Barriers.pdf</a:t>
            </a:r>
            <a:endParaRPr lang="en-US" sz="1000" dirty="0" smtClean="0">
              <a:solidFill>
                <a:schemeClr val="tx2"/>
              </a:solidFill>
            </a:endParaRPr>
          </a:p>
          <a:p>
            <a:r>
              <a:rPr lang="en-US" sz="1000" dirty="0" smtClean="0">
                <a:solidFill>
                  <a:schemeClr val="tx2"/>
                </a:solidFill>
              </a:rPr>
              <a:t>Educational Attainment by Previous Residence. U.S</a:t>
            </a:r>
            <a:r>
              <a:rPr lang="en-US" sz="1000" dirty="0">
                <a:solidFill>
                  <a:schemeClr val="tx2"/>
                </a:solidFill>
              </a:rPr>
              <a:t>. Census Bureau, 2014 American Community Survey 5-Year Estimates</a:t>
            </a:r>
          </a:p>
          <a:p>
            <a:endParaRPr lang="en-US" sz="1000" dirty="0">
              <a:solidFill>
                <a:schemeClr val="tx2"/>
              </a:solidFill>
            </a:endParaRPr>
          </a:p>
        </p:txBody>
      </p:sp>
      <p:graphicFrame>
        <p:nvGraphicFramePr>
          <p:cNvPr id="11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188194"/>
              </p:ext>
            </p:extLst>
          </p:nvPr>
        </p:nvGraphicFramePr>
        <p:xfrm>
          <a:off x="1229150" y="2485389"/>
          <a:ext cx="6971428" cy="3382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150" y="1868936"/>
            <a:ext cx="6971428" cy="5619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9150" y="1487983"/>
            <a:ext cx="6971428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Dropout Rate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464564"/>
              </p:ext>
            </p:extLst>
          </p:nvPr>
        </p:nvGraphicFramePr>
        <p:xfrm>
          <a:off x="1028700" y="1663430"/>
          <a:ext cx="72009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517600"/>
              </p:ext>
            </p:extLst>
          </p:nvPr>
        </p:nvGraphicFramePr>
        <p:xfrm>
          <a:off x="1028701" y="5282525"/>
          <a:ext cx="5741750" cy="14392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720"/>
                <a:gridCol w="1646862"/>
                <a:gridCol w="370670"/>
                <a:gridCol w="1502414"/>
                <a:gridCol w="326386"/>
                <a:gridCol w="1546698"/>
              </a:tblGrid>
              <a:tr h="2605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Alamo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Heights ISD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Somerset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Northside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84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Harlandale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North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 ISD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Judson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84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Edgewood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East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ISD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Southside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605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Randolph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Field ISD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Southwest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605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Antonio ISD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Lackland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605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South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Antonio ISD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 Houston ISD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8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466887"/>
              </p:ext>
            </p:extLst>
          </p:nvPr>
        </p:nvGraphicFramePr>
        <p:xfrm>
          <a:off x="746598" y="1605064"/>
          <a:ext cx="7959657" cy="4241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28700" y="6177952"/>
            <a:ext cx="481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Source: U.S. Census Bureau, </a:t>
            </a:r>
            <a:r>
              <a:rPr lang="en-US" sz="1000" dirty="0" smtClean="0">
                <a:solidFill>
                  <a:schemeClr val="tx2"/>
                </a:solidFill>
              </a:rPr>
              <a:t>2014 </a:t>
            </a:r>
            <a:r>
              <a:rPr lang="en-US" sz="1000" dirty="0">
                <a:solidFill>
                  <a:schemeClr val="tx2"/>
                </a:solidFill>
              </a:rPr>
              <a:t>American Community </a:t>
            </a:r>
            <a:r>
              <a:rPr lang="en-US" sz="1000" dirty="0" smtClean="0">
                <a:solidFill>
                  <a:schemeClr val="tx2"/>
                </a:solidFill>
              </a:rPr>
              <a:t>Survey 1-Year Estimates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72010" y="2003897"/>
            <a:ext cx="603114" cy="1449421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80053" y="5566624"/>
            <a:ext cx="382620" cy="182423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84274" y="2966929"/>
            <a:ext cx="597845" cy="579240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2775</TotalTime>
  <Words>684</Words>
  <Application>Microsoft Office PowerPoint</Application>
  <PresentationFormat>On-screen Show (4:3)</PresentationFormat>
  <Paragraphs>133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Crop</vt:lpstr>
      <vt:lpstr>A city on the rise… but whose?</vt:lpstr>
      <vt:lpstr>San Antonio</vt:lpstr>
      <vt:lpstr>Contrast</vt:lpstr>
      <vt:lpstr>Inequality</vt:lpstr>
      <vt:lpstr>Hispanic or Latino Population</vt:lpstr>
      <vt:lpstr>Population Projections </vt:lpstr>
      <vt:lpstr>Brain Gain</vt:lpstr>
      <vt:lpstr>Dropout Rate</vt:lpstr>
      <vt:lpstr>Housing</vt:lpstr>
      <vt:lpstr>Housing-Cost Burden</vt:lpstr>
      <vt:lpstr>Vacancies</vt:lpstr>
      <vt:lpstr>Poverty</vt:lpstr>
      <vt:lpstr>Income</vt:lpstr>
      <vt:lpstr>Obesity</vt:lpstr>
      <vt:lpstr>Diabetes</vt:lpstr>
      <vt:lpstr>Moving forward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Garza, Norma I</dc:creator>
  <cp:lastModifiedBy>Abazajian, Katya</cp:lastModifiedBy>
  <cp:revision>95</cp:revision>
  <cp:lastPrinted>2016-03-23T21:30:31Z</cp:lastPrinted>
  <dcterms:created xsi:type="dcterms:W3CDTF">2016-03-15T14:52:55Z</dcterms:created>
  <dcterms:modified xsi:type="dcterms:W3CDTF">2016-03-24T17:11:37Z</dcterms:modified>
</cp:coreProperties>
</file>