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69" r:id="rId3"/>
    <p:sldId id="344" r:id="rId4"/>
    <p:sldId id="345" r:id="rId5"/>
    <p:sldId id="365" r:id="rId6"/>
    <p:sldId id="346" r:id="rId7"/>
    <p:sldId id="347" r:id="rId8"/>
    <p:sldId id="370" r:id="rId9"/>
    <p:sldId id="372" r:id="rId10"/>
    <p:sldId id="371" r:id="rId11"/>
    <p:sldId id="348" r:id="rId12"/>
    <p:sldId id="373" r:id="rId13"/>
    <p:sldId id="355" r:id="rId14"/>
    <p:sldId id="358" r:id="rId15"/>
    <p:sldId id="374" r:id="rId16"/>
    <p:sldId id="3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 Schilder" initials="" lastIdx="1" clrIdx="0"/>
  <p:cmAuthor id="1" name="Meghan Broadston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CAC"/>
    <a:srgbClr val="246678"/>
    <a:srgbClr val="F07C2F"/>
    <a:srgbClr val="1D5B9F"/>
    <a:srgbClr val="1D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1886" autoAdjust="0"/>
  </p:normalViewPr>
  <p:slideViewPr>
    <p:cSldViewPr snapToGrid="0" snapToObjects="1">
      <p:cViewPr>
        <p:scale>
          <a:sx n="96" d="100"/>
          <a:sy n="96" d="100"/>
        </p:scale>
        <p:origin x="-624" y="-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ardenas\AppData\Local\Microsoft\Windows\Temporary%20Internet%20Files\Content.Outlook\NP3R23II\2013%20Chartbook%20Figure%2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ardenas\Desktop\2Copy%20of%2050-State%20Chartbook%20Tabl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Distribution of the U.S. population by household income and age</a:t>
            </a:r>
          </a:p>
          <a:p>
            <a:pPr>
              <a:defRPr/>
            </a:pPr>
            <a:r>
              <a:rPr lang="en-US"/>
              <a:t>2013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686576184555868"/>
          <c:y val="0.20130932273949273"/>
          <c:w val="0.8149488879679514"/>
          <c:h val="0.632992522460378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figure2!$B$7</c:f>
              <c:strCache>
                <c:ptCount val="1"/>
                <c:pt idx="0">
                  <c:v>&lt;100%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figure2!$A$8:$A$11</c:f>
              <c:strCache>
                <c:ptCount val="4"/>
                <c:pt idx="0">
                  <c:v>65+ Years</c:v>
                </c:pt>
                <c:pt idx="1">
                  <c:v>18-64 Years</c:v>
                </c:pt>
                <c:pt idx="2">
                  <c:v>6-17 Years</c:v>
                </c:pt>
                <c:pt idx="3">
                  <c:v>0-5 Years</c:v>
                </c:pt>
              </c:strCache>
            </c:strRef>
          </c:cat>
          <c:val>
            <c:numRef>
              <c:f>figure2!$B$8:$B$11</c:f>
              <c:numCache>
                <c:formatCode>0.0%</c:formatCode>
                <c:ptCount val="4"/>
                <c:pt idx="0">
                  <c:v>9.4445523065736184E-2</c:v>
                </c:pt>
                <c:pt idx="1">
                  <c:v>0.14783672890118288</c:v>
                </c:pt>
                <c:pt idx="2">
                  <c:v>0.20951079980859441</c:v>
                </c:pt>
                <c:pt idx="3">
                  <c:v>0.25179325369474326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3E-4898-B9DD-3E62DA639987}"/>
            </c:ext>
          </c:extLst>
        </c:ser>
        <c:ser>
          <c:idx val="1"/>
          <c:order val="1"/>
          <c:tx>
            <c:strRef>
              <c:f>figure2!$C$7</c:f>
              <c:strCache>
                <c:ptCount val="1"/>
                <c:pt idx="0">
                  <c:v>100-199%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figure2!$A$8:$A$11</c:f>
              <c:strCache>
                <c:ptCount val="4"/>
                <c:pt idx="0">
                  <c:v>65+ Years</c:v>
                </c:pt>
                <c:pt idx="1">
                  <c:v>18-64 Years</c:v>
                </c:pt>
                <c:pt idx="2">
                  <c:v>6-17 Years</c:v>
                </c:pt>
                <c:pt idx="3">
                  <c:v>0-5 Years</c:v>
                </c:pt>
              </c:strCache>
            </c:strRef>
          </c:cat>
          <c:val>
            <c:numRef>
              <c:f>figure2!$C$8:$C$11</c:f>
              <c:numCache>
                <c:formatCode>0.0%</c:formatCode>
                <c:ptCount val="4"/>
                <c:pt idx="0">
                  <c:v>0.22025107109330289</c:v>
                </c:pt>
                <c:pt idx="1">
                  <c:v>0.17179104410347101</c:v>
                </c:pt>
                <c:pt idx="2">
                  <c:v>0.22030144989159606</c:v>
                </c:pt>
                <c:pt idx="3">
                  <c:v>0.23113781631199198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3E-4898-B9DD-3E62DA639987}"/>
            </c:ext>
          </c:extLst>
        </c:ser>
        <c:ser>
          <c:idx val="2"/>
          <c:order val="2"/>
          <c:tx>
            <c:strRef>
              <c:f>figure2!$D$7</c:f>
              <c:strCache>
                <c:ptCount val="1"/>
                <c:pt idx="0">
                  <c:v>200-299%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figure2!$A$8:$A$11</c:f>
              <c:strCache>
                <c:ptCount val="4"/>
                <c:pt idx="0">
                  <c:v>65+ Years</c:v>
                </c:pt>
                <c:pt idx="1">
                  <c:v>18-64 Years</c:v>
                </c:pt>
                <c:pt idx="2">
                  <c:v>6-17 Years</c:v>
                </c:pt>
                <c:pt idx="3">
                  <c:v>0-5 Years</c:v>
                </c:pt>
              </c:strCache>
            </c:strRef>
          </c:cat>
          <c:val>
            <c:numRef>
              <c:f>figure2!$D$8:$D$11</c:f>
              <c:numCache>
                <c:formatCode>0.0%</c:formatCode>
                <c:ptCount val="4"/>
                <c:pt idx="0">
                  <c:v>0.1910615026240205</c:v>
                </c:pt>
                <c:pt idx="1">
                  <c:v>0.16129775609973498</c:v>
                </c:pt>
                <c:pt idx="2">
                  <c:v>0.17018302675924615</c:v>
                </c:pt>
                <c:pt idx="3">
                  <c:v>0.16262830662498787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3E-4898-B9DD-3E62DA639987}"/>
            </c:ext>
          </c:extLst>
        </c:ser>
        <c:ser>
          <c:idx val="3"/>
          <c:order val="3"/>
          <c:tx>
            <c:strRef>
              <c:f>figure2!$E$7</c:f>
              <c:strCache>
                <c:ptCount val="1"/>
                <c:pt idx="0">
                  <c:v>300-399%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figure2!$A$8:$A$11</c:f>
              <c:strCache>
                <c:ptCount val="4"/>
                <c:pt idx="0">
                  <c:v>65+ Years</c:v>
                </c:pt>
                <c:pt idx="1">
                  <c:v>18-64 Years</c:v>
                </c:pt>
                <c:pt idx="2">
                  <c:v>6-17 Years</c:v>
                </c:pt>
                <c:pt idx="3">
                  <c:v>0-5 Years</c:v>
                </c:pt>
              </c:strCache>
            </c:strRef>
          </c:cat>
          <c:val>
            <c:numRef>
              <c:f>figure2!$E$8:$E$11</c:f>
              <c:numCache>
                <c:formatCode>0.0%</c:formatCode>
                <c:ptCount val="4"/>
                <c:pt idx="0">
                  <c:v>0.14294962919491591</c:v>
                </c:pt>
                <c:pt idx="1">
                  <c:v>0.13534570746084351</c:v>
                </c:pt>
                <c:pt idx="2">
                  <c:v>0.12755452624576455</c:v>
                </c:pt>
                <c:pt idx="3">
                  <c:v>0.11583952978151529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3E-4898-B9DD-3E62DA639987}"/>
            </c:ext>
          </c:extLst>
        </c:ser>
        <c:ser>
          <c:idx val="4"/>
          <c:order val="4"/>
          <c:tx>
            <c:strRef>
              <c:f>figure2!$F$7</c:f>
              <c:strCache>
                <c:ptCount val="1"/>
                <c:pt idx="0">
                  <c:v>400+%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figure2!$A$8:$A$11</c:f>
              <c:strCache>
                <c:ptCount val="4"/>
                <c:pt idx="0">
                  <c:v>65+ Years</c:v>
                </c:pt>
                <c:pt idx="1">
                  <c:v>18-64 Years</c:v>
                </c:pt>
                <c:pt idx="2">
                  <c:v>6-17 Years</c:v>
                </c:pt>
                <c:pt idx="3">
                  <c:v>0-5 Years</c:v>
                </c:pt>
              </c:strCache>
            </c:strRef>
          </c:cat>
          <c:val>
            <c:numRef>
              <c:f>figure2!$F$8:$F$11</c:f>
              <c:numCache>
                <c:formatCode>0.0%</c:formatCode>
                <c:ptCount val="4"/>
                <c:pt idx="0">
                  <c:v>0.35129227402202484</c:v>
                </c:pt>
                <c:pt idx="1">
                  <c:v>0.38372876343477369</c:v>
                </c:pt>
                <c:pt idx="2">
                  <c:v>0.27245019729480252</c:v>
                </c:pt>
                <c:pt idx="3">
                  <c:v>0.23860109358676304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3E-4898-B9DD-3E62DA639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4817536"/>
        <c:axId val="34819072"/>
      </c:barChart>
      <c:catAx>
        <c:axId val="34817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4819072"/>
        <c:crossesAt val="0"/>
        <c:auto val="1"/>
        <c:lblAlgn val="ctr"/>
        <c:lblOffset val="100"/>
        <c:noMultiLvlLbl val="0"/>
      </c:catAx>
      <c:valAx>
        <c:axId val="34819072"/>
        <c:scaling>
          <c:orientation val="minMax"/>
          <c:max val="1"/>
        </c:scaling>
        <c:delete val="0"/>
        <c:axPos val="b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34817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355086108741944"/>
          <c:y val="0.92288822065778764"/>
          <c:w val="0.74522690158235716"/>
          <c:h val="5.7900205200789943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Sheet4!$B$26</c:f>
              <c:strCache>
                <c:ptCount val="1"/>
                <c:pt idx="0">
                  <c:v>&lt;100% of Poverty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Sheet4!$A$27:$A$30</c:f>
              <c:strCache>
                <c:ptCount val="4"/>
                <c:pt idx="0">
                  <c:v>All</c:v>
                </c:pt>
                <c:pt idx="1">
                  <c:v>African American</c:v>
                </c:pt>
                <c:pt idx="2">
                  <c:v>Hispanic</c:v>
                </c:pt>
                <c:pt idx="3">
                  <c:v>White, NH</c:v>
                </c:pt>
              </c:strCache>
            </c:strRef>
          </c:cat>
          <c:val>
            <c:numRef>
              <c:f>Sheet4!$B$27:$B$30</c:f>
              <c:numCache>
                <c:formatCode>0.0%</c:formatCode>
                <c:ptCount val="4"/>
                <c:pt idx="0">
                  <c:v>0.254</c:v>
                </c:pt>
                <c:pt idx="1">
                  <c:v>0.43100000000000038</c:v>
                </c:pt>
                <c:pt idx="2">
                  <c:v>0.36100000000000032</c:v>
                </c:pt>
                <c:pt idx="3">
                  <c:v>0.16300000000000039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3C-488C-BDEE-FBB9AFCDE146}"/>
            </c:ext>
          </c:extLst>
        </c:ser>
        <c:ser>
          <c:idx val="1"/>
          <c:order val="1"/>
          <c:tx>
            <c:strRef>
              <c:f>Sheet4!$C$26</c:f>
              <c:strCache>
                <c:ptCount val="1"/>
                <c:pt idx="0">
                  <c:v>100-199% of Poverty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Sheet4!$A$27:$A$30</c:f>
              <c:strCache>
                <c:ptCount val="4"/>
                <c:pt idx="0">
                  <c:v>All</c:v>
                </c:pt>
                <c:pt idx="1">
                  <c:v>African American</c:v>
                </c:pt>
                <c:pt idx="2">
                  <c:v>Hispanic</c:v>
                </c:pt>
                <c:pt idx="3">
                  <c:v>White, NH</c:v>
                </c:pt>
              </c:strCache>
            </c:strRef>
          </c:cat>
          <c:val>
            <c:numRef>
              <c:f>Sheet4!$C$27:$C$30</c:f>
              <c:numCache>
                <c:formatCode>0.0%</c:formatCode>
                <c:ptCount val="4"/>
                <c:pt idx="0">
                  <c:v>0.23100000000000001</c:v>
                </c:pt>
                <c:pt idx="1">
                  <c:v>0.255</c:v>
                </c:pt>
                <c:pt idx="2">
                  <c:v>0.30200000000000032</c:v>
                </c:pt>
                <c:pt idx="3">
                  <c:v>0.1970000000000004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3C-488C-BDEE-FBB9AFCDE146}"/>
            </c:ext>
          </c:extLst>
        </c:ser>
        <c:ser>
          <c:idx val="2"/>
          <c:order val="2"/>
          <c:tx>
            <c:strRef>
              <c:f>Sheet4!$D$26</c:f>
              <c:strCache>
                <c:ptCount val="1"/>
                <c:pt idx="0">
                  <c:v>200-299% of Poverty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Sheet4!$A$27:$A$30</c:f>
              <c:strCache>
                <c:ptCount val="4"/>
                <c:pt idx="0">
                  <c:v>All</c:v>
                </c:pt>
                <c:pt idx="1">
                  <c:v>African American</c:v>
                </c:pt>
                <c:pt idx="2">
                  <c:v>Hispanic</c:v>
                </c:pt>
                <c:pt idx="3">
                  <c:v>White, NH</c:v>
                </c:pt>
              </c:strCache>
            </c:strRef>
          </c:cat>
          <c:val>
            <c:numRef>
              <c:f>Sheet4!$D$27:$D$30</c:f>
              <c:numCache>
                <c:formatCode>0.0%</c:formatCode>
                <c:ptCount val="4"/>
                <c:pt idx="0">
                  <c:v>0.16100000000000039</c:v>
                </c:pt>
                <c:pt idx="1">
                  <c:v>0.13400000000000001</c:v>
                </c:pt>
                <c:pt idx="2">
                  <c:v>0.15500000000000044</c:v>
                </c:pt>
                <c:pt idx="3">
                  <c:v>0.17400000000000004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3C-488C-BDEE-FBB9AFCDE146}"/>
            </c:ext>
          </c:extLst>
        </c:ser>
        <c:ser>
          <c:idx val="3"/>
          <c:order val="3"/>
          <c:tx>
            <c:strRef>
              <c:f>Sheet4!$E$26</c:f>
              <c:strCache>
                <c:ptCount val="1"/>
                <c:pt idx="0">
                  <c:v>300-399% of Poverty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Sheet4!$A$27:$A$30</c:f>
              <c:strCache>
                <c:ptCount val="4"/>
                <c:pt idx="0">
                  <c:v>All</c:v>
                </c:pt>
                <c:pt idx="1">
                  <c:v>African American</c:v>
                </c:pt>
                <c:pt idx="2">
                  <c:v>Hispanic</c:v>
                </c:pt>
                <c:pt idx="3">
                  <c:v>White, NH</c:v>
                </c:pt>
              </c:strCache>
            </c:strRef>
          </c:cat>
          <c:val>
            <c:numRef>
              <c:f>Sheet4!$E$27:$E$30</c:f>
              <c:numCache>
                <c:formatCode>0.0%</c:formatCode>
                <c:ptCount val="4"/>
                <c:pt idx="0">
                  <c:v>0.1160000000000002</c:v>
                </c:pt>
                <c:pt idx="1">
                  <c:v>7.2000000000000133E-2</c:v>
                </c:pt>
                <c:pt idx="2">
                  <c:v>7.7000000000000193E-2</c:v>
                </c:pt>
                <c:pt idx="3">
                  <c:v>0.14600000000000021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3C-488C-BDEE-FBB9AFCDE146}"/>
            </c:ext>
          </c:extLst>
        </c:ser>
        <c:ser>
          <c:idx val="4"/>
          <c:order val="4"/>
          <c:tx>
            <c:strRef>
              <c:f>Sheet4!$F$26</c:f>
              <c:strCache>
                <c:ptCount val="1"/>
                <c:pt idx="0">
                  <c:v>400+% 0f Poverty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Sheet4!$A$27:$A$30</c:f>
              <c:strCache>
                <c:ptCount val="4"/>
                <c:pt idx="0">
                  <c:v>All</c:v>
                </c:pt>
                <c:pt idx="1">
                  <c:v>African American</c:v>
                </c:pt>
                <c:pt idx="2">
                  <c:v>Hispanic</c:v>
                </c:pt>
                <c:pt idx="3">
                  <c:v>White, NH</c:v>
                </c:pt>
              </c:strCache>
            </c:strRef>
          </c:cat>
          <c:val>
            <c:numRef>
              <c:f>Sheet4!$F$27:$F$30</c:f>
              <c:numCache>
                <c:formatCode>0.0%</c:formatCode>
                <c:ptCount val="4"/>
                <c:pt idx="0">
                  <c:v>0.23800000000000004</c:v>
                </c:pt>
                <c:pt idx="1">
                  <c:v>0.10800000000000012</c:v>
                </c:pt>
                <c:pt idx="2">
                  <c:v>0.10500000000000002</c:v>
                </c:pt>
                <c:pt idx="3">
                  <c:v>0.32100000000000367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3C-488C-BDEE-FBB9AFCDE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4907264"/>
        <c:axId val="34908800"/>
      </c:barChart>
      <c:catAx>
        <c:axId val="349072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908800"/>
        <c:crosses val="autoZero"/>
        <c:auto val="1"/>
        <c:lblAlgn val="ctr"/>
        <c:lblOffset val="100"/>
        <c:noMultiLvlLbl val="0"/>
      </c:catAx>
      <c:valAx>
        <c:axId val="34908800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34907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418605641327841E-2"/>
          <c:y val="0.92001203765742645"/>
          <c:w val="0.97298225771228997"/>
          <c:h val="7.998796234257392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libri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 to 10</c:v>
                </c:pt>
                <c:pt idx="1">
                  <c:v>10 to 20</c:v>
                </c:pt>
                <c:pt idx="2">
                  <c:v>20 to 30</c:v>
                </c:pt>
                <c:pt idx="3">
                  <c:v>30 to 40</c:v>
                </c:pt>
                <c:pt idx="4">
                  <c:v>41 to 50</c:v>
                </c:pt>
                <c:pt idx="5">
                  <c:v>over 50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5.9000000000000143E-2</c:v>
                </c:pt>
                <c:pt idx="1">
                  <c:v>6.4000000000000112E-2</c:v>
                </c:pt>
                <c:pt idx="2">
                  <c:v>6.7000000000000004E-2</c:v>
                </c:pt>
                <c:pt idx="3">
                  <c:v>7.1999999999999995E-2</c:v>
                </c:pt>
                <c:pt idx="4">
                  <c:v>7.8000000000000014E-2</c:v>
                </c:pt>
                <c:pt idx="5">
                  <c:v>8.6000000000000021E-2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8D-444C-90FC-AEE86897FF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588160"/>
        <c:axId val="36616064"/>
      </c:barChart>
      <c:catAx>
        <c:axId val="36588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r>
                  <a:rPr lang="en-US" dirty="0">
                    <a:latin typeface="Calibri" pitchFamily="34" charset="0"/>
                  </a:rPr>
                  <a:t>Poverty Rate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36616064"/>
        <c:crosses val="autoZero"/>
        <c:auto val="1"/>
        <c:lblAlgn val="ctr"/>
        <c:lblOffset val="100"/>
        <c:noMultiLvlLbl val="0"/>
      </c:catAx>
      <c:valAx>
        <c:axId val="3661606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  <c:crossAx val="3658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 non-Hispanic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 to 10</c:v>
                </c:pt>
                <c:pt idx="1">
                  <c:v>10 to 20</c:v>
                </c:pt>
                <c:pt idx="2">
                  <c:v>20 to 30</c:v>
                </c:pt>
                <c:pt idx="3">
                  <c:v>30 to 40</c:v>
                </c:pt>
                <c:pt idx="4">
                  <c:v>40 to 50</c:v>
                </c:pt>
                <c:pt idx="5">
                  <c:v>Over 50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66.5</c:v>
                </c:pt>
                <c:pt idx="1">
                  <c:v>58.8</c:v>
                </c:pt>
                <c:pt idx="2">
                  <c:v>50.1</c:v>
                </c:pt>
                <c:pt idx="3">
                  <c:v>38.300000000000004</c:v>
                </c:pt>
                <c:pt idx="4">
                  <c:v>28.4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9D-4563-A1C9-601A962866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African-American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 to 10</c:v>
                </c:pt>
                <c:pt idx="1">
                  <c:v>10 to 20</c:v>
                </c:pt>
                <c:pt idx="2">
                  <c:v>20 to 30</c:v>
                </c:pt>
                <c:pt idx="3">
                  <c:v>30 to 40</c:v>
                </c:pt>
                <c:pt idx="4">
                  <c:v>40 to 50</c:v>
                </c:pt>
                <c:pt idx="5">
                  <c:v>Over 50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6.2</c:v>
                </c:pt>
                <c:pt idx="1">
                  <c:v>9.6</c:v>
                </c:pt>
                <c:pt idx="2">
                  <c:v>12.9</c:v>
                </c:pt>
                <c:pt idx="3">
                  <c:v>17.600000000000001</c:v>
                </c:pt>
                <c:pt idx="4">
                  <c:v>22</c:v>
                </c:pt>
                <c:pt idx="5">
                  <c:v>34.5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9D-4563-A1C9-601A962866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 to 10</c:v>
                </c:pt>
                <c:pt idx="1">
                  <c:v>10 to 20</c:v>
                </c:pt>
                <c:pt idx="2">
                  <c:v>20 to 30</c:v>
                </c:pt>
                <c:pt idx="3">
                  <c:v>30 to 40</c:v>
                </c:pt>
                <c:pt idx="4">
                  <c:v>40 to 50</c:v>
                </c:pt>
                <c:pt idx="5">
                  <c:v>Over 50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12.9</c:v>
                </c:pt>
                <c:pt idx="1">
                  <c:v>10.4</c:v>
                </c:pt>
                <c:pt idx="2">
                  <c:v>9</c:v>
                </c:pt>
                <c:pt idx="3">
                  <c:v>8.8000000000000007</c:v>
                </c:pt>
                <c:pt idx="4">
                  <c:v>8.3000000000000007</c:v>
                </c:pt>
                <c:pt idx="5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9D-4563-A1C9-601A962866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 to 10</c:v>
                </c:pt>
                <c:pt idx="1">
                  <c:v>10 to 20</c:v>
                </c:pt>
                <c:pt idx="2">
                  <c:v>20 to 30</c:v>
                </c:pt>
                <c:pt idx="3">
                  <c:v>30 to 40</c:v>
                </c:pt>
                <c:pt idx="4">
                  <c:v>40 to 50</c:v>
                </c:pt>
                <c:pt idx="5">
                  <c:v>Over 50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14.4</c:v>
                </c:pt>
                <c:pt idx="1">
                  <c:v>21.2</c:v>
                </c:pt>
                <c:pt idx="2">
                  <c:v>28</c:v>
                </c:pt>
                <c:pt idx="3">
                  <c:v>35.300000000000004</c:v>
                </c:pt>
                <c:pt idx="4">
                  <c:v>41.3</c:v>
                </c:pt>
                <c:pt idx="5">
                  <c:v>39.200000000000003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9D-4563-A1C9-601A962866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6049536"/>
        <c:axId val="46068096"/>
      </c:barChart>
      <c:catAx>
        <c:axId val="46049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Calibri" pitchFamily="34" charset="0"/>
                  </a:defRPr>
                </a:pPr>
                <a:r>
                  <a:rPr lang="en-US" dirty="0">
                    <a:latin typeface="Calibri" pitchFamily="34" charset="0"/>
                  </a:rPr>
                  <a:t>Poverty Rate (%)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  <c:crossAx val="46068096"/>
        <c:crosses val="autoZero"/>
        <c:auto val="1"/>
        <c:lblAlgn val="ctr"/>
        <c:lblOffset val="100"/>
        <c:noMultiLvlLbl val="0"/>
      </c:catAx>
      <c:valAx>
        <c:axId val="460680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  <c:crossAx val="460495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489A-D3A6-3145-993F-31EBB85EB612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6C469-5ACD-5F42-B938-088FB22A2A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5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C0F31-0379-FE44-9456-37A5809EE27D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0895E-0485-1C49-9583-83DFF5AA5B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38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D39-223C-E64E-814C-62CB9BDAA7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79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D39-223C-E64E-814C-62CB9BDAA7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7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D39-223C-E64E-814C-62CB9BDAA7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76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D39-223C-E64E-814C-62CB9BDAA7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79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D39-223C-E64E-814C-62CB9BDAA7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81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D39-223C-E64E-814C-62CB9BDAA7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7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D39-223C-E64E-814C-62CB9BDAA7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7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D39-223C-E64E-814C-62CB9BDAA7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79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D39-223C-E64E-814C-62CB9BDAA7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7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D39-223C-E64E-814C-62CB9BDAA7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79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D39-223C-E64E-814C-62CB9BDAA7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1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D39-223C-E64E-814C-62CB9BDAA7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9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D39-223C-E64E-814C-62CB9BDAA7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99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D39-223C-E64E-814C-62CB9BDAA7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7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arning Collaborative on HEYC PowerPoint Backdrop - v2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02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309" y="1911375"/>
            <a:ext cx="2164667" cy="3318970"/>
          </a:xfrm>
        </p:spPr>
        <p:txBody>
          <a:bodyPr/>
          <a:lstStyle>
            <a:lvl1pPr>
              <a:defRPr>
                <a:solidFill>
                  <a:srgbClr val="F07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527" y="5897597"/>
            <a:ext cx="8721865" cy="540718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6353" y="6438315"/>
            <a:ext cx="4903623" cy="2766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Evaluation Update and Leadership Team Feedback February 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3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Update and Leadership Team Feedback February 2,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BD3F75-2A4D-4143-86B3-EDCCE08068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4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Update and Leadership Team Feedback February 2,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BD3F75-2A4D-4143-86B3-EDCCE08068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5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rning Collaborative on HEYC PowerPoint Backdrop - v2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" y="0"/>
            <a:ext cx="9070258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34796" y="5444904"/>
            <a:ext cx="6400800" cy="993412"/>
          </a:xfrm>
        </p:spPr>
        <p:txBody>
          <a:bodyPr/>
          <a:lstStyle>
            <a:lvl1pPr marL="0" indent="0" algn="r">
              <a:buNone/>
              <a:defRPr>
                <a:solidFill>
                  <a:srgbClr val="246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3780" y="6438315"/>
            <a:ext cx="4903623" cy="2766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Evaluation Update and Leadership Team Feedback February 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4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arning Collaborative on HEYC PowerPoint Backdrop - v2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141110"/>
            <a:ext cx="94121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687" y="125750"/>
            <a:ext cx="7342861" cy="1291888"/>
          </a:xfrm>
        </p:spPr>
        <p:txBody>
          <a:bodyPr/>
          <a:lstStyle>
            <a:lvl1pPr algn="r">
              <a:defRPr>
                <a:solidFill>
                  <a:srgbClr val="0E5C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688" y="1575050"/>
            <a:ext cx="702711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74948" y="6438315"/>
            <a:ext cx="4903623" cy="2766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Evaluation Update and Leadership Team Feedback February 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9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rning Collaborative on HEYC PowerPoint Backdrop - v2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141110"/>
            <a:ext cx="94121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73" y="3765583"/>
            <a:ext cx="6923039" cy="1362075"/>
          </a:xfrm>
        </p:spPr>
        <p:txBody>
          <a:bodyPr anchor="t"/>
          <a:lstStyle>
            <a:lvl1pPr algn="l">
              <a:defRPr sz="4000" b="1" cap="all">
                <a:solidFill>
                  <a:srgbClr val="F07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73" y="2265396"/>
            <a:ext cx="69230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74948" y="6438315"/>
            <a:ext cx="4903623" cy="2766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Evaluation Update and Leadership Team Feedback February 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3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arning Collaborative on HEYC PowerPoint Backdrop - v2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141110"/>
            <a:ext cx="9412111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9687" y="125750"/>
            <a:ext cx="7342861" cy="1291888"/>
          </a:xfrm>
        </p:spPr>
        <p:txBody>
          <a:bodyPr/>
          <a:lstStyle>
            <a:lvl1pPr algn="r">
              <a:defRPr>
                <a:solidFill>
                  <a:srgbClr val="0E5C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74948" y="6438315"/>
            <a:ext cx="4903623" cy="2766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Evaluation Update and Leadership Team Feedback February 2,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9686" y="1600200"/>
            <a:ext cx="3595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777" y="1600200"/>
            <a:ext cx="3595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16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earning Collaborative on HEYC PowerPoint Backdrop - v2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141110"/>
            <a:ext cx="9412111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59687" y="125750"/>
            <a:ext cx="7342861" cy="1291888"/>
          </a:xfrm>
        </p:spPr>
        <p:txBody>
          <a:bodyPr/>
          <a:lstStyle>
            <a:lvl1pPr algn="r">
              <a:defRPr>
                <a:solidFill>
                  <a:srgbClr val="0E5C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74948" y="6438315"/>
            <a:ext cx="4903623" cy="2766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Evaluation Update and Leadership Team Feedback February 2, 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686" y="1535113"/>
            <a:ext cx="34828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9686" y="2174875"/>
            <a:ext cx="34828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7929" y="1535113"/>
            <a:ext cx="348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07929" y="2174875"/>
            <a:ext cx="348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81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arning Collaborative on HEYC PowerPoint Backdrop - v2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45" y="-135100"/>
            <a:ext cx="9540232" cy="7141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792" y="2236312"/>
            <a:ext cx="7212569" cy="3007394"/>
          </a:xfrm>
        </p:spPr>
        <p:txBody>
          <a:bodyPr/>
          <a:lstStyle>
            <a:lvl1pPr>
              <a:defRPr>
                <a:solidFill>
                  <a:srgbClr val="F07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74948" y="6438315"/>
            <a:ext cx="4903623" cy="2766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Evaluation Update and Leadership Team Feedback February 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Update and Leadership Team Feedback February 2,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BD3F75-2A4D-4143-86B3-EDCCE08068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9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Update and Leadership Team Feedback February 2,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BD3F75-2A4D-4143-86B3-EDCCE08068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4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Evaluation Update and Leadership Team Feedback February 2, 2016</a:t>
            </a:r>
          </a:p>
        </p:txBody>
      </p:sp>
    </p:spTree>
    <p:extLst>
      <p:ext uri="{BB962C8B-B14F-4D97-AF65-F5344CB8AC3E}">
        <p14:creationId xmlns:p14="http://schemas.microsoft.com/office/powerpoint/2010/main" val="325421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99583" y="1742468"/>
            <a:ext cx="2430150" cy="3318970"/>
          </a:xfrm>
        </p:spPr>
        <p:txBody>
          <a:bodyPr>
            <a:noAutofit/>
          </a:bodyPr>
          <a:lstStyle/>
          <a:p>
            <a:pPr algn="r"/>
            <a:r>
              <a:rPr lang="en-US" sz="3200" b="1" dirty="0"/>
              <a:t> Poverty, Race, Place, </a:t>
            </a:r>
            <a:br>
              <a:rPr lang="en-US" sz="3200" b="1" dirty="0"/>
            </a:br>
            <a:r>
              <a:rPr lang="en-US" sz="3200" b="1" dirty="0"/>
              <a:t>and Young Children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3527" y="5445541"/>
            <a:ext cx="8721865" cy="54071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 Building Social Capital and Strengthening Families</a:t>
            </a:r>
          </a:p>
          <a:p>
            <a:r>
              <a:rPr lang="en-US" sz="2800" b="1" dirty="0">
                <a:solidFill>
                  <a:schemeClr val="bg2"/>
                </a:solidFill>
              </a:rPr>
              <a:t>Charles Bruner, NNIP Conference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April </a:t>
            </a:r>
            <a:r>
              <a:rPr lang="en-US" sz="1600" dirty="0"/>
              <a:t>2016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4000" y="226756"/>
            <a:ext cx="2753895" cy="2513771"/>
            <a:chOff x="254000" y="226756"/>
            <a:chExt cx="2753895" cy="2513771"/>
          </a:xfrm>
        </p:grpSpPr>
        <p:pic>
          <p:nvPicPr>
            <p:cNvPr id="3" name="Picture 2" descr="AAMomandNewborn_DrmTm_L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4" r="18244"/>
            <a:stretch/>
          </p:blipFill>
          <p:spPr>
            <a:xfrm>
              <a:off x="254000" y="226756"/>
              <a:ext cx="2753894" cy="236671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4001" y="2566738"/>
              <a:ext cx="2753894" cy="173789"/>
            </a:xfrm>
            <a:prstGeom prst="rect">
              <a:avLst/>
            </a:prstGeom>
            <a:solidFill>
              <a:srgbClr val="24667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3"/>
          <p:cNvSpPr txBox="1">
            <a:spLocks/>
          </p:cNvSpPr>
          <p:nvPr/>
        </p:nvSpPr>
        <p:spPr>
          <a:xfrm>
            <a:off x="6152322" y="995185"/>
            <a:ext cx="2837654" cy="1451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endParaRPr lang="en-US" sz="3200" dirty="0">
              <a:solidFill>
                <a:srgbClr val="F07C2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370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1D62AD"/>
                </a:solidFill>
                <a:latin typeface="District Light"/>
              </a:rPr>
              <a:t>Left and Right Scholarship Agreements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100" dirty="0"/>
              <a:t>Robert Putnam. </a:t>
            </a:r>
            <a:r>
              <a:rPr lang="en-US" sz="3100" i="1" dirty="0"/>
              <a:t>Our Kids: The American Dream in Crisis.</a:t>
            </a:r>
          </a:p>
          <a:p>
            <a:pPr>
              <a:buNone/>
            </a:pPr>
            <a:r>
              <a:rPr lang="en-US" sz="3100" dirty="0"/>
              <a:t>Charles Murray. </a:t>
            </a:r>
            <a:r>
              <a:rPr lang="en-US" sz="3100" i="1" dirty="0"/>
              <a:t>Coming Apart: The State of White America, 1960-2010.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Changes to American families and society threaten the future as we have valued it.</a:t>
            </a:r>
          </a:p>
          <a:p>
            <a:r>
              <a:rPr lang="en-US" dirty="0"/>
              <a:t>Increased segregation (by place and associations) of upper- and low-class/income families and their children.</a:t>
            </a:r>
          </a:p>
          <a:p>
            <a:r>
              <a:rPr lang="en-US" dirty="0"/>
              <a:t>Differences as result of this segregation: Idle and disconnected young men, single parenting by less-educated women, higher crime and lack of security in life – producing educational, health, and social disparities.</a:t>
            </a:r>
          </a:p>
          <a:p>
            <a:r>
              <a:rPr lang="en-US" dirty="0"/>
              <a:t>Implications of these differences: two Americas and the “crisis” of “coming apart” – particularly for the next generation growing up.</a:t>
            </a:r>
          </a:p>
          <a:p>
            <a:r>
              <a:rPr lang="en-US" b="1" dirty="0"/>
              <a:t>PLACE</a:t>
            </a:r>
            <a:r>
              <a:rPr lang="en-US" dirty="0"/>
              <a:t> and </a:t>
            </a:r>
            <a:r>
              <a:rPr lang="en-US" b="1" dirty="0"/>
              <a:t>SOCIAL CAPITAL </a:t>
            </a:r>
            <a:r>
              <a:rPr lang="en-US" dirty="0"/>
              <a:t>matter.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hutterstock_3138380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4" y="1880383"/>
            <a:ext cx="1420085" cy="9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0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1D62AD"/>
                </a:solidFill>
                <a:latin typeface="+mn-lt"/>
              </a:rPr>
              <a:t>Beyond Census Data: Comparing Neighborhoods of Affluence and Poverty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688" y="1417638"/>
            <a:ext cx="7027112" cy="5440362"/>
          </a:xfrm>
        </p:spPr>
        <p:txBody>
          <a:bodyPr>
            <a:normAutofit fontScale="92500" lnSpcReduction="20000"/>
          </a:bodyPr>
          <a:lstStyle/>
          <a:p>
            <a:pPr marL="0" lvl="0" indent="0" algn="ctr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800" b="1" kern="0" dirty="0">
                <a:latin typeface="Calibri" pitchFamily="34" charset="0"/>
                <a:sym typeface="Georgia" charset="0"/>
              </a:rPr>
              <a:t>A Tale of Two DCs</a:t>
            </a:r>
          </a:p>
          <a:p>
            <a:pPr marL="0" lvl="0" indent="0" algn="ctr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endParaRPr lang="en-US" sz="800" b="1" strike="sngStrike" kern="0" dirty="0">
              <a:latin typeface="Calibri" pitchFamily="34" charset="0"/>
              <a:sym typeface="Georgia" charset="0"/>
            </a:endParaRP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000" b="1" kern="0" dirty="0">
                <a:latin typeface="Calibri" pitchFamily="34" charset="0"/>
                <a:sym typeface="Georgia" charset="0"/>
              </a:rPr>
              <a:t>				Ward 3		Ward 7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000" kern="0" dirty="0">
                <a:latin typeface="Calibri" pitchFamily="34" charset="0"/>
                <a:sym typeface="Georgia" charset="0"/>
              </a:rPr>
              <a:t>Parent(s) of 0-3 with BA *		97 %		20 %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000" kern="0" dirty="0">
                <a:latin typeface="Calibri" pitchFamily="34" charset="0"/>
                <a:sym typeface="Georgia" charset="0"/>
              </a:rPr>
              <a:t>Two-Parent Households 0-3) *	93 %		15 %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Births to Unmarried Women</a:t>
            </a:r>
            <a:r>
              <a:rPr lang="en-US" sz="2000" kern="0" dirty="0">
                <a:latin typeface="Calibri" pitchFamily="34" charset="0"/>
                <a:sym typeface="Georgia" charset="0"/>
              </a:rPr>
              <a:t>	  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7 %		85 %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Percent teens giving birth </a:t>
            </a:r>
            <a:r>
              <a:rPr lang="en-US" sz="2000" kern="0" dirty="0">
                <a:latin typeface="Calibri" pitchFamily="34" charset="0"/>
                <a:sym typeface="Georgia" charset="0"/>
              </a:rPr>
              <a:t>**	  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0.2 %		  7.8 %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000" kern="0" dirty="0">
                <a:latin typeface="Calibri" pitchFamily="34" charset="0"/>
                <a:sym typeface="Georgia" charset="0"/>
              </a:rPr>
              <a:t>Low birthweight			  7 %		15 %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000" kern="0" dirty="0">
                <a:latin typeface="Calibri" pitchFamily="34" charset="0"/>
                <a:sym typeface="Georgia" charset="0"/>
              </a:rPr>
              <a:t>Late or no prenatal care		  3.8 %		  9.1 %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000" kern="0" dirty="0">
                <a:latin typeface="Calibri" pitchFamily="34" charset="0"/>
                <a:sym typeface="Georgia" charset="0"/>
              </a:rPr>
              <a:t>Infant deaths (0-1)			  0.1 %		   2.5 %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Substantiated abuse (0-3)</a:t>
            </a:r>
            <a:r>
              <a:rPr lang="en-US" sz="2000" kern="0" dirty="0">
                <a:latin typeface="Calibri" pitchFamily="34" charset="0"/>
                <a:sym typeface="Georgia" charset="0"/>
              </a:rPr>
              <a:t>		    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.03 %		   3.5 %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EI screenings 0-3 yr. olds		  2.7 %		   2.4 %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Gold Star Ratings of child care </a:t>
            </a:r>
            <a:r>
              <a:rPr lang="en-US" sz="2000" kern="0" dirty="0">
                <a:latin typeface="Calibri" pitchFamily="34" charset="0"/>
                <a:sym typeface="Georgia" charset="0"/>
              </a:rPr>
              <a:t>***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       100 %		22 %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000" kern="0" dirty="0">
                <a:latin typeface="Calibri" pitchFamily="34" charset="0"/>
                <a:sym typeface="Georgia" charset="0"/>
              </a:rPr>
              <a:t>Family income under 200% </a:t>
            </a:r>
            <a:r>
              <a:rPr lang="en-US" sz="2000" kern="0" dirty="0" err="1">
                <a:latin typeface="Calibri" pitchFamily="34" charset="0"/>
                <a:sym typeface="Georgia" charset="0"/>
              </a:rPr>
              <a:t>pov</a:t>
            </a:r>
            <a:r>
              <a:rPr lang="en-US" sz="2000" kern="0" dirty="0">
                <a:latin typeface="Calibri" pitchFamily="34" charset="0"/>
                <a:sym typeface="Georgia" charset="0"/>
              </a:rPr>
              <a:t>. *	 97.1 %		28.1 %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endParaRPr lang="en-US" sz="900" kern="0" dirty="0">
              <a:latin typeface="Calibri" pitchFamily="34" charset="0"/>
              <a:sym typeface="Georgia" charset="0"/>
            </a:endParaRP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000" kern="0" dirty="0">
                <a:latin typeface="Calibri" pitchFamily="34" charset="0"/>
                <a:sym typeface="Georgia" charset="0"/>
              </a:rPr>
              <a:t>Source: Child Trends/</a:t>
            </a:r>
            <a:r>
              <a:rPr lang="en-US" sz="2000" kern="0" dirty="0" err="1">
                <a:latin typeface="Calibri" pitchFamily="34" charset="0"/>
                <a:sym typeface="Georgia" charset="0"/>
              </a:rPr>
              <a:t>Bainum</a:t>
            </a:r>
            <a:r>
              <a:rPr lang="en-US" sz="2000" kern="0" dirty="0">
                <a:latin typeface="Calibri" pitchFamily="34" charset="0"/>
                <a:sym typeface="Georgia" charset="0"/>
              </a:rPr>
              <a:t> Family Foundation (2015). </a:t>
            </a:r>
            <a:r>
              <a:rPr lang="en-US" sz="2000" i="1" kern="0" dirty="0">
                <a:latin typeface="Calibri" pitchFamily="34" charset="0"/>
                <a:sym typeface="Georgia" charset="0"/>
              </a:rPr>
              <a:t>Infants and Toddlers in the District of Columbia.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1200" i="1" kern="0" dirty="0">
                <a:latin typeface="Calibri" pitchFamily="34" charset="0"/>
                <a:sym typeface="Georgia" charset="0"/>
              </a:rPr>
              <a:t>* </a:t>
            </a:r>
            <a:r>
              <a:rPr lang="en-US" sz="1200" kern="0" dirty="0">
                <a:latin typeface="Calibri" pitchFamily="34" charset="0"/>
                <a:sym typeface="Georgia" charset="0"/>
              </a:rPr>
              <a:t>PUMA data in which Ward 3 and 7 located. ** Ward 2/3 and 7/8 combined. *** Ward 2, Ward 3 has no participating child care centers in QRIS. </a:t>
            </a:r>
            <a:endParaRPr lang="en-US" sz="1300" kern="0" dirty="0">
              <a:latin typeface="Calibri" pitchFamily="34" charset="0"/>
              <a:sym typeface="Georgia" charset="0"/>
            </a:endParaRP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endParaRPr lang="en-US" sz="2000" kern="0" dirty="0">
              <a:latin typeface="Calibri" pitchFamily="34" charset="0"/>
              <a:sym typeface="Georgia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hild-heal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47" y="1696214"/>
            <a:ext cx="1522494" cy="10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54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1D62AD"/>
                </a:solidFill>
                <a:latin typeface="District Light"/>
              </a:rPr>
              <a:t>Beyond Census Data: Mapping Neighborhood Child Social Capital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688" y="1575050"/>
            <a:ext cx="7027112" cy="4863265"/>
          </a:xfrm>
        </p:spPr>
        <p:txBody>
          <a:bodyPr>
            <a:normAutofit fontScale="77500" lnSpcReduction="20000"/>
          </a:bodyPr>
          <a:lstStyle/>
          <a:p>
            <a:pPr marL="0" lvl="0" indent="0" algn="ctr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600" b="1" kern="0" dirty="0">
                <a:latin typeface="Calibri" pitchFamily="34" charset="0"/>
                <a:sym typeface="Georgia" charset="0"/>
              </a:rPr>
              <a:t>Neighborhood Mapping Opportunities for NNIP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endParaRPr lang="en-US" sz="1200" kern="0" dirty="0">
              <a:latin typeface="Calibri" pitchFamily="34" charset="0"/>
              <a:sym typeface="Georgia" charset="0"/>
            </a:endParaRP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Child recreational spaces </a:t>
            </a:r>
            <a:r>
              <a:rPr lang="en-US" sz="2400" kern="0" dirty="0">
                <a:latin typeface="Calibri" pitchFamily="34" charset="0"/>
                <a:sym typeface="Georgia" charset="0"/>
              </a:rPr>
              <a:t>(parks, playgrounds, jungle gyms, baseball diamonds, basketball courts, soccer fields, tennis courts, swimming pools, bike trails)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Organized activities for children </a:t>
            </a:r>
            <a:r>
              <a:rPr lang="en-US" sz="2400" kern="0" dirty="0">
                <a:latin typeface="Calibri" pitchFamily="34" charset="0"/>
                <a:sym typeface="Georgia" charset="0"/>
              </a:rPr>
              <a:t>(cub scout dens, soccer leagues, martial arts classes, tumbling tots, library reading programs, child art programs)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Elementary school resources</a:t>
            </a:r>
            <a:r>
              <a:rPr lang="en-US" sz="2400" b="1" kern="0" dirty="0">
                <a:latin typeface="Calibri" pitchFamily="34" charset="0"/>
                <a:sym typeface="Georgia" charset="0"/>
              </a:rPr>
              <a:t> </a:t>
            </a:r>
            <a:r>
              <a:rPr lang="en-US" sz="2400" kern="0" dirty="0">
                <a:latin typeface="Calibri" pitchFamily="34" charset="0"/>
                <a:sym typeface="Georgia" charset="0"/>
              </a:rPr>
              <a:t>(physical space, learning center resources, family programs, extra-school activities on site, per pupil funding)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Other child-and- family-friendly gathering spots </a:t>
            </a:r>
            <a:r>
              <a:rPr lang="en-US" sz="2400" kern="0" dirty="0">
                <a:latin typeface="Calibri" pitchFamily="34" charset="0"/>
                <a:sym typeface="Georgia" charset="0"/>
              </a:rPr>
              <a:t>(libraries, community centers, faith institutions – and their offerings for young children/families)</a:t>
            </a: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Child care and preschool </a:t>
            </a:r>
            <a:r>
              <a:rPr lang="en-US" sz="2400" kern="0" dirty="0">
                <a:latin typeface="Calibri" pitchFamily="34" charset="0"/>
                <a:sym typeface="Georgia" charset="0"/>
              </a:rPr>
              <a:t>(registered/licensed centers and homes, quality ratings, private kindergarten preparatory schools)</a:t>
            </a:r>
            <a:endParaRPr lang="en-US" sz="2400" b="1" kern="0" dirty="0">
              <a:latin typeface="Calibri" pitchFamily="34" charset="0"/>
              <a:sym typeface="Georgia" charset="0"/>
            </a:endParaRPr>
          </a:p>
          <a:p>
            <a:pPr marL="0" lvl="0" indent="0" defTabSz="914400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sym typeface="Georgia" charset="0"/>
              </a:rPr>
              <a:t>Language and culture-specific resources </a:t>
            </a:r>
            <a:r>
              <a:rPr lang="en-US" sz="2400" kern="0" dirty="0">
                <a:latin typeface="Calibri" pitchFamily="34" charset="0"/>
                <a:sym typeface="Georgia" charset="0"/>
              </a:rPr>
              <a:t>(books, classes, activities that are culturally and linguistically consonant with the population)</a:t>
            </a:r>
            <a:endParaRPr lang="en-US" sz="2400" b="1" kern="0" dirty="0">
              <a:latin typeface="Calibri" pitchFamily="34" charset="0"/>
              <a:sym typeface="Georgia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hild-heal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47" y="1696214"/>
            <a:ext cx="1522494" cy="10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8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848" y="114511"/>
            <a:ext cx="8324455" cy="1291888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1D62AD"/>
                </a:solidFill>
                <a:latin typeface="District Light"/>
                <a:cs typeface="District Light"/>
              </a:rPr>
              <a:t>Emerging Consensus on New Directions in Ending Poverty and Inequality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688" y="1513406"/>
            <a:ext cx="7217184" cy="513990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600" dirty="0">
                <a:latin typeface="Calibri" pitchFamily="34" charset="0"/>
                <a:sym typeface="Georgia Italic" charset="0"/>
              </a:rPr>
              <a:t>AEI/Brookings Working Group on Poverty and Opportunity Recommendations: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sz="2600" b="1" dirty="0">
              <a:latin typeface="Calibri" pitchFamily="34" charset="0"/>
              <a:sym typeface="Georgia Italic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600" b="1" dirty="0">
                <a:latin typeface="Calibri" pitchFamily="34" charset="0"/>
                <a:sym typeface="Georgia Italic" charset="0"/>
              </a:rPr>
              <a:t>“Strengthen families in ways that will prepare children for success.”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sz="2600" dirty="0">
              <a:sym typeface="Georgia Italic" charset="0"/>
            </a:endParaRP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600" dirty="0">
                <a:sym typeface="Georgia Italic" charset="0"/>
              </a:rPr>
              <a:t>Community Health Council of American Academy of Pediatricians Report on Poverty and Child Health in the United States 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sz="2600" b="1" dirty="0">
              <a:sym typeface="Georgia Italic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600" b="1" dirty="0">
                <a:sym typeface="Georgia Italic" charset="0"/>
              </a:rPr>
              <a:t>“Support integrated models of care in the medical  home that promote effective parenting and school readiness.”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2800" b="1" dirty="0">
              <a:latin typeface="Calibri" pitchFamily="34" charset="0"/>
              <a:sym typeface="Georgia Italic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2800" dirty="0">
              <a:latin typeface="Calibri" pitchFamily="34" charset="0"/>
              <a:sym typeface="Georgia Italic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2100" dirty="0">
              <a:latin typeface="Calibri" pitchFamily="34" charset="0"/>
              <a:sym typeface="Georgia Italic" charset="0"/>
            </a:endParaRP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hutterstock_2773832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1" y="1862161"/>
            <a:ext cx="1420864" cy="9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5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292" y="-13044"/>
            <a:ext cx="7342861" cy="129188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1D62AD"/>
                </a:solidFill>
                <a:latin typeface="District Light"/>
              </a:rPr>
              <a:t>Toward Purple Solutions to Young Child Poverty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0" hangingPunc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Calibri" pitchFamily="34" charset="0"/>
              </a:rPr>
              <a:t>BLUE Proposals</a:t>
            </a:r>
            <a:r>
              <a:rPr lang="en-US" sz="2800" kern="0" dirty="0">
                <a:latin typeface="Calibri" pitchFamily="34" charset="0"/>
              </a:rPr>
              <a:t>: Minimum wage increase, paid family leave, affordable higher education, universal preschool</a:t>
            </a:r>
          </a:p>
          <a:p>
            <a:pPr marL="0" indent="0" eaLnBrk="0" hangingPunct="0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2800" kern="0" dirty="0">
              <a:latin typeface="Calibri" pitchFamily="34" charset="0"/>
            </a:endParaRPr>
          </a:p>
          <a:p>
            <a:pPr marL="0" indent="0" eaLnBrk="0" hangingPunc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800" b="1" kern="0" dirty="0">
                <a:solidFill>
                  <a:srgbClr val="C00000"/>
                </a:solidFill>
                <a:latin typeface="Calibri" pitchFamily="34" charset="0"/>
              </a:rPr>
              <a:t>RED Proposals</a:t>
            </a:r>
            <a:r>
              <a:rPr lang="en-US" sz="2800" kern="0" dirty="0">
                <a:latin typeface="Calibri" pitchFamily="34" charset="0"/>
              </a:rPr>
              <a:t>: Devolution for community ownership and solutions, faith-based/fatherhood/personal responsibility initiatives</a:t>
            </a:r>
          </a:p>
          <a:p>
            <a:pPr marL="0" indent="0" eaLnBrk="0" hangingPunct="0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2800" kern="0" dirty="0">
              <a:latin typeface="Calibri" pitchFamily="34" charset="0"/>
            </a:endParaRPr>
          </a:p>
          <a:p>
            <a:pPr marL="0" indent="0" eaLnBrk="0" hangingPunc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800" b="1" kern="0" dirty="0">
                <a:solidFill>
                  <a:srgbClr val="7030A0"/>
                </a:solidFill>
                <a:latin typeface="Calibri" pitchFamily="34" charset="0"/>
              </a:rPr>
              <a:t>PURPLE Proposals</a:t>
            </a:r>
            <a:r>
              <a:rPr lang="en-US" sz="2800" kern="0" dirty="0">
                <a:latin typeface="Calibri" pitchFamily="34" charset="0"/>
              </a:rPr>
              <a:t>: TBD (government, community, early childhood, and health role in strengthening families)</a:t>
            </a:r>
            <a:endParaRPr lang="en-US" sz="2800" b="1" kern="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hutterstock_3061724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2" y="1887278"/>
            <a:ext cx="1409480" cy="94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6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292" y="-13044"/>
            <a:ext cx="7342861" cy="129188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1D62AD"/>
                </a:solidFill>
                <a:latin typeface="District Light"/>
              </a:rPr>
              <a:t>NNIP Opportunities to Promote Purple Solutions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eaLnBrk="0" hangingPunc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800" b="1" kern="0" dirty="0">
                <a:solidFill>
                  <a:srgbClr val="002060"/>
                </a:solidFill>
                <a:latin typeface="Calibri" pitchFamily="34" charset="0"/>
              </a:rPr>
              <a:t>LOCATION, LOCATION, LOCATION … SHOWING THE NEED AND OPPORTUNITY TO FOCUS ON PLACE TO ADDRESS ELIMINATING POVERTY OVER A GENERATION</a:t>
            </a:r>
          </a:p>
          <a:p>
            <a:pPr marL="0" indent="0" eaLnBrk="0" hangingPunct="0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2800" b="1" kern="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 eaLnBrk="0" hangingPunc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800" b="1" kern="0" dirty="0">
                <a:solidFill>
                  <a:srgbClr val="002060"/>
                </a:solidFill>
                <a:latin typeface="Calibri" pitchFamily="34" charset="0"/>
              </a:rPr>
              <a:t>A FOCUS ON CHILD SOCIAL CAPITAL …</a:t>
            </a:r>
          </a:p>
          <a:p>
            <a:pPr marL="0" indent="0" eaLnBrk="0" hangingPunc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800" b="1" kern="0" dirty="0">
                <a:solidFill>
                  <a:srgbClr val="002060"/>
                </a:solidFill>
                <a:latin typeface="Calibri" pitchFamily="34" charset="0"/>
              </a:rPr>
              <a:t>SHOWING THE NEED FOR COMMUNITY-BUILDING INVESTMENTS IN POOR NEIGHBORHOODS THAT PROVIDE OPPORTUNITIES FOR YOUNG CHILDREN AND THEIR FAMILIES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hutterstock_3061724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2" y="1887278"/>
            <a:ext cx="1409480" cy="94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2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D62AD"/>
                </a:solidFill>
                <a:latin typeface="District Light"/>
                <a:cs typeface="District Light"/>
              </a:rPr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latin typeface="Calibri" pitchFamily="34" charset="0"/>
              </a:rPr>
              <a:t>Fifty State Chart Book: Dimensions of Diversity and the Young Child Population</a:t>
            </a:r>
          </a:p>
          <a:p>
            <a:pPr marL="339725" indent="-33972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Where Place Matters Most: Young Children and Their Future</a:t>
            </a:r>
          </a:p>
          <a:p>
            <a:pPr marL="339725" indent="-33972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Village Building and School Readiness: Closing Opportunity Gaps in a Diverse Society)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latin typeface="Calibri" pitchFamily="34" charset="0"/>
              </a:rPr>
              <a:t>Top 10 Things We Need to Know About Young Children and Health Equity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>
                <a:latin typeface="Calibri" pitchFamily="34" charset="0"/>
              </a:rPr>
              <a:t>http://www.cfpciowa.org/en/issues/health_equity/</a:t>
            </a:r>
            <a:endParaRPr lang="en-US" sz="160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74948" y="6576637"/>
            <a:ext cx="4903623" cy="2766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hutterstock_3281204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1" y="1876694"/>
            <a:ext cx="1414967" cy="94378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9167" t="18000" r="40833" b="6000"/>
          <a:stretch>
            <a:fillRect/>
          </a:stretch>
        </p:blipFill>
        <p:spPr bwMode="auto">
          <a:xfrm rot="19961116">
            <a:off x="382612" y="4492104"/>
            <a:ext cx="1885545" cy="2239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l="30000" t="14000" r="31667" b="8667"/>
          <a:stretch>
            <a:fillRect/>
          </a:stretch>
        </p:blipFill>
        <p:spPr bwMode="auto">
          <a:xfrm>
            <a:off x="7011432" y="4184316"/>
            <a:ext cx="1991116" cy="251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09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Poverty, Race, and Young Children</a:t>
            </a:r>
            <a:r>
              <a:rPr lang="en-US" sz="3600" dirty="0"/>
              <a:t>: Intertwined and Profound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688" y="1575050"/>
            <a:ext cx="7027112" cy="475541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Poverty</a:t>
            </a:r>
            <a:r>
              <a:rPr lang="en-US" dirty="0"/>
              <a:t> affects material well-being but also affects relative status and opportunity for growth and development in society. Poverty is greatest among </a:t>
            </a:r>
            <a:r>
              <a:rPr lang="en-US" b="1" dirty="0"/>
              <a:t>young children </a:t>
            </a:r>
            <a:r>
              <a:rPr lang="en-US" dirty="0"/>
              <a:t>and has more implications than material well-being alone.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Young </a:t>
            </a:r>
            <a:r>
              <a:rPr lang="en-US" b="1" dirty="0"/>
              <a:t>children of color </a:t>
            </a:r>
            <a:r>
              <a:rPr lang="en-US" dirty="0"/>
              <a:t>are more likely than white children to experience </a:t>
            </a:r>
            <a:r>
              <a:rPr lang="en-US" b="1" dirty="0"/>
              <a:t>poverty</a:t>
            </a:r>
            <a:r>
              <a:rPr lang="en-US" dirty="0"/>
              <a:t>. They and their families also are more likely to experience social and structural </a:t>
            </a:r>
            <a:r>
              <a:rPr lang="en-US" b="1" dirty="0"/>
              <a:t>discrimination</a:t>
            </a:r>
            <a:r>
              <a:rPr lang="en-US" dirty="0"/>
              <a:t>, </a:t>
            </a:r>
            <a:r>
              <a:rPr lang="en-US" b="1" dirty="0"/>
              <a:t>exclusion</a:t>
            </a:r>
            <a:r>
              <a:rPr lang="en-US" dirty="0"/>
              <a:t>, and </a:t>
            </a:r>
            <a:r>
              <a:rPr lang="en-US" b="1" dirty="0"/>
              <a:t>marginalization</a:t>
            </a:r>
            <a:r>
              <a:rPr lang="en-US" dirty="0"/>
              <a:t> that are hazardous to future development.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AMomandNewborn_DrmTm_L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r="18244"/>
          <a:stretch/>
        </p:blipFill>
        <p:spPr>
          <a:xfrm>
            <a:off x="148500" y="1832818"/>
            <a:ext cx="127678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5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1D62AD"/>
                </a:solidFill>
                <a:latin typeface="District Light"/>
                <a:cs typeface="District Light"/>
              </a:rPr>
              <a:t>Young Children Age Group </a:t>
            </a:r>
            <a:br>
              <a:rPr lang="en-US" sz="3600" dirty="0">
                <a:solidFill>
                  <a:srgbClr val="1D62AD"/>
                </a:solidFill>
                <a:latin typeface="District Light"/>
                <a:cs typeface="District Light"/>
              </a:rPr>
            </a:br>
            <a:r>
              <a:rPr lang="en-US" sz="3600" dirty="0">
                <a:solidFill>
                  <a:srgbClr val="1D62AD"/>
                </a:solidFill>
                <a:latin typeface="District Light"/>
                <a:cs typeface="District Light"/>
              </a:rPr>
              <a:t>Most Likely to Live in Poverty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oddler_brushing_teet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 r="28586"/>
          <a:stretch/>
        </p:blipFill>
        <p:spPr>
          <a:xfrm>
            <a:off x="76034" y="1824623"/>
            <a:ext cx="1483895" cy="215265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58938" y="1574800"/>
          <a:ext cx="702786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3037561" y="598682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1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Source:  U.S. Census Bureau, Public Use </a:t>
            </a:r>
            <a:r>
              <a:rPr lang="en-US" sz="1100" i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Microdata</a:t>
            </a:r>
            <a:r>
              <a:rPr lang="en-US" sz="11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Sample, 2011-2013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4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1D62AD"/>
                </a:solidFill>
                <a:latin typeface="District Light"/>
                <a:cs typeface="District Light"/>
              </a:rPr>
              <a:t>Young Children of Color by Far the Most Economically Disadvantaged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MotherAndBabyGir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r="6612"/>
          <a:stretch/>
        </p:blipFill>
        <p:spPr>
          <a:xfrm>
            <a:off x="109281" y="1872782"/>
            <a:ext cx="1523582" cy="961323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58938" y="1574800"/>
          <a:ext cx="702786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3062612" y="6100763"/>
            <a:ext cx="63945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Source:  United States Census, Public Use </a:t>
            </a:r>
            <a:r>
              <a:rPr lang="en-US" sz="1100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Microdata</a:t>
            </a:r>
            <a:r>
              <a:rPr lang="en-US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Sample 2012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Place</a:t>
            </a:r>
            <a:r>
              <a:rPr lang="en-US" sz="3600" dirty="0"/>
              <a:t>, Poverty, Race, and Young Children: </a:t>
            </a:r>
            <a:r>
              <a:rPr lang="en-US" sz="3600" b="1" dirty="0"/>
              <a:t>Location Matters</a:t>
            </a:r>
            <a:r>
              <a:rPr lang="en-US" sz="36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688" y="1575050"/>
            <a:ext cx="7027112" cy="475541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700" b="1" dirty="0"/>
              <a:t>Young children </a:t>
            </a:r>
            <a:r>
              <a:rPr lang="en-US" sz="2700" dirty="0"/>
              <a:t>disproportionately live in </a:t>
            </a:r>
            <a:r>
              <a:rPr lang="en-US" sz="2700" b="1" dirty="0"/>
              <a:t>places </a:t>
            </a:r>
            <a:r>
              <a:rPr lang="en-US" sz="2700" dirty="0"/>
              <a:t>with high overall child poverty rates.  </a:t>
            </a:r>
          </a:p>
          <a:p>
            <a:pPr>
              <a:spcBef>
                <a:spcPts val="2400"/>
              </a:spcBef>
            </a:pPr>
            <a:r>
              <a:rPr lang="en-US" sz="2700" b="1" dirty="0">
                <a:latin typeface="+mj-lt"/>
              </a:rPr>
              <a:t>Place</a:t>
            </a:r>
            <a:r>
              <a:rPr lang="en-US" sz="2700" dirty="0">
                <a:latin typeface="+mj-lt"/>
              </a:rPr>
              <a:t> is particularly important to young children – where young children live affects the social, educational, health, and safety supports they need for their growth and development. </a:t>
            </a:r>
            <a:r>
              <a:rPr lang="en-US" sz="2700" b="1" dirty="0">
                <a:latin typeface="+mj-lt"/>
              </a:rPr>
              <a:t>Young children of color </a:t>
            </a:r>
            <a:r>
              <a:rPr lang="en-US" sz="2700" dirty="0">
                <a:latin typeface="+mj-lt"/>
              </a:rPr>
              <a:t>disproportionately live in high poverty neighborhoods.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AMomandNewborn_DrmTm_L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r="18244"/>
          <a:stretch/>
        </p:blipFill>
        <p:spPr>
          <a:xfrm>
            <a:off x="148500" y="1832818"/>
            <a:ext cx="127678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8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1D62AD"/>
                </a:solidFill>
                <a:latin typeface="District Light"/>
                <a:cs typeface="District Light"/>
              </a:rPr>
              <a:t>Poorest Neighborhoods: Wealthy in Young Children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bigstockphoto_Adorable_Little_Playing_Doctor_9166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" y="1861692"/>
            <a:ext cx="1457994" cy="1106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8270" y="6553560"/>
            <a:ext cx="61836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Source</a:t>
            </a:r>
            <a:r>
              <a:rPr lang="en-US" sz="1100" dirty="0"/>
              <a:t>:  United States Census Bureau, Population Division 2013</a:t>
            </a:r>
          </a:p>
        </p:txBody>
      </p:sp>
      <p:sp>
        <p:nvSpPr>
          <p:cNvPr id="9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1547953" y="1417638"/>
            <a:ext cx="7027112" cy="11449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Very Young Children (0-4) as Percentage of Population</a:t>
            </a:r>
          </a:p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By Census Tract Child Poverty level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2037202" y="174738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3123" y="5661599"/>
            <a:ext cx="747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Calibri" panose="020F0502020204030204" pitchFamily="34" charset="0"/>
              </a:rPr>
              <a:t>Implication: </a:t>
            </a:r>
            <a:r>
              <a:rPr lang="en-US" b="1" dirty="0">
                <a:solidFill>
                  <a:srgbClr val="F07C2F"/>
                </a:solidFill>
                <a:latin typeface="Calibri" panose="020F0502020204030204" pitchFamily="34" charset="0"/>
              </a:rPr>
              <a:t>Poorest neighborhoods need half again as many child and family-friendly gathering points, activities, and supports.</a:t>
            </a:r>
          </a:p>
        </p:txBody>
      </p:sp>
    </p:spTree>
    <p:extLst>
      <p:ext uri="{BB962C8B-B14F-4D97-AF65-F5344CB8AC3E}">
        <p14:creationId xmlns:p14="http://schemas.microsoft.com/office/powerpoint/2010/main" val="354701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1D62AD"/>
                </a:solidFill>
                <a:latin typeface="District Light"/>
                <a:cs typeface="District Light"/>
              </a:rPr>
              <a:t>Poorest Neighborhoods: </a:t>
            </a:r>
            <a:br>
              <a:rPr lang="en-US" sz="3600" dirty="0">
                <a:solidFill>
                  <a:srgbClr val="1D62AD"/>
                </a:solidFill>
                <a:latin typeface="District Light"/>
                <a:cs typeface="District Light"/>
              </a:rPr>
            </a:br>
            <a:r>
              <a:rPr lang="en-US" sz="3600" dirty="0">
                <a:solidFill>
                  <a:srgbClr val="1D62AD"/>
                </a:solidFill>
                <a:latin typeface="District Light"/>
                <a:cs typeface="District Light"/>
              </a:rPr>
              <a:t>Highly Segregated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hutterstock_574264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" y="1890886"/>
            <a:ext cx="1460148" cy="1439333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009064"/>
              </p:ext>
            </p:extLst>
          </p:nvPr>
        </p:nvGraphicFramePr>
        <p:xfrm>
          <a:off x="1658938" y="1574801"/>
          <a:ext cx="6989762" cy="392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465544" y="5365284"/>
            <a:ext cx="7537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Note: </a:t>
            </a:r>
            <a:r>
              <a:rPr lang="en-US" dirty="0">
                <a:latin typeface="Calibri" pitchFamily="34" charset="0"/>
              </a:rPr>
              <a:t>While 8.4 percent of White, non-Hispanic children live in census tracts where the poverty rate is above 40 percent, 38.2 percent of African Americans, 31.9 percent of Native Americans, and 28.9 percent of Hispanics do</a:t>
            </a:r>
            <a:r>
              <a:rPr lang="en-US" sz="1400" dirty="0">
                <a:latin typeface="Calibri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0356" y="2004164"/>
            <a:ext cx="157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rgbClr val="F07C2F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1D62AD"/>
                </a:solidFill>
                <a:latin typeface="District Light"/>
                <a:cs typeface="District Light"/>
              </a:rPr>
              <a:t>Poverty, Place and Young Children:</a:t>
            </a:r>
            <a:br>
              <a:rPr lang="en-US" sz="3600" dirty="0">
                <a:solidFill>
                  <a:srgbClr val="1D62AD"/>
                </a:solidFill>
                <a:latin typeface="District Light"/>
                <a:cs typeface="District Light"/>
              </a:rPr>
            </a:br>
            <a:r>
              <a:rPr lang="en-US" sz="3600" dirty="0">
                <a:solidFill>
                  <a:srgbClr val="1D62AD"/>
                </a:solidFill>
                <a:latin typeface="District Light"/>
                <a:cs typeface="District Light"/>
              </a:rPr>
              <a:t>A Deeper Dive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400050" lvl="1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dirty="0">
                <a:latin typeface="Calibri" pitchFamily="34" charset="0"/>
                <a:ea typeface="Georgia Italic" charset="0"/>
                <a:cs typeface="Georgia Italic" charset="0"/>
                <a:sym typeface="Georgia Italic" charset="0"/>
              </a:rPr>
              <a:t>These high poverty census tracts require community-building approaches – including strengthening social, educational, physical, and health capital for young children and their families.</a:t>
            </a:r>
            <a:endParaRPr lang="en-US" sz="3200" dirty="0">
              <a:solidFill>
                <a:srgbClr val="C00000"/>
              </a:solidFill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377" y="6581356"/>
            <a:ext cx="4903623" cy="2766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bigstockphoto_Adorable_Little_Playing_Doctor_9166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" y="1861692"/>
            <a:ext cx="1457994" cy="110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9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1D62AD"/>
                </a:solidFill>
                <a:latin typeface="District Light"/>
                <a:cs typeface="District Light"/>
              </a:rPr>
              <a:t>Census Tract Comparisons from Census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Calibri" pitchFamily="34" charset="0"/>
              </a:rPr>
              <a:t>Poorest tracts (50%+ child poverty) compared to least poor tracts (10%- child poverty):</a:t>
            </a:r>
          </a:p>
          <a:p>
            <a:pPr marL="0" indent="0">
              <a:buNone/>
            </a:pPr>
            <a:r>
              <a:rPr lang="en-US" sz="2000" dirty="0">
                <a:latin typeface="Calibri" pitchFamily="34" charset="0"/>
              </a:rPr>
              <a:t>									Poorest		Least Poor</a:t>
            </a:r>
          </a:p>
          <a:p>
            <a:pPr marL="0" indent="0">
              <a:buNone/>
            </a:pPr>
            <a:endParaRPr lang="en-US" sz="2000" dirty="0">
              <a:latin typeface="Calibri" pitchFamily="34" charset="0"/>
            </a:endParaRPr>
          </a:p>
          <a:p>
            <a:pPr marL="227013" indent="-227013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Single parent families 					60.1%		24.6%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Disconnected Youth (16-19)				16.4%	  	  5.4%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Adults without high school degree 		28.8%	  	  7.3%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Adults with college degree 				12.7%		41.1%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Households with wage income 			66.4% 		78.3%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Households with savings/wealth			   8.2%		30.1%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Owner-occupied housing 				41.1%		75.2%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Preschool participation 3-5 year-olds		37.3%		49.4%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Young children of color					81.3%		33.5%</a:t>
            </a:r>
          </a:p>
          <a:p>
            <a:pPr marL="0" indent="0">
              <a:buNone/>
            </a:pPr>
            <a:endParaRPr lang="en-US" sz="1400" dirty="0">
              <a:latin typeface="Calibri" pitchFamily="34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Calibri" pitchFamily="34" charset="0"/>
              <a:ea typeface="Georgia Italic" charset="0"/>
              <a:cs typeface="Georgia Italic" charset="0"/>
              <a:sym typeface="Georgia Italic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377" y="6581356"/>
            <a:ext cx="4903623" cy="2766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bigstockphoto_Adorable_Little_Playing_Doctor_9166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" y="1861692"/>
            <a:ext cx="1457994" cy="110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U7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5892</TotalTime>
  <Words>930</Words>
  <Application>Microsoft Office PowerPoint</Application>
  <PresentationFormat>On-screen Show (4:3)</PresentationFormat>
  <Paragraphs>166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Poverty, Race, Place,  and Young Children</vt:lpstr>
      <vt:lpstr>Poverty, Race, and Young Children: Intertwined and Profound  </vt:lpstr>
      <vt:lpstr>Young Children Age Group  Most Likely to Live in Poverty</vt:lpstr>
      <vt:lpstr>Young Children of Color by Far the Most Economically Disadvantaged</vt:lpstr>
      <vt:lpstr>Place, Poverty, Race, and Young Children: Location Matters  </vt:lpstr>
      <vt:lpstr>Poorest Neighborhoods: Wealthy in Young Children</vt:lpstr>
      <vt:lpstr>Poorest Neighborhoods:  Highly Segregated</vt:lpstr>
      <vt:lpstr>Poverty, Place and Young Children: A Deeper Dive</vt:lpstr>
      <vt:lpstr>Census Tract Comparisons from Census Data</vt:lpstr>
      <vt:lpstr>Left and Right Scholarship Agreements</vt:lpstr>
      <vt:lpstr>Beyond Census Data: Comparing Neighborhoods of Affluence and Poverty</vt:lpstr>
      <vt:lpstr>Beyond Census Data: Mapping Neighborhood Child Social Capital</vt:lpstr>
      <vt:lpstr>Emerging Consensus on New Directions in Ending Poverty and Inequality </vt:lpstr>
      <vt:lpstr>Toward Purple Solutions to Young Child Poverty</vt:lpstr>
      <vt:lpstr>NNIP Opportunities to Promote Purple Solutions</vt:lpstr>
      <vt:lpstr>Additional Resources</vt:lpstr>
    </vt:vector>
  </TitlesOfParts>
  <Company>Lesley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Schilder</dc:creator>
  <cp:lastModifiedBy>Abazajian, Katya</cp:lastModifiedBy>
  <cp:revision>219</cp:revision>
  <dcterms:created xsi:type="dcterms:W3CDTF">2015-06-22T15:35:38Z</dcterms:created>
  <dcterms:modified xsi:type="dcterms:W3CDTF">2016-03-24T17:06:18Z</dcterms:modified>
</cp:coreProperties>
</file>