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7"/>
  </p:notesMasterIdLst>
  <p:handoutMasterIdLst>
    <p:handoutMasterId r:id="rId18"/>
  </p:handoutMasterIdLst>
  <p:sldIdLst>
    <p:sldId id="287" r:id="rId2"/>
    <p:sldId id="288" r:id="rId3"/>
    <p:sldId id="289" r:id="rId4"/>
    <p:sldId id="290" r:id="rId5"/>
    <p:sldId id="291" r:id="rId6"/>
    <p:sldId id="292" r:id="rId7"/>
    <p:sldId id="293" r:id="rId8"/>
    <p:sldId id="294" r:id="rId9"/>
    <p:sldId id="295" r:id="rId10"/>
    <p:sldId id="296" r:id="rId11"/>
    <p:sldId id="297" r:id="rId12"/>
    <p:sldId id="299" r:id="rId13"/>
    <p:sldId id="300" r:id="rId14"/>
    <p:sldId id="298" r:id="rId15"/>
    <p:sldId id="278" r:id="rId16"/>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33" autoAdjust="0"/>
  </p:normalViewPr>
  <p:slideViewPr>
    <p:cSldViewPr>
      <p:cViewPr varScale="1">
        <p:scale>
          <a:sx n="70" d="100"/>
          <a:sy n="70" d="100"/>
        </p:scale>
        <p:origin x="-157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FA1E67-BD46-4333-A05A-A32E0EA6C454}" type="datetimeFigureOut">
              <a:rPr lang="en-US" smtClean="0"/>
              <a:t>9/9/2016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7B29FF-51B1-4346-90BE-88BEC9FBC946}" type="slidenum">
              <a:rPr lang="en-US" smtClean="0"/>
              <a:t>‹#›</a:t>
            </a:fld>
            <a:endParaRPr lang="en-US"/>
          </a:p>
        </p:txBody>
      </p:sp>
    </p:spTree>
    <p:extLst>
      <p:ext uri="{BB962C8B-B14F-4D97-AF65-F5344CB8AC3E}">
        <p14:creationId xmlns:p14="http://schemas.microsoft.com/office/powerpoint/2010/main" val="50768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 name="Shape 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defRPr sz="1100" b="0" i="0" u="none" strike="noStrike" cap="none" baseline="0"/>
            </a:lvl1pPr>
            <a:lvl2pPr marL="0" marR="0" indent="0" algn="l" rtl="0">
              <a:defRPr sz="1100" b="0" i="0" u="none" strike="noStrike" cap="none" baseline="0"/>
            </a:lvl2pPr>
            <a:lvl3pPr marL="0" marR="0" indent="0" algn="l" rtl="0">
              <a:defRPr sz="1100" b="0" i="0" u="none" strike="noStrike" cap="none" baseline="0"/>
            </a:lvl3pPr>
            <a:lvl4pPr marL="0" marR="0" indent="0" algn="l" rtl="0">
              <a:defRPr sz="1100" b="0" i="0" u="none" strike="noStrike" cap="none" baseline="0"/>
            </a:lvl4pPr>
            <a:lvl5pPr marL="0" marR="0" indent="0" algn="l" rtl="0">
              <a:defRPr sz="1100" b="0" i="0" u="none" strike="noStrike" cap="none" baseline="0"/>
            </a:lvl5pPr>
            <a:lvl6pPr marL="0" marR="0" indent="0" algn="l" rtl="0">
              <a:defRPr sz="1100" b="0" i="0" u="none" strike="noStrike" cap="none" baseline="0"/>
            </a:lvl6pPr>
            <a:lvl7pPr marL="0" marR="0" indent="0" algn="l" rtl="0">
              <a:defRPr sz="1100" b="0" i="0" u="none" strike="noStrike" cap="none" baseline="0"/>
            </a:lvl7pPr>
            <a:lvl8pPr marL="0" marR="0" indent="0" algn="l" rtl="0">
              <a:defRPr sz="1100" b="0" i="0" u="none" strike="noStrike" cap="none" baseline="0"/>
            </a:lvl8pPr>
            <a:lvl9pPr marL="0" marR="0" indent="0" algn="l" rtl="0">
              <a:defRPr sz="1100" b="0" i="0" u="none" strike="noStrike" cap="none" baseline="0"/>
            </a:lvl9pPr>
          </a:lstStyle>
          <a:p>
            <a:endParaRPr/>
          </a:p>
        </p:txBody>
      </p:sp>
    </p:spTree>
    <p:extLst>
      <p:ext uri="{BB962C8B-B14F-4D97-AF65-F5344CB8AC3E}">
        <p14:creationId xmlns:p14="http://schemas.microsoft.com/office/powerpoint/2010/main" val="31488795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smtClean="0"/>
              <a:t>This project grew</a:t>
            </a:r>
            <a:r>
              <a:rPr lang="en-US" baseline="0" dirty="0" smtClean="0"/>
              <a:t> out of a partnership (contract really) with our local LISC office and the national research office in D.C.  In 2014 we produced a series of reports for the BSC neighborhoods in our region that tried to get at the racial disparity gaps across a number of indicators and what it would take to close them.</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The results are two bar graphs.  The first show the difference in values for the chosen indicator across all races/ethnicities.</a:t>
            </a:r>
          </a:p>
          <a:p>
            <a:r>
              <a:rPr lang="en-US" baseline="0" dirty="0" smtClean="0"/>
              <a:t>As you can see on the far right of this graph, hover over any of the bars to see the value and margin of error</a:t>
            </a:r>
          </a:p>
          <a:p>
            <a:endParaRPr lang="en-US" baseline="0" dirty="0" smtClean="0"/>
          </a:p>
          <a:p>
            <a:endParaRPr lang="en-US" baseline="0" dirty="0" smtClean="0"/>
          </a:p>
          <a:p>
            <a:r>
              <a:rPr lang="en-US" baseline="0" dirty="0" smtClean="0"/>
              <a:t>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The second shows a comparison of a single race in the target and comparison geographies and calculates the number needed to close the gap</a:t>
            </a:r>
          </a:p>
          <a:p>
            <a:endParaRPr lang="en-US" baseline="0" dirty="0" smtClean="0"/>
          </a:p>
          <a:p>
            <a:r>
              <a:rPr lang="en-US" dirty="0" smtClean="0"/>
              <a:t>Here we see African Americans</a:t>
            </a:r>
            <a:r>
              <a:rPr lang="en-US" baseline="0" dirty="0" smtClean="0"/>
              <a:t> in the target neighborhood v. non-Hispanic whites in the City.</a:t>
            </a:r>
          </a:p>
          <a:p>
            <a:endParaRPr lang="en-US" baseline="0" dirty="0" smtClean="0"/>
          </a:p>
          <a:p>
            <a:r>
              <a:rPr lang="en-US" baseline="0" dirty="0" smtClean="0"/>
              <a:t>Roughly 2,000 African American households in North Minneapolis would need to move into home ownership to close that disparity in</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As mentioned previously you can compare your neighborhood with a city in another metro</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Or with a neighborhood in another metro by using the ‘Select Comparison from Tracts’ drop down.</a:t>
            </a:r>
          </a:p>
          <a:p>
            <a:endParaRPr lang="en-US" baseline="0" dirty="0" smtClean="0"/>
          </a:p>
          <a:p>
            <a:r>
              <a:rPr lang="en-US" baseline="0" dirty="0" smtClean="0"/>
              <a:t>Here is North Minneapolis home ownership compared to Washington Park in Milwaukee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You can export the raw data behind your analysis using the ‘Export Data’ button</a:t>
            </a:r>
          </a:p>
          <a:p>
            <a:endParaRPr lang="en-US" baseline="0" dirty="0" smtClean="0"/>
          </a:p>
          <a:p>
            <a:r>
              <a:rPr lang="en-US" baseline="0" dirty="0" smtClean="0"/>
              <a:t>Run a New Analysis, in the top left, brings you back to select new neighborhoods or indicators</a:t>
            </a:r>
          </a:p>
          <a:p>
            <a:endParaRPr lang="en-US" baseline="0" dirty="0" smtClean="0"/>
          </a:p>
          <a:p>
            <a:r>
              <a:rPr lang="en-US" baseline="0" dirty="0" smtClean="0"/>
              <a:t>And there’s a Reset Page button on the previous screen that takes you back to the U.S. map and list of metro areas.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Here are a bunch of words I don’t understand but I’m told this is what you need to build this.</a:t>
            </a:r>
          </a:p>
          <a:p>
            <a:endParaRPr lang="en-US" baseline="0" dirty="0" smtClean="0"/>
          </a:p>
          <a:p>
            <a:r>
              <a:rPr lang="en-US" dirty="0" smtClean="0"/>
              <a:t>Finally, we’re also talking with </a:t>
            </a:r>
            <a:r>
              <a:rPr lang="en-US" dirty="0" err="1" smtClean="0"/>
              <a:t>PolicyLink</a:t>
            </a:r>
            <a:r>
              <a:rPr lang="en-US" baseline="0" dirty="0" smtClean="0"/>
              <a:t> about potentially integrating this into their National Equity Atlas.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smtClean="0"/>
              <a:t>This example shows</a:t>
            </a:r>
            <a:r>
              <a:rPr lang="en-US" baseline="0" dirty="0" smtClean="0"/>
              <a:t> the gap in home ownership between African-Americans and Non-Hispanic White households and the number of new ownership opportunities that would need to be created to close that gap.  Also the effect this would have on the regional metric for African American home ownership if you closed the gap just in this one neighborhood.  We did this for eight indicators in four neighborhoods.</a:t>
            </a:r>
          </a:p>
          <a:p>
            <a:endParaRPr lang="en-US" baseline="0" dirty="0" smtClean="0"/>
          </a:p>
          <a:p>
            <a:r>
              <a:rPr lang="en-US" baseline="0" dirty="0" smtClean="0"/>
              <a:t>Naturally this got us thinking what if we did this across all LISC BSC cities, made it interactive and let you customize the comparison geographies.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smtClean="0"/>
              <a:t>So we built</a:t>
            </a:r>
            <a:r>
              <a:rPr lang="en-US" baseline="0" dirty="0" smtClean="0"/>
              <a:t> the Disparity Indicator Map (DIM?)  Needs a better name, I know.</a:t>
            </a:r>
          </a:p>
          <a:p>
            <a:endParaRPr lang="en-US" baseline="0" dirty="0" smtClean="0"/>
          </a:p>
          <a:p>
            <a:r>
              <a:rPr lang="en-US" dirty="0" smtClean="0"/>
              <a:t>When you go to the website you’ll see the</a:t>
            </a:r>
            <a:r>
              <a:rPr lang="en-US" baseline="0" dirty="0" smtClean="0"/>
              <a:t> opening splash screen.  Click ‘Skip’ to jump right in or ‘Next’ to move through a short tutorial on using the site</a:t>
            </a:r>
            <a:endParaRPr lang="en-US" dirty="0" smtClean="0"/>
          </a:p>
          <a:p>
            <a:endParaRPr lang="en-US" baseline="0" dirty="0" smtClean="0"/>
          </a:p>
          <a:p>
            <a:r>
              <a:rPr lang="en-US" baseline="0" dirty="0" smtClean="0"/>
              <a:t>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Past that, the opening page shows both a drop down list of Metro Areas and a clickable map.  Either work to get you started.</a:t>
            </a:r>
          </a:p>
          <a:p>
            <a:endParaRPr lang="en-US" dirty="0" smtClean="0"/>
          </a:p>
          <a:p>
            <a:r>
              <a:rPr lang="en-US" dirty="0" smtClean="0"/>
              <a:t>Here</a:t>
            </a:r>
            <a:r>
              <a:rPr lang="en-US" baseline="0" dirty="0" smtClean="0"/>
              <a:t> I’m selecting the Minneapolis-St. Paul Metro</a:t>
            </a:r>
            <a:endParaRPr lang="en-US" dirty="0" smtClean="0"/>
          </a:p>
          <a:p>
            <a:endParaRPr lang="en-US" baseline="0" dirty="0" smtClean="0"/>
          </a:p>
          <a:p>
            <a:r>
              <a:rPr lang="en-US" baseline="0" dirty="0" smtClean="0"/>
              <a:t>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dirty="0" smtClean="0"/>
              <a:t>Some</a:t>
            </a:r>
            <a:r>
              <a:rPr lang="en-US" baseline="0" dirty="0" smtClean="0"/>
              <a:t> processing occurs as it loads the study area Census tracts to the web browser</a:t>
            </a:r>
            <a:endParaRPr lang="en-US" dirty="0" smtClean="0"/>
          </a:p>
          <a:p>
            <a:endParaRPr lang="en-US" baseline="0" dirty="0" smtClean="0"/>
          </a:p>
          <a:p>
            <a:r>
              <a:rPr lang="en-US" baseline="0" dirty="0" smtClean="0"/>
              <a:t>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The next step is selecting the target neighborhood from within the metro area you selected in the previous step.</a:t>
            </a:r>
          </a:p>
          <a:p>
            <a:endParaRPr lang="en-US" baseline="0" dirty="0" smtClean="0"/>
          </a:p>
          <a:p>
            <a:r>
              <a:rPr lang="en-US" baseline="0" dirty="0" smtClean="0"/>
              <a:t>You can also create a custom area by selecting from tracts.  Click on one or more tracts to create a custom area</a:t>
            </a:r>
          </a:p>
          <a:p>
            <a:endParaRPr lang="en-US" baseline="0" dirty="0" smtClean="0"/>
          </a:p>
          <a:p>
            <a:r>
              <a:rPr lang="en-US" baseline="0" dirty="0" smtClean="0"/>
              <a:t>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I’ve selected a neighborhood (LISC BSCs) and now need to choose a comparison city.  By default it’s the city or cities that contain the neighborhoods in your target study area.  But, you’re not required to compare with the same metro as we’ll see later.</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Finally you need to pick one of these eight indicators</a:t>
            </a:r>
          </a:p>
          <a:p>
            <a:r>
              <a:rPr lang="en-US" baseline="0" dirty="0" smtClean="0"/>
              <a:t>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3" name="Shape 33"/>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noAutofit/>
          </a:bodyPr>
          <a:lstStyle/>
          <a:p>
            <a:r>
              <a:rPr lang="en-US" baseline="0" dirty="0" smtClean="0"/>
              <a:t>And hit Run Analysis</a:t>
            </a:r>
          </a:p>
          <a:p>
            <a:r>
              <a:rPr lang="en-US" baseline="0" dirty="0" smtClean="0"/>
              <a:t>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3"/>
          </a:xfrm>
          <a:prstGeom prst="rect">
            <a:avLst/>
          </a:prstGeom>
          <a:noFill/>
          <a:ln>
            <a:noFill/>
          </a:ln>
        </p:spPr>
        <p:txBody>
          <a:bodyPr lIns="91425" tIns="91425" rIns="91425" bIns="91425" anchor="b" anchorCtr="0"/>
          <a:lstStyle>
            <a:lvl1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rtl val="0"/>
              </a:defRPr>
            </a:lvl1pPr>
            <a:lvl2pPr marL="0" marR="0" indent="304800" algn="ctr" rtl="0">
              <a:lnSpc>
                <a:spcPct val="100000"/>
              </a:lnSpc>
              <a:spcBef>
                <a:spcPts val="0"/>
              </a:spcBef>
              <a:spcAft>
                <a:spcPts val="0"/>
              </a:spcAft>
              <a:buClr>
                <a:schemeClr val="dk1"/>
              </a:buClr>
              <a:buFont typeface="Arial"/>
              <a:buNone/>
              <a:defRPr sz="4800" b="1" i="0" u="none" strike="noStrike" cap="none" baseline="0">
                <a:solidFill>
                  <a:schemeClr val="dk1"/>
                </a:solidFill>
                <a:latin typeface="Arial"/>
                <a:ea typeface="Arial"/>
                <a:cs typeface="Arial"/>
                <a:sym typeface="Arial"/>
                <a:rtl val="0"/>
              </a:defRPr>
            </a:lvl2pPr>
            <a:lvl3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3pPr>
            <a:lvl4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4pPr>
            <a:lvl5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5pPr>
            <a:lvl6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6pPr>
            <a:lvl7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7pPr>
            <a:lvl8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8pPr>
            <a:lvl9pPr marL="0" marR="0" indent="304800" algn="ctr" rtl="0">
              <a:spcBef>
                <a:spcPts val="0"/>
              </a:spcBef>
              <a:buClr>
                <a:schemeClr val="dk1"/>
              </a:buClr>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1pPr>
            <a:lvl2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2pPr>
            <a:lvl3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3pPr>
            <a:lvl4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4pPr>
            <a:lvl5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5pPr>
            <a:lvl6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6pPr>
            <a:lvl7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7pPr>
            <a:lvl8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8pPr>
            <a:lvl9pPr marL="0" marR="0" indent="190500" algn="ctr" rtl="0">
              <a:lnSpc>
                <a:spcPct val="100000"/>
              </a:lnSpc>
              <a:spcBef>
                <a:spcPts val="0"/>
              </a:spcBef>
              <a:spcAft>
                <a:spcPts val="0"/>
              </a:spcAft>
              <a:buClr>
                <a:schemeClr val="dk2"/>
              </a:buClr>
              <a:buFont typeface="Arial"/>
              <a:buNone/>
              <a:defRPr sz="3000" b="0" i="0" u="none" strike="noStrike" cap="none" baseline="0">
                <a:solidFill>
                  <a:schemeClr val="dk2"/>
                </a:solidFill>
                <a:latin typeface="Arial"/>
                <a:ea typeface="Arial"/>
                <a:cs typeface="Arial"/>
                <a:sym typeface="Arial"/>
                <a:rtl val="0"/>
              </a:defRPr>
            </a:lvl9pPr>
          </a:lstStyle>
          <a:p>
            <a:endParaRPr/>
          </a:p>
        </p:txBody>
      </p:sp>
    </p:spTree>
  </p:cSld>
  <p:clrMapOvr>
    <a:masterClrMapping/>
  </p:clrMapOvr>
  <p:transition spd="slow" advClick="0" advTm="20000">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2"/>
          </a:xfrm>
          <a:prstGeom prst="rect">
            <a:avLst/>
          </a:prstGeom>
          <a:noFill/>
          <a:ln>
            <a:noFill/>
          </a:ln>
        </p:spPr>
        <p:txBody>
          <a:bodyPr lIns="91425" tIns="91425" rIns="91425" bIns="91425" anchor="t" anchorCtr="0"/>
          <a:lstStyle>
            <a:lvl1pPr marL="285750" indent="-171450" algn="ctr" rtl="0">
              <a:lnSpc>
                <a:spcPct val="100000"/>
              </a:lnSpc>
              <a:spcBef>
                <a:spcPts val="360"/>
              </a:spcBef>
              <a:spcAft>
                <a:spcPts val="0"/>
              </a:spcAft>
              <a:buClr>
                <a:schemeClr val="dk1"/>
              </a:buClr>
              <a:buFont typeface="Arial"/>
              <a:buChar char="•"/>
              <a:defRPr sz="1800">
                <a:solidFill>
                  <a:schemeClr val="dk1"/>
                </a:solidFill>
              </a:defRPr>
            </a:lvl1pPr>
            <a:lvl2pPr marL="285750" indent="-171450" algn="ctr" rtl="0">
              <a:lnSpc>
                <a:spcPct val="100000"/>
              </a:lnSpc>
              <a:spcBef>
                <a:spcPts val="360"/>
              </a:spcBef>
              <a:spcAft>
                <a:spcPts val="0"/>
              </a:spcAft>
              <a:buClr>
                <a:schemeClr val="dk1"/>
              </a:buClr>
              <a:buFont typeface="Courier New"/>
              <a:buChar char="o"/>
              <a:defRPr sz="1800">
                <a:solidFill>
                  <a:schemeClr val="dk1"/>
                </a:solidFill>
              </a:defRPr>
            </a:lvl2pPr>
            <a:lvl3pPr marL="285750" indent="-171450" algn="ctr" rtl="0">
              <a:lnSpc>
                <a:spcPct val="100000"/>
              </a:lnSpc>
              <a:spcBef>
                <a:spcPts val="360"/>
              </a:spcBef>
              <a:spcAft>
                <a:spcPts val="0"/>
              </a:spcAft>
              <a:buClr>
                <a:schemeClr val="dk1"/>
              </a:buClr>
              <a:buFont typeface="Wingdings"/>
              <a:buChar char="§"/>
              <a:defRPr sz="1800">
                <a:solidFill>
                  <a:schemeClr val="dk1"/>
                </a:solidFill>
              </a:defRPr>
            </a:lvl3pPr>
            <a:lvl4pPr marL="285750" indent="-171450" algn="ctr" rtl="0">
              <a:lnSpc>
                <a:spcPct val="100000"/>
              </a:lnSpc>
              <a:spcBef>
                <a:spcPts val="360"/>
              </a:spcBef>
              <a:spcAft>
                <a:spcPts val="0"/>
              </a:spcAft>
              <a:buClr>
                <a:schemeClr val="dk1"/>
              </a:buClr>
              <a:buFont typeface="Arial"/>
              <a:buChar char="•"/>
              <a:defRPr sz="1800">
                <a:solidFill>
                  <a:schemeClr val="dk1"/>
                </a:solidFill>
              </a:defRPr>
            </a:lvl4pPr>
            <a:lvl5pPr marL="285750" indent="-171450" algn="ctr" rtl="0">
              <a:lnSpc>
                <a:spcPct val="100000"/>
              </a:lnSpc>
              <a:spcBef>
                <a:spcPts val="360"/>
              </a:spcBef>
              <a:spcAft>
                <a:spcPts val="0"/>
              </a:spcAft>
              <a:buClr>
                <a:schemeClr val="dk1"/>
              </a:buClr>
              <a:buFont typeface="Courier New"/>
              <a:buChar char="o"/>
              <a:defRPr sz="1800">
                <a:solidFill>
                  <a:schemeClr val="dk1"/>
                </a:solidFill>
              </a:defRPr>
            </a:lvl5pPr>
            <a:lvl6pPr marL="285750" indent="-171450" algn="ctr" rtl="0">
              <a:lnSpc>
                <a:spcPct val="100000"/>
              </a:lnSpc>
              <a:spcBef>
                <a:spcPts val="360"/>
              </a:spcBef>
              <a:spcAft>
                <a:spcPts val="0"/>
              </a:spcAft>
              <a:buClr>
                <a:schemeClr val="dk1"/>
              </a:buClr>
              <a:buFont typeface="Wingdings"/>
              <a:buChar char="§"/>
              <a:defRPr sz="1800">
                <a:solidFill>
                  <a:schemeClr val="dk1"/>
                </a:solidFill>
              </a:defRPr>
            </a:lvl6pPr>
            <a:lvl7pPr marL="285750" indent="-171450" algn="ctr" rtl="0">
              <a:lnSpc>
                <a:spcPct val="100000"/>
              </a:lnSpc>
              <a:spcBef>
                <a:spcPts val="360"/>
              </a:spcBef>
              <a:spcAft>
                <a:spcPts val="0"/>
              </a:spcAft>
              <a:buClr>
                <a:schemeClr val="dk1"/>
              </a:buClr>
              <a:buFont typeface="Arial"/>
              <a:buChar char="•"/>
              <a:defRPr sz="1800">
                <a:solidFill>
                  <a:schemeClr val="dk1"/>
                </a:solidFill>
              </a:defRPr>
            </a:lvl7pPr>
            <a:lvl8pPr marL="285750" indent="-171450" algn="ctr" rtl="0">
              <a:lnSpc>
                <a:spcPct val="100000"/>
              </a:lnSpc>
              <a:spcBef>
                <a:spcPts val="360"/>
              </a:spcBef>
              <a:spcAft>
                <a:spcPts val="0"/>
              </a:spcAft>
              <a:buClr>
                <a:schemeClr val="dk1"/>
              </a:buClr>
              <a:buFont typeface="Courier New"/>
              <a:buChar char="o"/>
              <a:defRPr sz="1800">
                <a:solidFill>
                  <a:schemeClr val="dk1"/>
                </a:solidFill>
              </a:defRPr>
            </a:lvl8pPr>
            <a:lvl9pPr marL="285750" indent="-171450" algn="ctr" rtl="0">
              <a:lnSpc>
                <a:spcPct val="100000"/>
              </a:lnSpc>
              <a:spcBef>
                <a:spcPts val="360"/>
              </a:spcBef>
              <a:spcAft>
                <a:spcPts val="0"/>
              </a:spcAft>
              <a:buClr>
                <a:schemeClr val="dk1"/>
              </a:buClr>
              <a:buFont typeface="Wingdings"/>
              <a:buChar char="§"/>
              <a:defRPr sz="1800">
                <a:solidFill>
                  <a:schemeClr val="dk1"/>
                </a:solidFill>
              </a:defRPr>
            </a:lvl9pPr>
          </a:lstStyle>
          <a:p>
            <a:endParaRPr/>
          </a:p>
        </p:txBody>
      </p:sp>
    </p:spTree>
  </p:cSld>
  <p:clrMapOvr>
    <a:masterClrMapping/>
  </p:clrMapOvr>
  <p:transition spd="slow" advClick="0" advTm="20000">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748766255"/>
      </p:ext>
    </p:extLst>
  </p:cSld>
  <p:clrMapOvr>
    <a:masterClrMapping/>
  </p:clrMapOvr>
  <p:transition spd="slow" advClick="0" advTm="20000">
    <p:cu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Font typeface="Arial"/>
              <a:buNone/>
              <a:defRPr sz="3600" b="1" i="0" u="none" strike="noStrike" cap="none" baseline="0">
                <a:solidFill>
                  <a:schemeClr val="dk1"/>
                </a:solidFill>
                <a:latin typeface="Arial"/>
                <a:ea typeface="Arial"/>
                <a:cs typeface="Arial"/>
                <a:sym typeface="Arial"/>
                <a:rtl val="0"/>
              </a:defRPr>
            </a:lvl2pPr>
            <a:lvl3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rtl val="0"/>
              </a:defRPr>
            </a:lvl1pPr>
            <a:lvl2pPr marL="742950" marR="0" indent="-1333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rtl val="0"/>
              </a:defRPr>
            </a:lvl3pPr>
            <a:lvl4pPr marL="16002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Lst>
  <p:transition spd="slow" advClick="0" advTm="20000">
    <p:cut/>
  </p:transition>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jmatson@umn.edu" TargetMode="External"/><Relationship Id="rId9"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42" y="1142999"/>
            <a:ext cx="3378057" cy="43716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112177"/>
            <a:ext cx="3486761" cy="4512752"/>
          </a:xfrm>
          <a:prstGeom prst="rect">
            <a:avLst/>
          </a:prstGeom>
        </p:spPr>
      </p:pic>
      <p:sp>
        <p:nvSpPr>
          <p:cNvPr id="4" name="Shape 29"/>
          <p:cNvSpPr txBox="1">
            <a:spLocks/>
          </p:cNvSpPr>
          <p:nvPr/>
        </p:nvSpPr>
        <p:spPr>
          <a:xfrm>
            <a:off x="726040" y="228600"/>
            <a:ext cx="7772400" cy="77325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1pPr>
            <a:lvl2pPr marL="0" marR="0" indent="228600" algn="l" rtl="0">
              <a:lnSpc>
                <a:spcPct val="100000"/>
              </a:lnSpc>
              <a:spcBef>
                <a:spcPts val="0"/>
              </a:spcBef>
              <a:spcAft>
                <a:spcPts val="0"/>
              </a:spcAft>
              <a:buClr>
                <a:schemeClr val="dk1"/>
              </a:buClr>
              <a:buSzPct val="100000"/>
              <a:buFont typeface="Arial"/>
              <a:buNone/>
              <a:defRPr sz="3600" b="1" i="0" u="none" strike="noStrike" cap="none" baseline="0">
                <a:solidFill>
                  <a:schemeClr val="dk1"/>
                </a:solidFill>
                <a:latin typeface="Arial"/>
                <a:ea typeface="Arial"/>
                <a:cs typeface="Arial"/>
                <a:sym typeface="Arial"/>
                <a:rtl val="0"/>
              </a:defRPr>
            </a:lvl2pPr>
            <a:lvl3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marR="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pPr indent="304800" algn="ctr">
              <a:buSzPct val="25000"/>
            </a:pPr>
            <a:r>
              <a:rPr lang="en-US" sz="3200" dirty="0" smtClean="0">
                <a:solidFill>
                  <a:srgbClr val="7A0019"/>
                </a:solidFill>
              </a:rPr>
              <a:t>Interactive Disparity Calculator</a:t>
            </a:r>
            <a:endParaRPr lang="en" sz="3200" dirty="0">
              <a:solidFill>
                <a:srgbClr val="7A0019"/>
              </a:solidFill>
            </a:endParaRPr>
          </a:p>
        </p:txBody>
      </p:sp>
      <p:sp>
        <p:nvSpPr>
          <p:cNvPr id="6" name="Shape 30"/>
          <p:cNvSpPr txBox="1">
            <a:spLocks/>
          </p:cNvSpPr>
          <p:nvPr/>
        </p:nvSpPr>
        <p:spPr>
          <a:xfrm>
            <a:off x="609600" y="5334000"/>
            <a:ext cx="7772400" cy="762000"/>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152400" algn="l" rtl="0">
              <a:lnSpc>
                <a:spcPct val="100000"/>
              </a:lnSpc>
              <a:spcBef>
                <a:spcPts val="600"/>
              </a:spcBef>
              <a:spcAft>
                <a:spcPts val="0"/>
              </a:spcAft>
              <a:buClr>
                <a:schemeClr val="dk1"/>
              </a:buClr>
              <a:buFont typeface="Arial"/>
              <a:buChar char="•"/>
              <a:defRPr sz="3000" b="0" i="0" u="none" strike="noStrike" cap="none" baseline="0">
                <a:solidFill>
                  <a:schemeClr val="dk1"/>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1"/>
              </a:buClr>
              <a:buFont typeface="Courier New"/>
              <a:buChar char="o"/>
              <a:defRPr sz="2400" b="0" i="0" u="none" strike="noStrike" cap="none" baseline="0">
                <a:solidFill>
                  <a:schemeClr val="dk1"/>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1"/>
              </a:buClr>
              <a:buFont typeface="Wingdings"/>
              <a:buChar char="§"/>
              <a:defRPr sz="2400" b="0" i="0" u="none" strike="noStrike" cap="none" baseline="0">
                <a:solidFill>
                  <a:schemeClr val="dk1"/>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4pPr>
            <a:lvl5pPr marL="20574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5pPr>
            <a:lvl6pPr marL="25146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6pPr>
            <a:lvl7pPr marL="2971800" marR="0" indent="-114300" algn="l" rtl="0">
              <a:lnSpc>
                <a:spcPct val="100000"/>
              </a:lnSpc>
              <a:spcBef>
                <a:spcPts val="36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429000" marR="0" indent="-114300" algn="l" rtl="0">
              <a:lnSpc>
                <a:spcPct val="100000"/>
              </a:lnSpc>
              <a:spcBef>
                <a:spcPts val="360"/>
              </a:spcBef>
              <a:spcAft>
                <a:spcPts val="0"/>
              </a:spcAft>
              <a:buClr>
                <a:schemeClr val="dk1"/>
              </a:buClr>
              <a:buFont typeface="Courier New"/>
              <a:buChar char="o"/>
              <a:defRPr sz="1800" b="0" i="0" u="none" strike="noStrike" cap="none" baseline="0">
                <a:solidFill>
                  <a:schemeClr val="dk1"/>
                </a:solidFill>
                <a:latin typeface="Arial"/>
                <a:ea typeface="Arial"/>
                <a:cs typeface="Arial"/>
                <a:sym typeface="Arial"/>
                <a:rtl val="0"/>
              </a:defRPr>
            </a:lvl8pPr>
            <a:lvl9pPr marL="3886200" marR="0" indent="-114300" algn="l" rtl="0">
              <a:lnSpc>
                <a:spcPct val="100000"/>
              </a:lnSpc>
              <a:spcBef>
                <a:spcPts val="360"/>
              </a:spcBef>
              <a:spcAft>
                <a:spcPts val="0"/>
              </a:spcAft>
              <a:buClr>
                <a:schemeClr val="dk1"/>
              </a:buClr>
              <a:buFont typeface="Wingdings"/>
              <a:buChar char="§"/>
              <a:defRPr sz="1800" b="0" i="0" u="none" strike="noStrike" cap="none" baseline="0">
                <a:solidFill>
                  <a:schemeClr val="dk1"/>
                </a:solidFill>
                <a:latin typeface="Arial"/>
                <a:ea typeface="Arial"/>
                <a:cs typeface="Arial"/>
                <a:sym typeface="Arial"/>
                <a:rtl val="0"/>
              </a:defRPr>
            </a:lvl9pPr>
          </a:lstStyle>
          <a:p>
            <a:pPr marL="0" indent="190500" algn="ctr">
              <a:spcBef>
                <a:spcPts val="0"/>
              </a:spcBef>
              <a:buClr>
                <a:schemeClr val="dk2"/>
              </a:buClr>
              <a:buSzPct val="25000"/>
              <a:buFont typeface="Arial"/>
              <a:buNone/>
            </a:pPr>
            <a:r>
              <a:rPr lang="en" sz="1400" dirty="0" smtClean="0">
                <a:solidFill>
                  <a:schemeClr val="tx1"/>
                </a:solidFill>
              </a:rPr>
              <a:t>Jeff Matson</a:t>
            </a:r>
          </a:p>
          <a:p>
            <a:pPr marL="0" indent="190500" algn="ctr">
              <a:spcBef>
                <a:spcPts val="0"/>
              </a:spcBef>
              <a:buClr>
                <a:schemeClr val="dk2"/>
              </a:buClr>
              <a:buSzPct val="25000"/>
              <a:buFont typeface="Arial"/>
              <a:buNone/>
            </a:pPr>
            <a:r>
              <a:rPr lang="en" sz="1400" dirty="0" smtClean="0"/>
              <a:t>NNIP Cleveland</a:t>
            </a:r>
          </a:p>
          <a:p>
            <a:pPr marL="0" indent="190500" algn="ctr">
              <a:spcBef>
                <a:spcPts val="0"/>
              </a:spcBef>
              <a:buClr>
                <a:schemeClr val="dk2"/>
              </a:buClr>
              <a:buSzPct val="25000"/>
              <a:buFont typeface="Arial"/>
              <a:buNone/>
            </a:pPr>
            <a:r>
              <a:rPr lang="en" sz="1400" dirty="0" smtClean="0"/>
              <a:t>9/14/16</a:t>
            </a:r>
          </a:p>
          <a:p>
            <a:pPr marL="0" indent="190500" algn="ctr">
              <a:spcBef>
                <a:spcPts val="0"/>
              </a:spcBef>
              <a:buClr>
                <a:schemeClr val="dk2"/>
              </a:buClr>
              <a:buSzPct val="25000"/>
              <a:buFont typeface="Arial"/>
              <a:buNone/>
            </a:pPr>
            <a:endParaRPr lang="en" sz="1400" dirty="0" smtClean="0"/>
          </a:p>
          <a:p>
            <a:pPr marL="0" indent="190500" algn="ctr">
              <a:spcBef>
                <a:spcPts val="0"/>
              </a:spcBef>
              <a:buClr>
                <a:schemeClr val="dk2"/>
              </a:buClr>
              <a:buSzPct val="25000"/>
              <a:buFont typeface="Arial"/>
              <a:buNone/>
            </a:pPr>
            <a:endParaRPr lang="en" sz="1400" dirty="0">
              <a:solidFill>
                <a:schemeClr val="dk2"/>
              </a:solidFill>
            </a:endParaRPr>
          </a:p>
        </p:txBody>
      </p:sp>
    </p:spTree>
    <p:extLst>
      <p:ext uri="{BB962C8B-B14F-4D97-AF65-F5344CB8AC3E}">
        <p14:creationId xmlns:p14="http://schemas.microsoft.com/office/powerpoint/2010/main" val="1529077825"/>
      </p:ext>
    </p:extLst>
  </p:cSld>
  <p:clrMapOvr>
    <a:masterClrMapping/>
  </p:clrMapOvr>
  <p:transition spd="slow" advClick="0" advTm="20000">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25216855"/>
      </p:ext>
    </p:extLst>
  </p:cSld>
  <p:clrMapOvr>
    <a:masterClrMapping/>
  </p:clrMapOvr>
  <p:transition spd="slow" advClick="0" advTm="20000">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
        <p:nvSpPr>
          <p:cNvPr id="4" name="Oval 3"/>
          <p:cNvSpPr/>
          <p:nvPr/>
        </p:nvSpPr>
        <p:spPr>
          <a:xfrm>
            <a:off x="1447800" y="5257800"/>
            <a:ext cx="2514600" cy="685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0117367"/>
      </p:ext>
    </p:extLst>
  </p:cSld>
  <p:clrMapOvr>
    <a:masterClrMapping/>
  </p:clrMapOvr>
  <p:transition spd="slow" advClick="0" advTm="2000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774746116"/>
      </p:ext>
    </p:extLst>
  </p:cSld>
  <p:clrMapOvr>
    <a:masterClrMapping/>
  </p:clrMapOvr>
  <p:transition spd="slow" advClick="0" advTm="20000">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1524239700"/>
      </p:ext>
    </p:extLst>
  </p:cSld>
  <p:clrMapOvr>
    <a:masterClrMapping/>
  </p:clrMapOvr>
  <p:transition spd="slow" advClick="0" advTm="2000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2650297666"/>
      </p:ext>
    </p:extLst>
  </p:cSld>
  <p:clrMapOvr>
    <a:masterClrMapping/>
  </p:clrMapOvr>
  <p:transition spd="slow" advClick="0" advTm="20000">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19125" y="4217850"/>
            <a:ext cx="7772400" cy="860700"/>
          </a:xfrm>
          <a:prstGeom prst="rect">
            <a:avLst/>
          </a:prstGeom>
          <a:noFill/>
          <a:ln>
            <a:noFill/>
          </a:ln>
        </p:spPr>
        <p:txBody>
          <a:bodyPr lIns="91425" tIns="91425" rIns="91425" bIns="91425" anchor="b" anchorCtr="0">
            <a:noAutofit/>
          </a:bodyPr>
          <a:lstStyle/>
          <a:p>
            <a:pPr marL="0" marR="0" lvl="0" indent="304800" algn="ctr" rtl="0">
              <a:lnSpc>
                <a:spcPct val="100000"/>
              </a:lnSpc>
              <a:spcBef>
                <a:spcPts val="0"/>
              </a:spcBef>
              <a:spcAft>
                <a:spcPts val="0"/>
              </a:spcAft>
              <a:buClr>
                <a:schemeClr val="dk1"/>
              </a:buClr>
              <a:buSzPct val="25000"/>
              <a:buFont typeface="Arial"/>
              <a:buNone/>
            </a:pPr>
            <a:r>
              <a:rPr lang="en-US" sz="2800" dirty="0" smtClean="0">
                <a:solidFill>
                  <a:srgbClr val="7A0019"/>
                </a:solidFill>
              </a:rPr>
              <a:t>Thank you!</a:t>
            </a:r>
            <a:endParaRPr lang="en" sz="2800" b="1" i="0" u="none" strike="noStrike" cap="none" baseline="0" dirty="0">
              <a:solidFill>
                <a:srgbClr val="7A0019"/>
              </a:solidFill>
              <a:sym typeface="Arial"/>
              <a:rtl val="0"/>
            </a:endParaRPr>
          </a:p>
        </p:txBody>
      </p:sp>
      <p:sp>
        <p:nvSpPr>
          <p:cNvPr id="30" name="Shape 30"/>
          <p:cNvSpPr txBox="1">
            <a:spLocks noGrp="1"/>
          </p:cNvSpPr>
          <p:nvPr>
            <p:ph type="subTitle" idx="1"/>
          </p:nvPr>
        </p:nvSpPr>
        <p:spPr>
          <a:xfrm>
            <a:off x="762000" y="5334000"/>
            <a:ext cx="7772400" cy="762000"/>
          </a:xfrm>
          <a:prstGeom prst="rect">
            <a:avLst/>
          </a:prstGeom>
          <a:noFill/>
          <a:ln>
            <a:noFill/>
          </a:ln>
        </p:spPr>
        <p:txBody>
          <a:bodyPr lIns="91425" tIns="91425" rIns="91425" bIns="91425" anchor="t" anchorCtr="0">
            <a:noAutofit/>
          </a:bodyPr>
          <a:lstStyle/>
          <a:p>
            <a:pPr marL="0" marR="0" lvl="0" indent="190500" algn="ctr" rtl="0">
              <a:lnSpc>
                <a:spcPct val="100000"/>
              </a:lnSpc>
              <a:spcBef>
                <a:spcPts val="0"/>
              </a:spcBef>
              <a:spcAft>
                <a:spcPts val="0"/>
              </a:spcAft>
              <a:buClr>
                <a:schemeClr val="dk2"/>
              </a:buClr>
              <a:buSzPct val="25000"/>
              <a:buFont typeface="Arial"/>
              <a:buNone/>
            </a:pPr>
            <a:r>
              <a:rPr lang="en" sz="1800" b="0" i="0" u="none" strike="noStrike" cap="none" baseline="0" dirty="0">
                <a:solidFill>
                  <a:schemeClr val="dk2"/>
                </a:solidFill>
                <a:sym typeface="Arial"/>
                <a:rtl val="0"/>
              </a:rPr>
              <a:t>Jeff </a:t>
            </a:r>
            <a:r>
              <a:rPr lang="en" sz="1800" b="0" i="0" u="none" strike="noStrike" cap="none" baseline="0" dirty="0" smtClean="0">
                <a:solidFill>
                  <a:schemeClr val="dk2"/>
                </a:solidFill>
                <a:sym typeface="Arial"/>
                <a:rtl val="0"/>
              </a:rPr>
              <a:t>Matson</a:t>
            </a:r>
          </a:p>
          <a:p>
            <a:pPr marL="0" marR="0" lvl="0" indent="190500" algn="ctr" rtl="0">
              <a:lnSpc>
                <a:spcPct val="100000"/>
              </a:lnSpc>
              <a:spcBef>
                <a:spcPts val="0"/>
              </a:spcBef>
              <a:spcAft>
                <a:spcPts val="0"/>
              </a:spcAft>
              <a:buClr>
                <a:schemeClr val="dk2"/>
              </a:buClr>
              <a:buSzPct val="25000"/>
              <a:buFont typeface="Arial"/>
              <a:buNone/>
            </a:pPr>
            <a:r>
              <a:rPr lang="en" sz="1800" dirty="0" smtClean="0">
                <a:hlinkClick r:id="rId4"/>
              </a:rPr>
              <a:t>jmatson@umn.edu</a:t>
            </a:r>
            <a:endParaRPr lang="en" sz="1800" dirty="0" smtClean="0"/>
          </a:p>
          <a:p>
            <a:pPr marL="0" marR="0" lvl="0" indent="190500" algn="ctr" rtl="0">
              <a:lnSpc>
                <a:spcPct val="100000"/>
              </a:lnSpc>
              <a:spcBef>
                <a:spcPts val="0"/>
              </a:spcBef>
              <a:spcAft>
                <a:spcPts val="0"/>
              </a:spcAft>
              <a:buClr>
                <a:schemeClr val="dk2"/>
              </a:buClr>
              <a:buSzPct val="25000"/>
              <a:buFont typeface="Arial"/>
              <a:buNone/>
            </a:pPr>
            <a:endParaRPr lang="en" sz="18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876806"/>
            <a:ext cx="4533900" cy="120148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2150" y="2633661"/>
            <a:ext cx="2619375" cy="174307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 y="2286000"/>
            <a:ext cx="2466975" cy="1438275"/>
          </a:xfrm>
          <a:prstGeom prst="rect">
            <a:avLst/>
          </a:prstGeom>
        </p:spPr>
      </p:pic>
      <p:sp>
        <p:nvSpPr>
          <p:cNvPr id="6" name="Rectangle 5"/>
          <p:cNvSpPr/>
          <p:nvPr/>
        </p:nvSpPr>
        <p:spPr>
          <a:xfrm>
            <a:off x="1371600" y="3505200"/>
            <a:ext cx="533400" cy="21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171" y="3505200"/>
            <a:ext cx="1106129" cy="114300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906" y="1117689"/>
            <a:ext cx="1840788" cy="1320979"/>
          </a:xfrm>
          <a:prstGeom prst="rect">
            <a:avLst/>
          </a:prstGeom>
        </p:spPr>
      </p:pic>
    </p:spTree>
    <p:extLst>
      <p:ext uri="{BB962C8B-B14F-4D97-AF65-F5344CB8AC3E}">
        <p14:creationId xmlns:p14="http://schemas.microsoft.com/office/powerpoint/2010/main" val="3589098034"/>
      </p:ext>
    </p:extLst>
  </p:cSld>
  <p:clrMapOvr>
    <a:masterClrMapping/>
  </p:clrMapOvr>
  <p:transition spd="slow" advClick="0" advTm="20000">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637" y="114300"/>
            <a:ext cx="4484972" cy="58046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36" y="127999"/>
            <a:ext cx="4495801" cy="5818704"/>
          </a:xfrm>
          <a:prstGeom prst="rect">
            <a:avLst/>
          </a:prstGeom>
        </p:spPr>
      </p:pic>
      <p:sp>
        <p:nvSpPr>
          <p:cNvPr id="6" name="Oval 5"/>
          <p:cNvSpPr/>
          <p:nvPr/>
        </p:nvSpPr>
        <p:spPr>
          <a:xfrm>
            <a:off x="1219200" y="762000"/>
            <a:ext cx="1371600" cy="6858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06136" y="1752600"/>
            <a:ext cx="1660864" cy="838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393010"/>
      </p:ext>
    </p:extLst>
  </p:cSld>
  <p:clrMapOvr>
    <a:masterClrMapping/>
  </p:clrMapOvr>
  <p:transition spd="slow" advClick="0" advTm="20000">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3817"/>
            <a:ext cx="9296400" cy="6983347"/>
          </a:xfrm>
          <a:prstGeom prst="rect">
            <a:avLst/>
          </a:prstGeom>
        </p:spPr>
      </p:pic>
    </p:spTree>
    <p:extLst>
      <p:ext uri="{BB962C8B-B14F-4D97-AF65-F5344CB8AC3E}">
        <p14:creationId xmlns:p14="http://schemas.microsoft.com/office/powerpoint/2010/main" val="2590812644"/>
      </p:ext>
    </p:extLst>
  </p:cSld>
  <p:clrMapOvr>
    <a:masterClrMapping/>
  </p:clrMapOvr>
  <p:transition spd="slow" advClick="0" advTm="20000">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602607415"/>
      </p:ext>
    </p:extLst>
  </p:cSld>
  <p:clrMapOvr>
    <a:masterClrMapping/>
  </p:clrMapOvr>
  <p:transition spd="slow" advClick="0" advTm="20000">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2913647069"/>
      </p:ext>
    </p:extLst>
  </p:cSld>
  <p:clrMapOvr>
    <a:masterClrMapping/>
  </p:clrMapOvr>
  <p:transition spd="slow" advClick="0" advTm="20000">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1684327584"/>
      </p:ext>
    </p:extLst>
  </p:cSld>
  <p:clrMapOvr>
    <a:masterClrMapping/>
  </p:clrMapOvr>
  <p:transition spd="slow" advClick="0" advTm="20000">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260898453"/>
      </p:ext>
    </p:extLst>
  </p:cSld>
  <p:clrMapOvr>
    <a:masterClrMapping/>
  </p:clrMapOvr>
  <p:transition spd="slow" advClick="0" advTm="200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2045197063"/>
      </p:ext>
    </p:extLst>
  </p:cSld>
  <p:clrMapOvr>
    <a:masterClrMapping/>
  </p:clrMapOvr>
  <p:transition spd="slow" advClick="0" advTm="200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8"/>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
            <a:ext cx="9296400" cy="6949531"/>
          </a:xfrm>
          <a:prstGeom prst="rect">
            <a:avLst/>
          </a:prstGeom>
        </p:spPr>
      </p:pic>
    </p:spTree>
    <p:extLst>
      <p:ext uri="{BB962C8B-B14F-4D97-AF65-F5344CB8AC3E}">
        <p14:creationId xmlns:p14="http://schemas.microsoft.com/office/powerpoint/2010/main" val="3580204518"/>
      </p:ext>
    </p:extLst>
  </p:cSld>
  <p:clrMapOvr>
    <a:masterClrMapping/>
  </p:clrMapOvr>
  <p:transition spd="slow" advClick="0" advTm="20000">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TotalTime>
  <Words>640</Words>
  <Application>Microsoft Office PowerPoint</Application>
  <PresentationFormat>On-screen Show (4:3)</PresentationFormat>
  <Paragraphs>56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Custom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Demystifying Data with GIS</dc:title>
  <dc:creator>Jeffrey K Matson</dc:creator>
  <cp:lastModifiedBy>Abazajian, Katya</cp:lastModifiedBy>
  <cp:revision>77</cp:revision>
  <cp:lastPrinted>2016-04-05T19:32:24Z</cp:lastPrinted>
  <dcterms:modified xsi:type="dcterms:W3CDTF">2016-09-09T20:15:44Z</dcterms:modified>
</cp:coreProperties>
</file>