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455" r:id="rId4"/>
  </p:sldMasterIdLst>
  <p:notesMasterIdLst>
    <p:notesMasterId r:id="rId15"/>
  </p:notesMasterIdLst>
  <p:handoutMasterIdLst>
    <p:handoutMasterId r:id="rId16"/>
  </p:handoutMasterIdLst>
  <p:sldIdLst>
    <p:sldId id="257" r:id="rId5"/>
    <p:sldId id="487" r:id="rId6"/>
    <p:sldId id="478" r:id="rId7"/>
    <p:sldId id="480" r:id="rId8"/>
    <p:sldId id="481" r:id="rId9"/>
    <p:sldId id="484" r:id="rId10"/>
    <p:sldId id="485" r:id="rId11"/>
    <p:sldId id="482" r:id="rId12"/>
    <p:sldId id="475" r:id="rId13"/>
    <p:sldId id="483"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06C5C0-95F1-4E8D-834A-2B1C618E5720}">
          <p14:sldIdLst>
            <p14:sldId id="257"/>
            <p14:sldId id="487"/>
            <p14:sldId id="478"/>
            <p14:sldId id="480"/>
            <p14:sldId id="481"/>
            <p14:sldId id="484"/>
            <p14:sldId id="485"/>
            <p14:sldId id="482"/>
            <p14:sldId id="475"/>
            <p14:sldId id="483"/>
          </p14:sldIdLst>
        </p14:section>
      </p14:sectionLst>
    </p:ext>
    <p:ext uri="{EFAFB233-063F-42B5-8137-9DF3F51BA10A}">
      <p15:sldGuideLst xmlns:p15="http://schemas.microsoft.com/office/powerpoint/2012/main" xmlns="">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3691"/>
    <a:srgbClr val="00B6D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1" autoAdjust="0"/>
    <p:restoredTop sz="56274" autoAdjust="0"/>
  </p:normalViewPr>
  <p:slideViewPr>
    <p:cSldViewPr snapToGrid="0" snapToObjects="1">
      <p:cViewPr>
        <p:scale>
          <a:sx n="44" d="100"/>
          <a:sy n="44" d="100"/>
        </p:scale>
        <p:origin x="-2358" y="-72"/>
      </p:cViewPr>
      <p:guideLst>
        <p:guide orient="horz" pos="72"/>
        <p:guide pos="115"/>
      </p:guideLst>
    </p:cSldViewPr>
  </p:slideViewPr>
  <p:outlineViewPr>
    <p:cViewPr>
      <p:scale>
        <a:sx n="33" d="100"/>
        <a:sy n="33" d="100"/>
      </p:scale>
      <p:origin x="0" y="2919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99E3D-E831-4CAA-B6C4-72D64532B17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7364BAE-6511-41DB-81FB-D2A0F6226A10}">
      <dgm:prSet phldrT="[Text]"/>
      <dgm:spPr/>
      <dgm:t>
        <a:bodyPr/>
        <a:lstStyle/>
        <a:p>
          <a:r>
            <a:rPr lang="en-US" dirty="0" smtClean="0"/>
            <a:t> </a:t>
          </a:r>
          <a:endParaRPr lang="en-US" dirty="0"/>
        </a:p>
      </dgm:t>
    </dgm:pt>
    <dgm:pt modelId="{9429E4E9-2313-402C-9291-0E8D321F4ABD}" type="parTrans" cxnId="{C3CDC903-6722-4D33-AC8D-0021D89C11CD}">
      <dgm:prSet/>
      <dgm:spPr/>
      <dgm:t>
        <a:bodyPr/>
        <a:lstStyle/>
        <a:p>
          <a:endParaRPr lang="en-US"/>
        </a:p>
      </dgm:t>
    </dgm:pt>
    <dgm:pt modelId="{AB10BE3C-155C-4D9D-A95B-B74E42A4D70D}" type="sibTrans" cxnId="{C3CDC903-6722-4D33-AC8D-0021D89C11CD}">
      <dgm:prSet/>
      <dgm:spPr/>
      <dgm:t>
        <a:bodyPr/>
        <a:lstStyle/>
        <a:p>
          <a:endParaRPr lang="en-US"/>
        </a:p>
      </dgm:t>
    </dgm:pt>
    <dgm:pt modelId="{00F03B36-192D-4916-92F2-C6B9E6B61EE6}">
      <dgm:prSet phldrT="[Text]"/>
      <dgm:spPr/>
      <dgm:t>
        <a:bodyPr/>
        <a:lstStyle/>
        <a:p>
          <a:r>
            <a:rPr lang="en-US" dirty="0" smtClean="0"/>
            <a:t> </a:t>
          </a:r>
          <a:endParaRPr lang="en-US" dirty="0"/>
        </a:p>
      </dgm:t>
    </dgm:pt>
    <dgm:pt modelId="{6150FE26-9F48-4245-8188-83920B5053E8}" type="parTrans" cxnId="{DC54D435-A3F8-4F5D-B276-BB198634E979}">
      <dgm:prSet/>
      <dgm:spPr/>
      <dgm:t>
        <a:bodyPr/>
        <a:lstStyle/>
        <a:p>
          <a:endParaRPr lang="en-US"/>
        </a:p>
      </dgm:t>
    </dgm:pt>
    <dgm:pt modelId="{299F5EB9-1F32-49AD-BCD7-A1D90D65E8DF}" type="sibTrans" cxnId="{DC54D435-A3F8-4F5D-B276-BB198634E979}">
      <dgm:prSet/>
      <dgm:spPr/>
      <dgm:t>
        <a:bodyPr/>
        <a:lstStyle/>
        <a:p>
          <a:endParaRPr lang="en-US"/>
        </a:p>
      </dgm:t>
    </dgm:pt>
    <dgm:pt modelId="{CD767F91-3879-475C-BFE6-A231B90173D9}">
      <dgm:prSet phldrT="[Text]"/>
      <dgm:spPr>
        <a:solidFill>
          <a:srgbClr val="273691"/>
        </a:solidFill>
        <a:ln>
          <a:solidFill>
            <a:srgbClr val="273691"/>
          </a:solidFill>
        </a:ln>
      </dgm:spPr>
      <dgm:t>
        <a:bodyPr/>
        <a:lstStyle/>
        <a:p>
          <a:r>
            <a:rPr lang="en-US" dirty="0" smtClean="0"/>
            <a:t> </a:t>
          </a:r>
          <a:endParaRPr lang="en-US" dirty="0"/>
        </a:p>
      </dgm:t>
    </dgm:pt>
    <dgm:pt modelId="{CC7F72BE-730C-4ACB-A9E5-FFC4D42B7201}" type="sibTrans" cxnId="{C3799043-8520-4713-B7D0-140BC6F03991}">
      <dgm:prSet/>
      <dgm:spPr/>
      <dgm:t>
        <a:bodyPr/>
        <a:lstStyle/>
        <a:p>
          <a:endParaRPr lang="en-US"/>
        </a:p>
      </dgm:t>
    </dgm:pt>
    <dgm:pt modelId="{F7743A59-0C64-4EDA-A0A4-8E89550E3CE5}" type="parTrans" cxnId="{C3799043-8520-4713-B7D0-140BC6F03991}">
      <dgm:prSet/>
      <dgm:spPr/>
      <dgm:t>
        <a:bodyPr/>
        <a:lstStyle/>
        <a:p>
          <a:endParaRPr lang="en-US"/>
        </a:p>
      </dgm:t>
    </dgm:pt>
    <dgm:pt modelId="{6808258B-0738-49F4-9B10-706CF2347EF6}" type="pres">
      <dgm:prSet presAssocID="{5D599E3D-E831-4CAA-B6C4-72D64532B17C}" presName="linearFlow" presStyleCnt="0">
        <dgm:presLayoutVars>
          <dgm:dir/>
          <dgm:animLvl val="lvl"/>
          <dgm:resizeHandles val="exact"/>
        </dgm:presLayoutVars>
      </dgm:prSet>
      <dgm:spPr/>
      <dgm:t>
        <a:bodyPr/>
        <a:lstStyle/>
        <a:p>
          <a:endParaRPr lang="en-US"/>
        </a:p>
      </dgm:t>
    </dgm:pt>
    <dgm:pt modelId="{08E0FD8A-7E07-446E-A51E-6223420C3194}" type="pres">
      <dgm:prSet presAssocID="{CD767F91-3879-475C-BFE6-A231B90173D9}" presName="composite" presStyleCnt="0"/>
      <dgm:spPr/>
    </dgm:pt>
    <dgm:pt modelId="{E663F62A-81AF-4650-94DB-A0B0FBB76548}" type="pres">
      <dgm:prSet presAssocID="{CD767F91-3879-475C-BFE6-A231B90173D9}" presName="parentText" presStyleLbl="alignNode1" presStyleIdx="0" presStyleCnt="3" custLinFactNeighborY="-79">
        <dgm:presLayoutVars>
          <dgm:chMax val="1"/>
          <dgm:bulletEnabled val="1"/>
        </dgm:presLayoutVars>
      </dgm:prSet>
      <dgm:spPr/>
      <dgm:t>
        <a:bodyPr/>
        <a:lstStyle/>
        <a:p>
          <a:endParaRPr lang="en-US"/>
        </a:p>
      </dgm:t>
    </dgm:pt>
    <dgm:pt modelId="{3F6CC264-707A-4A10-A0F3-48AB92DFBB10}" type="pres">
      <dgm:prSet presAssocID="{CD767F91-3879-475C-BFE6-A231B90173D9}" presName="descendantText" presStyleLbl="alignAcc1" presStyleIdx="0" presStyleCnt="3" custScaleX="54670" custLinFactNeighborX="-4954" custLinFactNeighborY="-122">
        <dgm:presLayoutVars>
          <dgm:bulletEnabled val="1"/>
        </dgm:presLayoutVars>
      </dgm:prSet>
      <dgm:spPr>
        <a:ln>
          <a:solidFill>
            <a:srgbClr val="273691"/>
          </a:solidFill>
        </a:ln>
      </dgm:spPr>
      <dgm:t>
        <a:bodyPr/>
        <a:lstStyle/>
        <a:p>
          <a:endParaRPr lang="en-US"/>
        </a:p>
      </dgm:t>
    </dgm:pt>
    <dgm:pt modelId="{3A9243EB-E6C7-4DB0-84F3-D41A0B6253C6}" type="pres">
      <dgm:prSet presAssocID="{CC7F72BE-730C-4ACB-A9E5-FFC4D42B7201}" presName="sp" presStyleCnt="0"/>
      <dgm:spPr/>
    </dgm:pt>
    <dgm:pt modelId="{43FCF989-555A-4B32-A535-E329087647F4}" type="pres">
      <dgm:prSet presAssocID="{37364BAE-6511-41DB-81FB-D2A0F6226A10}" presName="composite" presStyleCnt="0"/>
      <dgm:spPr/>
    </dgm:pt>
    <dgm:pt modelId="{A002B0CF-17CC-47DD-8019-0DFBCEB76D57}" type="pres">
      <dgm:prSet presAssocID="{37364BAE-6511-41DB-81FB-D2A0F6226A10}" presName="parentText" presStyleLbl="alignNode1" presStyleIdx="1" presStyleCnt="3">
        <dgm:presLayoutVars>
          <dgm:chMax val="1"/>
          <dgm:bulletEnabled val="1"/>
        </dgm:presLayoutVars>
      </dgm:prSet>
      <dgm:spPr/>
      <dgm:t>
        <a:bodyPr/>
        <a:lstStyle/>
        <a:p>
          <a:endParaRPr lang="en-US"/>
        </a:p>
      </dgm:t>
    </dgm:pt>
    <dgm:pt modelId="{2D9260D0-A9D7-4921-8C76-27CBACB5CE9C}" type="pres">
      <dgm:prSet presAssocID="{37364BAE-6511-41DB-81FB-D2A0F6226A10}" presName="descendantText" presStyleLbl="alignAcc1" presStyleIdx="1" presStyleCnt="3" custScaleX="56120" custLinFactNeighborX="-5697" custLinFactNeighborY="0">
        <dgm:presLayoutVars>
          <dgm:bulletEnabled val="1"/>
        </dgm:presLayoutVars>
      </dgm:prSet>
      <dgm:spPr/>
      <dgm:t>
        <a:bodyPr/>
        <a:lstStyle/>
        <a:p>
          <a:endParaRPr lang="en-US"/>
        </a:p>
      </dgm:t>
    </dgm:pt>
    <dgm:pt modelId="{B57E38F7-BD7B-4D2A-A04F-D70F0D841602}" type="pres">
      <dgm:prSet presAssocID="{AB10BE3C-155C-4D9D-A95B-B74E42A4D70D}" presName="sp" presStyleCnt="0"/>
      <dgm:spPr/>
    </dgm:pt>
    <dgm:pt modelId="{6CB56F0F-0DA7-4A41-A70F-7F72FCDC43AB}" type="pres">
      <dgm:prSet presAssocID="{00F03B36-192D-4916-92F2-C6B9E6B61EE6}" presName="composite" presStyleCnt="0"/>
      <dgm:spPr/>
    </dgm:pt>
    <dgm:pt modelId="{F788BEB9-9309-47D6-8FE3-03C31E7786A7}" type="pres">
      <dgm:prSet presAssocID="{00F03B36-192D-4916-92F2-C6B9E6B61EE6}" presName="parentText" presStyleLbl="alignNode1" presStyleIdx="2" presStyleCnt="3">
        <dgm:presLayoutVars>
          <dgm:chMax val="1"/>
          <dgm:bulletEnabled val="1"/>
        </dgm:presLayoutVars>
      </dgm:prSet>
      <dgm:spPr/>
      <dgm:t>
        <a:bodyPr/>
        <a:lstStyle/>
        <a:p>
          <a:endParaRPr lang="en-US"/>
        </a:p>
      </dgm:t>
    </dgm:pt>
    <dgm:pt modelId="{DC9F144D-0022-49F9-9792-C2B0457F5170}" type="pres">
      <dgm:prSet presAssocID="{00F03B36-192D-4916-92F2-C6B9E6B61EE6}" presName="descendantText" presStyleLbl="alignAcc1" presStyleIdx="2" presStyleCnt="3" custScaleX="55249" custLinFactNeighborX="-6184" custLinFactNeighborY="1298">
        <dgm:presLayoutVars>
          <dgm:bulletEnabled val="1"/>
        </dgm:presLayoutVars>
      </dgm:prSet>
      <dgm:spPr/>
      <dgm:t>
        <a:bodyPr/>
        <a:lstStyle/>
        <a:p>
          <a:endParaRPr lang="en-US"/>
        </a:p>
      </dgm:t>
    </dgm:pt>
  </dgm:ptLst>
  <dgm:cxnLst>
    <dgm:cxn modelId="{DC54D435-A3F8-4F5D-B276-BB198634E979}" srcId="{5D599E3D-E831-4CAA-B6C4-72D64532B17C}" destId="{00F03B36-192D-4916-92F2-C6B9E6B61EE6}" srcOrd="2" destOrd="0" parTransId="{6150FE26-9F48-4245-8188-83920B5053E8}" sibTransId="{299F5EB9-1F32-49AD-BCD7-A1D90D65E8DF}"/>
    <dgm:cxn modelId="{B18A140F-5874-4407-8F62-683920DA1956}" type="presOf" srcId="{CD767F91-3879-475C-BFE6-A231B90173D9}" destId="{E663F62A-81AF-4650-94DB-A0B0FBB76548}" srcOrd="0" destOrd="0" presId="urn:microsoft.com/office/officeart/2005/8/layout/chevron2"/>
    <dgm:cxn modelId="{C3CDC903-6722-4D33-AC8D-0021D89C11CD}" srcId="{5D599E3D-E831-4CAA-B6C4-72D64532B17C}" destId="{37364BAE-6511-41DB-81FB-D2A0F6226A10}" srcOrd="1" destOrd="0" parTransId="{9429E4E9-2313-402C-9291-0E8D321F4ABD}" sibTransId="{AB10BE3C-155C-4D9D-A95B-B74E42A4D70D}"/>
    <dgm:cxn modelId="{EA1EE685-0E96-4C31-AA40-39E0FCB036FA}" type="presOf" srcId="{00F03B36-192D-4916-92F2-C6B9E6B61EE6}" destId="{F788BEB9-9309-47D6-8FE3-03C31E7786A7}" srcOrd="0" destOrd="0" presId="urn:microsoft.com/office/officeart/2005/8/layout/chevron2"/>
    <dgm:cxn modelId="{408D48FD-B7C1-4E0C-B557-9C2D90474E5A}" type="presOf" srcId="{5D599E3D-E831-4CAA-B6C4-72D64532B17C}" destId="{6808258B-0738-49F4-9B10-706CF2347EF6}" srcOrd="0" destOrd="0" presId="urn:microsoft.com/office/officeart/2005/8/layout/chevron2"/>
    <dgm:cxn modelId="{C3799043-8520-4713-B7D0-140BC6F03991}" srcId="{5D599E3D-E831-4CAA-B6C4-72D64532B17C}" destId="{CD767F91-3879-475C-BFE6-A231B90173D9}" srcOrd="0" destOrd="0" parTransId="{F7743A59-0C64-4EDA-A0A4-8E89550E3CE5}" sibTransId="{CC7F72BE-730C-4ACB-A9E5-FFC4D42B7201}"/>
    <dgm:cxn modelId="{E9EBD83E-7694-4092-B5D0-B18EEF783D38}" type="presOf" srcId="{37364BAE-6511-41DB-81FB-D2A0F6226A10}" destId="{A002B0CF-17CC-47DD-8019-0DFBCEB76D57}" srcOrd="0" destOrd="0" presId="urn:microsoft.com/office/officeart/2005/8/layout/chevron2"/>
    <dgm:cxn modelId="{2F6C46B9-8F29-4199-B2BA-EC8D56CF8956}" type="presParOf" srcId="{6808258B-0738-49F4-9B10-706CF2347EF6}" destId="{08E0FD8A-7E07-446E-A51E-6223420C3194}" srcOrd="0" destOrd="0" presId="urn:microsoft.com/office/officeart/2005/8/layout/chevron2"/>
    <dgm:cxn modelId="{A4CE8E32-2916-4025-8D0C-F487E2DFA590}" type="presParOf" srcId="{08E0FD8A-7E07-446E-A51E-6223420C3194}" destId="{E663F62A-81AF-4650-94DB-A0B0FBB76548}" srcOrd="0" destOrd="0" presId="urn:microsoft.com/office/officeart/2005/8/layout/chevron2"/>
    <dgm:cxn modelId="{F7A059C5-D803-4F43-80C3-8DCBB77ACBF0}" type="presParOf" srcId="{08E0FD8A-7E07-446E-A51E-6223420C3194}" destId="{3F6CC264-707A-4A10-A0F3-48AB92DFBB10}" srcOrd="1" destOrd="0" presId="urn:microsoft.com/office/officeart/2005/8/layout/chevron2"/>
    <dgm:cxn modelId="{2C08237D-E4D5-4703-B707-3B823ACC790E}" type="presParOf" srcId="{6808258B-0738-49F4-9B10-706CF2347EF6}" destId="{3A9243EB-E6C7-4DB0-84F3-D41A0B6253C6}" srcOrd="1" destOrd="0" presId="urn:microsoft.com/office/officeart/2005/8/layout/chevron2"/>
    <dgm:cxn modelId="{9154F838-847C-4FED-975A-1BA1099BCE68}" type="presParOf" srcId="{6808258B-0738-49F4-9B10-706CF2347EF6}" destId="{43FCF989-555A-4B32-A535-E329087647F4}" srcOrd="2" destOrd="0" presId="urn:microsoft.com/office/officeart/2005/8/layout/chevron2"/>
    <dgm:cxn modelId="{4EFDC797-D87C-4F8A-9E3B-277992565BB7}" type="presParOf" srcId="{43FCF989-555A-4B32-A535-E329087647F4}" destId="{A002B0CF-17CC-47DD-8019-0DFBCEB76D57}" srcOrd="0" destOrd="0" presId="urn:microsoft.com/office/officeart/2005/8/layout/chevron2"/>
    <dgm:cxn modelId="{1472C35C-F129-45E2-81F1-11D63CE18224}" type="presParOf" srcId="{43FCF989-555A-4B32-A535-E329087647F4}" destId="{2D9260D0-A9D7-4921-8C76-27CBACB5CE9C}" srcOrd="1" destOrd="0" presId="urn:microsoft.com/office/officeart/2005/8/layout/chevron2"/>
    <dgm:cxn modelId="{C970C7F8-7583-42F7-9EBC-E8D37E8078D6}" type="presParOf" srcId="{6808258B-0738-49F4-9B10-706CF2347EF6}" destId="{B57E38F7-BD7B-4D2A-A04F-D70F0D841602}" srcOrd="3" destOrd="0" presId="urn:microsoft.com/office/officeart/2005/8/layout/chevron2"/>
    <dgm:cxn modelId="{0969B7DE-2E65-4CCE-A78B-1D121C43D9BA}" type="presParOf" srcId="{6808258B-0738-49F4-9B10-706CF2347EF6}" destId="{6CB56F0F-0DA7-4A41-A70F-7F72FCDC43AB}" srcOrd="4" destOrd="0" presId="urn:microsoft.com/office/officeart/2005/8/layout/chevron2"/>
    <dgm:cxn modelId="{A0D6AA87-81F7-4ECB-BAA4-D16DD048B913}" type="presParOf" srcId="{6CB56F0F-0DA7-4A41-A70F-7F72FCDC43AB}" destId="{F788BEB9-9309-47D6-8FE3-03C31E7786A7}" srcOrd="0" destOrd="0" presId="urn:microsoft.com/office/officeart/2005/8/layout/chevron2"/>
    <dgm:cxn modelId="{2A661FA2-0F09-4E90-B39E-F9CF380EB0D6}" type="presParOf" srcId="{6CB56F0F-0DA7-4A41-A70F-7F72FCDC43AB}" destId="{DC9F144D-0022-49F9-9792-C2B0457F51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599E3D-E831-4CAA-B6C4-72D64532B17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7364BAE-6511-41DB-81FB-D2A0F6226A10}">
      <dgm:prSet phldrT="[Text]"/>
      <dgm:spPr>
        <a:solidFill>
          <a:srgbClr val="273691"/>
        </a:solidFill>
        <a:ln>
          <a:solidFill>
            <a:srgbClr val="273691"/>
          </a:solidFill>
        </a:ln>
      </dgm:spPr>
      <dgm:t>
        <a:bodyPr/>
        <a:lstStyle/>
        <a:p>
          <a:r>
            <a:rPr lang="en-US" dirty="0" smtClean="0"/>
            <a:t> </a:t>
          </a:r>
          <a:endParaRPr lang="en-US" dirty="0"/>
        </a:p>
      </dgm:t>
    </dgm:pt>
    <dgm:pt modelId="{9429E4E9-2313-402C-9291-0E8D321F4ABD}" type="parTrans" cxnId="{C3CDC903-6722-4D33-AC8D-0021D89C11CD}">
      <dgm:prSet/>
      <dgm:spPr/>
      <dgm:t>
        <a:bodyPr/>
        <a:lstStyle/>
        <a:p>
          <a:endParaRPr lang="en-US"/>
        </a:p>
      </dgm:t>
    </dgm:pt>
    <dgm:pt modelId="{AB10BE3C-155C-4D9D-A95B-B74E42A4D70D}" type="sibTrans" cxnId="{C3CDC903-6722-4D33-AC8D-0021D89C11CD}">
      <dgm:prSet/>
      <dgm:spPr/>
      <dgm:t>
        <a:bodyPr/>
        <a:lstStyle/>
        <a:p>
          <a:endParaRPr lang="en-US"/>
        </a:p>
      </dgm:t>
    </dgm:pt>
    <dgm:pt modelId="{00F03B36-192D-4916-92F2-C6B9E6B61EE6}">
      <dgm:prSet phldrT="[Text]"/>
      <dgm:spPr/>
      <dgm:t>
        <a:bodyPr/>
        <a:lstStyle/>
        <a:p>
          <a:r>
            <a:rPr lang="en-US" dirty="0" smtClean="0"/>
            <a:t> </a:t>
          </a:r>
          <a:endParaRPr lang="en-US" dirty="0"/>
        </a:p>
      </dgm:t>
    </dgm:pt>
    <dgm:pt modelId="{6150FE26-9F48-4245-8188-83920B5053E8}" type="parTrans" cxnId="{DC54D435-A3F8-4F5D-B276-BB198634E979}">
      <dgm:prSet/>
      <dgm:spPr/>
      <dgm:t>
        <a:bodyPr/>
        <a:lstStyle/>
        <a:p>
          <a:endParaRPr lang="en-US"/>
        </a:p>
      </dgm:t>
    </dgm:pt>
    <dgm:pt modelId="{299F5EB9-1F32-49AD-BCD7-A1D90D65E8DF}" type="sibTrans" cxnId="{DC54D435-A3F8-4F5D-B276-BB198634E979}">
      <dgm:prSet/>
      <dgm:spPr/>
      <dgm:t>
        <a:bodyPr/>
        <a:lstStyle/>
        <a:p>
          <a:endParaRPr lang="en-US"/>
        </a:p>
      </dgm:t>
    </dgm:pt>
    <dgm:pt modelId="{CD767F91-3879-475C-BFE6-A231B90173D9}">
      <dgm:prSet phldrT="[Text]"/>
      <dgm:spPr>
        <a:solidFill>
          <a:srgbClr val="00B6DE"/>
        </a:solidFill>
        <a:ln>
          <a:solidFill>
            <a:srgbClr val="00B6DE"/>
          </a:solidFill>
        </a:ln>
      </dgm:spPr>
      <dgm:t>
        <a:bodyPr/>
        <a:lstStyle/>
        <a:p>
          <a:r>
            <a:rPr lang="en-US" dirty="0" smtClean="0"/>
            <a:t> </a:t>
          </a:r>
          <a:endParaRPr lang="en-US" dirty="0"/>
        </a:p>
      </dgm:t>
    </dgm:pt>
    <dgm:pt modelId="{CC7F72BE-730C-4ACB-A9E5-FFC4D42B7201}" type="sibTrans" cxnId="{C3799043-8520-4713-B7D0-140BC6F03991}">
      <dgm:prSet/>
      <dgm:spPr/>
      <dgm:t>
        <a:bodyPr/>
        <a:lstStyle/>
        <a:p>
          <a:endParaRPr lang="en-US"/>
        </a:p>
      </dgm:t>
    </dgm:pt>
    <dgm:pt modelId="{F7743A59-0C64-4EDA-A0A4-8E89550E3CE5}" type="parTrans" cxnId="{C3799043-8520-4713-B7D0-140BC6F03991}">
      <dgm:prSet/>
      <dgm:spPr/>
      <dgm:t>
        <a:bodyPr/>
        <a:lstStyle/>
        <a:p>
          <a:endParaRPr lang="en-US"/>
        </a:p>
      </dgm:t>
    </dgm:pt>
    <dgm:pt modelId="{6808258B-0738-49F4-9B10-706CF2347EF6}" type="pres">
      <dgm:prSet presAssocID="{5D599E3D-E831-4CAA-B6C4-72D64532B17C}" presName="linearFlow" presStyleCnt="0">
        <dgm:presLayoutVars>
          <dgm:dir/>
          <dgm:animLvl val="lvl"/>
          <dgm:resizeHandles val="exact"/>
        </dgm:presLayoutVars>
      </dgm:prSet>
      <dgm:spPr/>
      <dgm:t>
        <a:bodyPr/>
        <a:lstStyle/>
        <a:p>
          <a:endParaRPr lang="en-US"/>
        </a:p>
      </dgm:t>
    </dgm:pt>
    <dgm:pt modelId="{08E0FD8A-7E07-446E-A51E-6223420C3194}" type="pres">
      <dgm:prSet presAssocID="{CD767F91-3879-475C-BFE6-A231B90173D9}" presName="composite" presStyleCnt="0"/>
      <dgm:spPr/>
    </dgm:pt>
    <dgm:pt modelId="{E663F62A-81AF-4650-94DB-A0B0FBB76548}" type="pres">
      <dgm:prSet presAssocID="{CD767F91-3879-475C-BFE6-A231B90173D9}" presName="parentText" presStyleLbl="alignNode1" presStyleIdx="0" presStyleCnt="3" custLinFactNeighborY="-79">
        <dgm:presLayoutVars>
          <dgm:chMax val="1"/>
          <dgm:bulletEnabled val="1"/>
        </dgm:presLayoutVars>
      </dgm:prSet>
      <dgm:spPr/>
      <dgm:t>
        <a:bodyPr/>
        <a:lstStyle/>
        <a:p>
          <a:endParaRPr lang="en-US"/>
        </a:p>
      </dgm:t>
    </dgm:pt>
    <dgm:pt modelId="{3F6CC264-707A-4A10-A0F3-48AB92DFBB10}" type="pres">
      <dgm:prSet presAssocID="{CD767F91-3879-475C-BFE6-A231B90173D9}" presName="descendantText" presStyleLbl="alignAcc1" presStyleIdx="0" presStyleCnt="3" custScaleX="54670" custLinFactNeighborX="-4954" custLinFactNeighborY="-122">
        <dgm:presLayoutVars>
          <dgm:bulletEnabled val="1"/>
        </dgm:presLayoutVars>
      </dgm:prSet>
      <dgm:spPr>
        <a:ln>
          <a:solidFill>
            <a:srgbClr val="00B6DE"/>
          </a:solidFill>
        </a:ln>
      </dgm:spPr>
      <dgm:t>
        <a:bodyPr/>
        <a:lstStyle/>
        <a:p>
          <a:endParaRPr lang="en-US"/>
        </a:p>
      </dgm:t>
    </dgm:pt>
    <dgm:pt modelId="{3A9243EB-E6C7-4DB0-84F3-D41A0B6253C6}" type="pres">
      <dgm:prSet presAssocID="{CC7F72BE-730C-4ACB-A9E5-FFC4D42B7201}" presName="sp" presStyleCnt="0"/>
      <dgm:spPr/>
    </dgm:pt>
    <dgm:pt modelId="{43FCF989-555A-4B32-A535-E329087647F4}" type="pres">
      <dgm:prSet presAssocID="{37364BAE-6511-41DB-81FB-D2A0F6226A10}" presName="composite" presStyleCnt="0"/>
      <dgm:spPr/>
    </dgm:pt>
    <dgm:pt modelId="{A002B0CF-17CC-47DD-8019-0DFBCEB76D57}" type="pres">
      <dgm:prSet presAssocID="{37364BAE-6511-41DB-81FB-D2A0F6226A10}" presName="parentText" presStyleLbl="alignNode1" presStyleIdx="1" presStyleCnt="3">
        <dgm:presLayoutVars>
          <dgm:chMax val="1"/>
          <dgm:bulletEnabled val="1"/>
        </dgm:presLayoutVars>
      </dgm:prSet>
      <dgm:spPr/>
      <dgm:t>
        <a:bodyPr/>
        <a:lstStyle/>
        <a:p>
          <a:endParaRPr lang="en-US"/>
        </a:p>
      </dgm:t>
    </dgm:pt>
    <dgm:pt modelId="{2D9260D0-A9D7-4921-8C76-27CBACB5CE9C}" type="pres">
      <dgm:prSet presAssocID="{37364BAE-6511-41DB-81FB-D2A0F6226A10}" presName="descendantText" presStyleLbl="alignAcc1" presStyleIdx="1" presStyleCnt="3" custScaleX="56120" custLinFactNeighborX="-5697" custLinFactNeighborY="0">
        <dgm:presLayoutVars>
          <dgm:bulletEnabled val="1"/>
        </dgm:presLayoutVars>
      </dgm:prSet>
      <dgm:spPr>
        <a:ln>
          <a:solidFill>
            <a:srgbClr val="273691"/>
          </a:solidFill>
        </a:ln>
      </dgm:spPr>
      <dgm:t>
        <a:bodyPr/>
        <a:lstStyle/>
        <a:p>
          <a:endParaRPr lang="en-US"/>
        </a:p>
      </dgm:t>
    </dgm:pt>
    <dgm:pt modelId="{B57E38F7-BD7B-4D2A-A04F-D70F0D841602}" type="pres">
      <dgm:prSet presAssocID="{AB10BE3C-155C-4D9D-A95B-B74E42A4D70D}" presName="sp" presStyleCnt="0"/>
      <dgm:spPr/>
    </dgm:pt>
    <dgm:pt modelId="{6CB56F0F-0DA7-4A41-A70F-7F72FCDC43AB}" type="pres">
      <dgm:prSet presAssocID="{00F03B36-192D-4916-92F2-C6B9E6B61EE6}" presName="composite" presStyleCnt="0"/>
      <dgm:spPr/>
    </dgm:pt>
    <dgm:pt modelId="{F788BEB9-9309-47D6-8FE3-03C31E7786A7}" type="pres">
      <dgm:prSet presAssocID="{00F03B36-192D-4916-92F2-C6B9E6B61EE6}" presName="parentText" presStyleLbl="alignNode1" presStyleIdx="2" presStyleCnt="3">
        <dgm:presLayoutVars>
          <dgm:chMax val="1"/>
          <dgm:bulletEnabled val="1"/>
        </dgm:presLayoutVars>
      </dgm:prSet>
      <dgm:spPr/>
      <dgm:t>
        <a:bodyPr/>
        <a:lstStyle/>
        <a:p>
          <a:endParaRPr lang="en-US"/>
        </a:p>
      </dgm:t>
    </dgm:pt>
    <dgm:pt modelId="{DC9F144D-0022-49F9-9792-C2B0457F5170}" type="pres">
      <dgm:prSet presAssocID="{00F03B36-192D-4916-92F2-C6B9E6B61EE6}" presName="descendantText" presStyleLbl="alignAcc1" presStyleIdx="2" presStyleCnt="3" custScaleX="55249" custLinFactNeighborX="-6184" custLinFactNeighborY="1298">
        <dgm:presLayoutVars>
          <dgm:bulletEnabled val="1"/>
        </dgm:presLayoutVars>
      </dgm:prSet>
      <dgm:spPr/>
      <dgm:t>
        <a:bodyPr/>
        <a:lstStyle/>
        <a:p>
          <a:endParaRPr lang="en-US"/>
        </a:p>
      </dgm:t>
    </dgm:pt>
  </dgm:ptLst>
  <dgm:cxnLst>
    <dgm:cxn modelId="{C1EAA0A0-7322-4F92-8F16-C4F23FE248FF}" type="presOf" srcId="{5D599E3D-E831-4CAA-B6C4-72D64532B17C}" destId="{6808258B-0738-49F4-9B10-706CF2347EF6}" srcOrd="0" destOrd="0" presId="urn:microsoft.com/office/officeart/2005/8/layout/chevron2"/>
    <dgm:cxn modelId="{596606C6-6465-4F0F-B00E-F6078A98F9B3}" type="presOf" srcId="{CD767F91-3879-475C-BFE6-A231B90173D9}" destId="{E663F62A-81AF-4650-94DB-A0B0FBB76548}" srcOrd="0" destOrd="0" presId="urn:microsoft.com/office/officeart/2005/8/layout/chevron2"/>
    <dgm:cxn modelId="{DC54D435-A3F8-4F5D-B276-BB198634E979}" srcId="{5D599E3D-E831-4CAA-B6C4-72D64532B17C}" destId="{00F03B36-192D-4916-92F2-C6B9E6B61EE6}" srcOrd="2" destOrd="0" parTransId="{6150FE26-9F48-4245-8188-83920B5053E8}" sibTransId="{299F5EB9-1F32-49AD-BCD7-A1D90D65E8DF}"/>
    <dgm:cxn modelId="{28EFBDEB-E74D-4D8B-BC48-E7DFEBB7127D}" type="presOf" srcId="{37364BAE-6511-41DB-81FB-D2A0F6226A10}" destId="{A002B0CF-17CC-47DD-8019-0DFBCEB76D57}" srcOrd="0" destOrd="0" presId="urn:microsoft.com/office/officeart/2005/8/layout/chevron2"/>
    <dgm:cxn modelId="{C3CDC903-6722-4D33-AC8D-0021D89C11CD}" srcId="{5D599E3D-E831-4CAA-B6C4-72D64532B17C}" destId="{37364BAE-6511-41DB-81FB-D2A0F6226A10}" srcOrd="1" destOrd="0" parTransId="{9429E4E9-2313-402C-9291-0E8D321F4ABD}" sibTransId="{AB10BE3C-155C-4D9D-A95B-B74E42A4D70D}"/>
    <dgm:cxn modelId="{2C9FAE85-CD79-45C7-90FA-407E867C3CD1}" type="presOf" srcId="{00F03B36-192D-4916-92F2-C6B9E6B61EE6}" destId="{F788BEB9-9309-47D6-8FE3-03C31E7786A7}" srcOrd="0" destOrd="0" presId="urn:microsoft.com/office/officeart/2005/8/layout/chevron2"/>
    <dgm:cxn modelId="{C3799043-8520-4713-B7D0-140BC6F03991}" srcId="{5D599E3D-E831-4CAA-B6C4-72D64532B17C}" destId="{CD767F91-3879-475C-BFE6-A231B90173D9}" srcOrd="0" destOrd="0" parTransId="{F7743A59-0C64-4EDA-A0A4-8E89550E3CE5}" sibTransId="{CC7F72BE-730C-4ACB-A9E5-FFC4D42B7201}"/>
    <dgm:cxn modelId="{6FB9A585-49B6-42F8-A2C4-58375966BDCB}" type="presParOf" srcId="{6808258B-0738-49F4-9B10-706CF2347EF6}" destId="{08E0FD8A-7E07-446E-A51E-6223420C3194}" srcOrd="0" destOrd="0" presId="urn:microsoft.com/office/officeart/2005/8/layout/chevron2"/>
    <dgm:cxn modelId="{6CE73E28-E432-4907-8A8E-091EE0FA84E8}" type="presParOf" srcId="{08E0FD8A-7E07-446E-A51E-6223420C3194}" destId="{E663F62A-81AF-4650-94DB-A0B0FBB76548}" srcOrd="0" destOrd="0" presId="urn:microsoft.com/office/officeart/2005/8/layout/chevron2"/>
    <dgm:cxn modelId="{AAFE5ADE-1D57-4293-8C6D-B3DAE8C7C749}" type="presParOf" srcId="{08E0FD8A-7E07-446E-A51E-6223420C3194}" destId="{3F6CC264-707A-4A10-A0F3-48AB92DFBB10}" srcOrd="1" destOrd="0" presId="urn:microsoft.com/office/officeart/2005/8/layout/chevron2"/>
    <dgm:cxn modelId="{C56F4CB5-5915-4545-B943-A171D9FA0BBB}" type="presParOf" srcId="{6808258B-0738-49F4-9B10-706CF2347EF6}" destId="{3A9243EB-E6C7-4DB0-84F3-D41A0B6253C6}" srcOrd="1" destOrd="0" presId="urn:microsoft.com/office/officeart/2005/8/layout/chevron2"/>
    <dgm:cxn modelId="{301DDF77-F321-4FF6-94D6-CBA53FEB2142}" type="presParOf" srcId="{6808258B-0738-49F4-9B10-706CF2347EF6}" destId="{43FCF989-555A-4B32-A535-E329087647F4}" srcOrd="2" destOrd="0" presId="urn:microsoft.com/office/officeart/2005/8/layout/chevron2"/>
    <dgm:cxn modelId="{9327B9ED-B0AF-4CE3-B52F-0549153F293B}" type="presParOf" srcId="{43FCF989-555A-4B32-A535-E329087647F4}" destId="{A002B0CF-17CC-47DD-8019-0DFBCEB76D57}" srcOrd="0" destOrd="0" presId="urn:microsoft.com/office/officeart/2005/8/layout/chevron2"/>
    <dgm:cxn modelId="{99A37AA4-0E02-42FE-8FCB-A6669C76CB2D}" type="presParOf" srcId="{43FCF989-555A-4B32-A535-E329087647F4}" destId="{2D9260D0-A9D7-4921-8C76-27CBACB5CE9C}" srcOrd="1" destOrd="0" presId="urn:microsoft.com/office/officeart/2005/8/layout/chevron2"/>
    <dgm:cxn modelId="{497A300C-73A8-429A-81F7-1C0B8DDCC1FE}" type="presParOf" srcId="{6808258B-0738-49F4-9B10-706CF2347EF6}" destId="{B57E38F7-BD7B-4D2A-A04F-D70F0D841602}" srcOrd="3" destOrd="0" presId="urn:microsoft.com/office/officeart/2005/8/layout/chevron2"/>
    <dgm:cxn modelId="{D8564058-49C4-49EA-A5CF-729608946D6A}" type="presParOf" srcId="{6808258B-0738-49F4-9B10-706CF2347EF6}" destId="{6CB56F0F-0DA7-4A41-A70F-7F72FCDC43AB}" srcOrd="4" destOrd="0" presId="urn:microsoft.com/office/officeart/2005/8/layout/chevron2"/>
    <dgm:cxn modelId="{DC8BD0AB-B706-4128-A3CB-D6A18A99DB94}" type="presParOf" srcId="{6CB56F0F-0DA7-4A41-A70F-7F72FCDC43AB}" destId="{F788BEB9-9309-47D6-8FE3-03C31E7786A7}" srcOrd="0" destOrd="0" presId="urn:microsoft.com/office/officeart/2005/8/layout/chevron2"/>
    <dgm:cxn modelId="{6740B004-764D-4C7B-B4F1-D6717DE02849}" type="presParOf" srcId="{6CB56F0F-0DA7-4A41-A70F-7F72FCDC43AB}" destId="{DC9F144D-0022-49F9-9792-C2B0457F51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599E3D-E831-4CAA-B6C4-72D64532B17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7364BAE-6511-41DB-81FB-D2A0F6226A10}">
      <dgm:prSet phldrT="[Text]"/>
      <dgm:spPr>
        <a:solidFill>
          <a:srgbClr val="00B6DE"/>
        </a:solidFill>
        <a:ln>
          <a:solidFill>
            <a:srgbClr val="00B6DE"/>
          </a:solidFill>
        </a:ln>
      </dgm:spPr>
      <dgm:t>
        <a:bodyPr/>
        <a:lstStyle/>
        <a:p>
          <a:r>
            <a:rPr lang="en-US" dirty="0" smtClean="0"/>
            <a:t> </a:t>
          </a:r>
          <a:endParaRPr lang="en-US" dirty="0"/>
        </a:p>
      </dgm:t>
    </dgm:pt>
    <dgm:pt modelId="{9429E4E9-2313-402C-9291-0E8D321F4ABD}" type="parTrans" cxnId="{C3CDC903-6722-4D33-AC8D-0021D89C11CD}">
      <dgm:prSet/>
      <dgm:spPr/>
      <dgm:t>
        <a:bodyPr/>
        <a:lstStyle/>
        <a:p>
          <a:endParaRPr lang="en-US"/>
        </a:p>
      </dgm:t>
    </dgm:pt>
    <dgm:pt modelId="{AB10BE3C-155C-4D9D-A95B-B74E42A4D70D}" type="sibTrans" cxnId="{C3CDC903-6722-4D33-AC8D-0021D89C11CD}">
      <dgm:prSet/>
      <dgm:spPr/>
      <dgm:t>
        <a:bodyPr/>
        <a:lstStyle/>
        <a:p>
          <a:endParaRPr lang="en-US"/>
        </a:p>
      </dgm:t>
    </dgm:pt>
    <dgm:pt modelId="{00F03B36-192D-4916-92F2-C6B9E6B61EE6}">
      <dgm:prSet phldrT="[Text]"/>
      <dgm:spPr>
        <a:solidFill>
          <a:srgbClr val="273691"/>
        </a:solidFill>
        <a:ln>
          <a:solidFill>
            <a:srgbClr val="273691"/>
          </a:solidFill>
        </a:ln>
      </dgm:spPr>
      <dgm:t>
        <a:bodyPr/>
        <a:lstStyle/>
        <a:p>
          <a:r>
            <a:rPr lang="en-US" dirty="0" smtClean="0"/>
            <a:t> </a:t>
          </a:r>
          <a:endParaRPr lang="en-US" dirty="0"/>
        </a:p>
      </dgm:t>
    </dgm:pt>
    <dgm:pt modelId="{6150FE26-9F48-4245-8188-83920B5053E8}" type="parTrans" cxnId="{DC54D435-A3F8-4F5D-B276-BB198634E979}">
      <dgm:prSet/>
      <dgm:spPr/>
      <dgm:t>
        <a:bodyPr/>
        <a:lstStyle/>
        <a:p>
          <a:endParaRPr lang="en-US"/>
        </a:p>
      </dgm:t>
    </dgm:pt>
    <dgm:pt modelId="{299F5EB9-1F32-49AD-BCD7-A1D90D65E8DF}" type="sibTrans" cxnId="{DC54D435-A3F8-4F5D-B276-BB198634E979}">
      <dgm:prSet/>
      <dgm:spPr/>
      <dgm:t>
        <a:bodyPr/>
        <a:lstStyle/>
        <a:p>
          <a:endParaRPr lang="en-US"/>
        </a:p>
      </dgm:t>
    </dgm:pt>
    <dgm:pt modelId="{CD767F91-3879-475C-BFE6-A231B90173D9}">
      <dgm:prSet phldrT="[Text]"/>
      <dgm:spPr>
        <a:solidFill>
          <a:srgbClr val="00B6DE"/>
        </a:solidFill>
        <a:ln>
          <a:solidFill>
            <a:srgbClr val="00B6DE"/>
          </a:solidFill>
        </a:ln>
      </dgm:spPr>
      <dgm:t>
        <a:bodyPr/>
        <a:lstStyle/>
        <a:p>
          <a:r>
            <a:rPr lang="en-US" dirty="0" smtClean="0"/>
            <a:t> </a:t>
          </a:r>
          <a:endParaRPr lang="en-US" dirty="0"/>
        </a:p>
      </dgm:t>
    </dgm:pt>
    <dgm:pt modelId="{CC7F72BE-730C-4ACB-A9E5-FFC4D42B7201}" type="sibTrans" cxnId="{C3799043-8520-4713-B7D0-140BC6F03991}">
      <dgm:prSet/>
      <dgm:spPr/>
      <dgm:t>
        <a:bodyPr/>
        <a:lstStyle/>
        <a:p>
          <a:endParaRPr lang="en-US"/>
        </a:p>
      </dgm:t>
    </dgm:pt>
    <dgm:pt modelId="{F7743A59-0C64-4EDA-A0A4-8E89550E3CE5}" type="parTrans" cxnId="{C3799043-8520-4713-B7D0-140BC6F03991}">
      <dgm:prSet/>
      <dgm:spPr/>
      <dgm:t>
        <a:bodyPr/>
        <a:lstStyle/>
        <a:p>
          <a:endParaRPr lang="en-US"/>
        </a:p>
      </dgm:t>
    </dgm:pt>
    <dgm:pt modelId="{6808258B-0738-49F4-9B10-706CF2347EF6}" type="pres">
      <dgm:prSet presAssocID="{5D599E3D-E831-4CAA-B6C4-72D64532B17C}" presName="linearFlow" presStyleCnt="0">
        <dgm:presLayoutVars>
          <dgm:dir/>
          <dgm:animLvl val="lvl"/>
          <dgm:resizeHandles val="exact"/>
        </dgm:presLayoutVars>
      </dgm:prSet>
      <dgm:spPr/>
      <dgm:t>
        <a:bodyPr/>
        <a:lstStyle/>
        <a:p>
          <a:endParaRPr lang="en-US"/>
        </a:p>
      </dgm:t>
    </dgm:pt>
    <dgm:pt modelId="{08E0FD8A-7E07-446E-A51E-6223420C3194}" type="pres">
      <dgm:prSet presAssocID="{CD767F91-3879-475C-BFE6-A231B90173D9}" presName="composite" presStyleCnt="0"/>
      <dgm:spPr/>
    </dgm:pt>
    <dgm:pt modelId="{E663F62A-81AF-4650-94DB-A0B0FBB76548}" type="pres">
      <dgm:prSet presAssocID="{CD767F91-3879-475C-BFE6-A231B90173D9}" presName="parentText" presStyleLbl="alignNode1" presStyleIdx="0" presStyleCnt="3" custLinFactNeighborY="-79">
        <dgm:presLayoutVars>
          <dgm:chMax val="1"/>
          <dgm:bulletEnabled val="1"/>
        </dgm:presLayoutVars>
      </dgm:prSet>
      <dgm:spPr/>
      <dgm:t>
        <a:bodyPr/>
        <a:lstStyle/>
        <a:p>
          <a:endParaRPr lang="en-US"/>
        </a:p>
      </dgm:t>
    </dgm:pt>
    <dgm:pt modelId="{3F6CC264-707A-4A10-A0F3-48AB92DFBB10}" type="pres">
      <dgm:prSet presAssocID="{CD767F91-3879-475C-BFE6-A231B90173D9}" presName="descendantText" presStyleLbl="alignAcc1" presStyleIdx="0" presStyleCnt="3" custScaleX="54670" custLinFactNeighborX="-4954" custLinFactNeighborY="-122">
        <dgm:presLayoutVars>
          <dgm:bulletEnabled val="1"/>
        </dgm:presLayoutVars>
      </dgm:prSet>
      <dgm:spPr>
        <a:ln>
          <a:solidFill>
            <a:srgbClr val="00B6DE"/>
          </a:solidFill>
        </a:ln>
      </dgm:spPr>
      <dgm:t>
        <a:bodyPr/>
        <a:lstStyle/>
        <a:p>
          <a:endParaRPr lang="en-US"/>
        </a:p>
      </dgm:t>
    </dgm:pt>
    <dgm:pt modelId="{3A9243EB-E6C7-4DB0-84F3-D41A0B6253C6}" type="pres">
      <dgm:prSet presAssocID="{CC7F72BE-730C-4ACB-A9E5-FFC4D42B7201}" presName="sp" presStyleCnt="0"/>
      <dgm:spPr/>
    </dgm:pt>
    <dgm:pt modelId="{43FCF989-555A-4B32-A535-E329087647F4}" type="pres">
      <dgm:prSet presAssocID="{37364BAE-6511-41DB-81FB-D2A0F6226A10}" presName="composite" presStyleCnt="0"/>
      <dgm:spPr/>
    </dgm:pt>
    <dgm:pt modelId="{A002B0CF-17CC-47DD-8019-0DFBCEB76D57}" type="pres">
      <dgm:prSet presAssocID="{37364BAE-6511-41DB-81FB-D2A0F6226A10}" presName="parentText" presStyleLbl="alignNode1" presStyleIdx="1" presStyleCnt="3">
        <dgm:presLayoutVars>
          <dgm:chMax val="1"/>
          <dgm:bulletEnabled val="1"/>
        </dgm:presLayoutVars>
      </dgm:prSet>
      <dgm:spPr/>
      <dgm:t>
        <a:bodyPr/>
        <a:lstStyle/>
        <a:p>
          <a:endParaRPr lang="en-US"/>
        </a:p>
      </dgm:t>
    </dgm:pt>
    <dgm:pt modelId="{2D9260D0-A9D7-4921-8C76-27CBACB5CE9C}" type="pres">
      <dgm:prSet presAssocID="{37364BAE-6511-41DB-81FB-D2A0F6226A10}" presName="descendantText" presStyleLbl="alignAcc1" presStyleIdx="1" presStyleCnt="3" custScaleX="56120" custLinFactNeighborX="-5697" custLinFactNeighborY="0">
        <dgm:presLayoutVars>
          <dgm:bulletEnabled val="1"/>
        </dgm:presLayoutVars>
      </dgm:prSet>
      <dgm:spPr>
        <a:ln>
          <a:solidFill>
            <a:srgbClr val="00B6DE"/>
          </a:solidFill>
        </a:ln>
      </dgm:spPr>
      <dgm:t>
        <a:bodyPr/>
        <a:lstStyle/>
        <a:p>
          <a:endParaRPr lang="en-US"/>
        </a:p>
      </dgm:t>
    </dgm:pt>
    <dgm:pt modelId="{B57E38F7-BD7B-4D2A-A04F-D70F0D841602}" type="pres">
      <dgm:prSet presAssocID="{AB10BE3C-155C-4D9D-A95B-B74E42A4D70D}" presName="sp" presStyleCnt="0"/>
      <dgm:spPr/>
    </dgm:pt>
    <dgm:pt modelId="{6CB56F0F-0DA7-4A41-A70F-7F72FCDC43AB}" type="pres">
      <dgm:prSet presAssocID="{00F03B36-192D-4916-92F2-C6B9E6B61EE6}" presName="composite" presStyleCnt="0"/>
      <dgm:spPr/>
    </dgm:pt>
    <dgm:pt modelId="{F788BEB9-9309-47D6-8FE3-03C31E7786A7}" type="pres">
      <dgm:prSet presAssocID="{00F03B36-192D-4916-92F2-C6B9E6B61EE6}" presName="parentText" presStyleLbl="alignNode1" presStyleIdx="2" presStyleCnt="3">
        <dgm:presLayoutVars>
          <dgm:chMax val="1"/>
          <dgm:bulletEnabled val="1"/>
        </dgm:presLayoutVars>
      </dgm:prSet>
      <dgm:spPr/>
      <dgm:t>
        <a:bodyPr/>
        <a:lstStyle/>
        <a:p>
          <a:endParaRPr lang="en-US"/>
        </a:p>
      </dgm:t>
    </dgm:pt>
    <dgm:pt modelId="{DC9F144D-0022-49F9-9792-C2B0457F5170}" type="pres">
      <dgm:prSet presAssocID="{00F03B36-192D-4916-92F2-C6B9E6B61EE6}" presName="descendantText" presStyleLbl="alignAcc1" presStyleIdx="2" presStyleCnt="3" custScaleX="55249" custLinFactNeighborX="-6184" custLinFactNeighborY="1298">
        <dgm:presLayoutVars>
          <dgm:bulletEnabled val="1"/>
        </dgm:presLayoutVars>
      </dgm:prSet>
      <dgm:spPr>
        <a:ln>
          <a:solidFill>
            <a:srgbClr val="273691"/>
          </a:solidFill>
        </a:ln>
      </dgm:spPr>
      <dgm:t>
        <a:bodyPr/>
        <a:lstStyle/>
        <a:p>
          <a:endParaRPr lang="en-US"/>
        </a:p>
      </dgm:t>
    </dgm:pt>
  </dgm:ptLst>
  <dgm:cxnLst>
    <dgm:cxn modelId="{48BB9AB9-4CFB-4007-B744-FEAD0E7582D1}" type="presOf" srcId="{5D599E3D-E831-4CAA-B6C4-72D64532B17C}" destId="{6808258B-0738-49F4-9B10-706CF2347EF6}" srcOrd="0" destOrd="0" presId="urn:microsoft.com/office/officeart/2005/8/layout/chevron2"/>
    <dgm:cxn modelId="{E429C5D5-3E5C-47D8-A46C-FA7210CAE413}" type="presOf" srcId="{CD767F91-3879-475C-BFE6-A231B90173D9}" destId="{E663F62A-81AF-4650-94DB-A0B0FBB76548}" srcOrd="0" destOrd="0" presId="urn:microsoft.com/office/officeart/2005/8/layout/chevron2"/>
    <dgm:cxn modelId="{867F80BA-F714-489B-8531-BAE4B0748160}" type="presOf" srcId="{37364BAE-6511-41DB-81FB-D2A0F6226A10}" destId="{A002B0CF-17CC-47DD-8019-0DFBCEB76D57}" srcOrd="0" destOrd="0" presId="urn:microsoft.com/office/officeart/2005/8/layout/chevron2"/>
    <dgm:cxn modelId="{DC54D435-A3F8-4F5D-B276-BB198634E979}" srcId="{5D599E3D-E831-4CAA-B6C4-72D64532B17C}" destId="{00F03B36-192D-4916-92F2-C6B9E6B61EE6}" srcOrd="2" destOrd="0" parTransId="{6150FE26-9F48-4245-8188-83920B5053E8}" sibTransId="{299F5EB9-1F32-49AD-BCD7-A1D90D65E8DF}"/>
    <dgm:cxn modelId="{C3CDC903-6722-4D33-AC8D-0021D89C11CD}" srcId="{5D599E3D-E831-4CAA-B6C4-72D64532B17C}" destId="{37364BAE-6511-41DB-81FB-D2A0F6226A10}" srcOrd="1" destOrd="0" parTransId="{9429E4E9-2313-402C-9291-0E8D321F4ABD}" sibTransId="{AB10BE3C-155C-4D9D-A95B-B74E42A4D70D}"/>
    <dgm:cxn modelId="{4421A888-E7CB-45E8-A146-8176F47AE25A}" type="presOf" srcId="{00F03B36-192D-4916-92F2-C6B9E6B61EE6}" destId="{F788BEB9-9309-47D6-8FE3-03C31E7786A7}" srcOrd="0" destOrd="0" presId="urn:microsoft.com/office/officeart/2005/8/layout/chevron2"/>
    <dgm:cxn modelId="{C3799043-8520-4713-B7D0-140BC6F03991}" srcId="{5D599E3D-E831-4CAA-B6C4-72D64532B17C}" destId="{CD767F91-3879-475C-BFE6-A231B90173D9}" srcOrd="0" destOrd="0" parTransId="{F7743A59-0C64-4EDA-A0A4-8E89550E3CE5}" sibTransId="{CC7F72BE-730C-4ACB-A9E5-FFC4D42B7201}"/>
    <dgm:cxn modelId="{5AC566EA-CC79-4DFA-A5C4-032534D9ECFB}" type="presParOf" srcId="{6808258B-0738-49F4-9B10-706CF2347EF6}" destId="{08E0FD8A-7E07-446E-A51E-6223420C3194}" srcOrd="0" destOrd="0" presId="urn:microsoft.com/office/officeart/2005/8/layout/chevron2"/>
    <dgm:cxn modelId="{608E049F-D2C9-4B5E-BFA3-220543DB1088}" type="presParOf" srcId="{08E0FD8A-7E07-446E-A51E-6223420C3194}" destId="{E663F62A-81AF-4650-94DB-A0B0FBB76548}" srcOrd="0" destOrd="0" presId="urn:microsoft.com/office/officeart/2005/8/layout/chevron2"/>
    <dgm:cxn modelId="{AD86E2A8-73D1-4CFF-B0E5-783D4A54638B}" type="presParOf" srcId="{08E0FD8A-7E07-446E-A51E-6223420C3194}" destId="{3F6CC264-707A-4A10-A0F3-48AB92DFBB10}" srcOrd="1" destOrd="0" presId="urn:microsoft.com/office/officeart/2005/8/layout/chevron2"/>
    <dgm:cxn modelId="{CA2AAC63-97FF-4203-ACE0-9B183E4D360B}" type="presParOf" srcId="{6808258B-0738-49F4-9B10-706CF2347EF6}" destId="{3A9243EB-E6C7-4DB0-84F3-D41A0B6253C6}" srcOrd="1" destOrd="0" presId="urn:microsoft.com/office/officeart/2005/8/layout/chevron2"/>
    <dgm:cxn modelId="{9FB2EFE9-E406-4C22-894B-6759CAB3F546}" type="presParOf" srcId="{6808258B-0738-49F4-9B10-706CF2347EF6}" destId="{43FCF989-555A-4B32-A535-E329087647F4}" srcOrd="2" destOrd="0" presId="urn:microsoft.com/office/officeart/2005/8/layout/chevron2"/>
    <dgm:cxn modelId="{C7E88EE5-A6E0-4205-9EE7-5179B47B6F7F}" type="presParOf" srcId="{43FCF989-555A-4B32-A535-E329087647F4}" destId="{A002B0CF-17CC-47DD-8019-0DFBCEB76D57}" srcOrd="0" destOrd="0" presId="urn:microsoft.com/office/officeart/2005/8/layout/chevron2"/>
    <dgm:cxn modelId="{6D65E952-14CF-4CC4-864A-489CABBDEB2A}" type="presParOf" srcId="{43FCF989-555A-4B32-A535-E329087647F4}" destId="{2D9260D0-A9D7-4921-8C76-27CBACB5CE9C}" srcOrd="1" destOrd="0" presId="urn:microsoft.com/office/officeart/2005/8/layout/chevron2"/>
    <dgm:cxn modelId="{CE850761-20B7-44BB-A156-611973B5D2E6}" type="presParOf" srcId="{6808258B-0738-49F4-9B10-706CF2347EF6}" destId="{B57E38F7-BD7B-4D2A-A04F-D70F0D841602}" srcOrd="3" destOrd="0" presId="urn:microsoft.com/office/officeart/2005/8/layout/chevron2"/>
    <dgm:cxn modelId="{93AAF02B-B9CF-44E1-8C79-40380412118C}" type="presParOf" srcId="{6808258B-0738-49F4-9B10-706CF2347EF6}" destId="{6CB56F0F-0DA7-4A41-A70F-7F72FCDC43AB}" srcOrd="4" destOrd="0" presId="urn:microsoft.com/office/officeart/2005/8/layout/chevron2"/>
    <dgm:cxn modelId="{9F60818E-BF0D-4C85-8211-177705FF323F}" type="presParOf" srcId="{6CB56F0F-0DA7-4A41-A70F-7F72FCDC43AB}" destId="{F788BEB9-9309-47D6-8FE3-03C31E7786A7}" srcOrd="0" destOrd="0" presId="urn:microsoft.com/office/officeart/2005/8/layout/chevron2"/>
    <dgm:cxn modelId="{C7FA12E1-93BB-4D1D-BBCC-6ED1AD5AB8E5}" type="presParOf" srcId="{6CB56F0F-0DA7-4A41-A70F-7F72FCDC43AB}" destId="{DC9F144D-0022-49F9-9792-C2B0457F51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3F62A-81AF-4650-94DB-A0B0FBB76548}">
      <dsp:nvSpPr>
        <dsp:cNvPr id="0" name=""/>
        <dsp:cNvSpPr/>
      </dsp:nvSpPr>
      <dsp:spPr>
        <a:xfrm rot="5400000">
          <a:off x="741080" y="222654"/>
          <a:ext cx="1484312" cy="1039018"/>
        </a:xfrm>
        <a:prstGeom prst="chevron">
          <a:avLst/>
        </a:prstGeom>
        <a:solidFill>
          <a:srgbClr val="273691"/>
        </a:solidFill>
        <a:ln w="25400" cap="flat" cmpd="sng" algn="ctr">
          <a:solidFill>
            <a:srgbClr val="2736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519516"/>
        <a:ext cx="1039018" cy="445294"/>
      </dsp:txXfrm>
    </dsp:sp>
    <dsp:sp modelId="{3F6CC264-707A-4A10-A0F3-48AB92DFBB10}">
      <dsp:nvSpPr>
        <dsp:cNvPr id="0" name=""/>
        <dsp:cNvSpPr/>
      </dsp:nvSpPr>
      <dsp:spPr>
        <a:xfrm rot="5400000">
          <a:off x="2936163" y="-899921"/>
          <a:ext cx="964803" cy="2764651"/>
        </a:xfrm>
        <a:prstGeom prst="round2SameRect">
          <a:avLst/>
        </a:prstGeom>
        <a:solidFill>
          <a:schemeClr val="lt1">
            <a:alpha val="90000"/>
            <a:hueOff val="0"/>
            <a:satOff val="0"/>
            <a:lumOff val="0"/>
            <a:alphaOff val="0"/>
          </a:schemeClr>
        </a:solidFill>
        <a:ln w="25400" cap="flat" cmpd="sng" algn="ctr">
          <a:solidFill>
            <a:srgbClr val="273691"/>
          </a:solidFill>
          <a:prstDash val="solid"/>
        </a:ln>
        <a:effectLst/>
      </dsp:spPr>
      <dsp:style>
        <a:lnRef idx="2">
          <a:scrgbClr r="0" g="0" b="0"/>
        </a:lnRef>
        <a:fillRef idx="1">
          <a:scrgbClr r="0" g="0" b="0"/>
        </a:fillRef>
        <a:effectRef idx="0">
          <a:scrgbClr r="0" g="0" b="0"/>
        </a:effectRef>
        <a:fontRef idx="minor"/>
      </dsp:style>
    </dsp:sp>
    <dsp:sp modelId="{A002B0CF-17CC-47DD-8019-0DFBCEB76D57}">
      <dsp:nvSpPr>
        <dsp:cNvPr id="0" name=""/>
        <dsp:cNvSpPr/>
      </dsp:nvSpPr>
      <dsp:spPr>
        <a:xfrm rot="5400000">
          <a:off x="741080"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1809352"/>
        <a:ext cx="1039018" cy="445294"/>
      </dsp:txXfrm>
    </dsp:sp>
    <dsp:sp modelId="{2D9260D0-A9D7-4921-8C76-27CBACB5CE9C}">
      <dsp:nvSpPr>
        <dsp:cNvPr id="0" name=""/>
        <dsp:cNvSpPr/>
      </dsp:nvSpPr>
      <dsp:spPr>
        <a:xfrm rot="5400000">
          <a:off x="2942785" y="353256"/>
          <a:ext cx="964803" cy="28379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88BEB9-9309-47D6-8FE3-03C31E7786A7}">
      <dsp:nvSpPr>
        <dsp:cNvPr id="0" name=""/>
        <dsp:cNvSpPr/>
      </dsp:nvSpPr>
      <dsp:spPr>
        <a:xfrm rot="5400000">
          <a:off x="741080"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3098016"/>
        <a:ext cx="1039018" cy="445294"/>
      </dsp:txXfrm>
    </dsp:sp>
    <dsp:sp modelId="{DC9F144D-0022-49F9-9792-C2B0457F5170}">
      <dsp:nvSpPr>
        <dsp:cNvPr id="0" name=""/>
        <dsp:cNvSpPr/>
      </dsp:nvSpPr>
      <dsp:spPr>
        <a:xfrm rot="5400000">
          <a:off x="2891610" y="1676466"/>
          <a:ext cx="964803" cy="27939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3F62A-81AF-4650-94DB-A0B0FBB76548}">
      <dsp:nvSpPr>
        <dsp:cNvPr id="0" name=""/>
        <dsp:cNvSpPr/>
      </dsp:nvSpPr>
      <dsp:spPr>
        <a:xfrm rot="5400000">
          <a:off x="741080" y="222654"/>
          <a:ext cx="1484312" cy="1039018"/>
        </a:xfrm>
        <a:prstGeom prst="chevron">
          <a:avLst/>
        </a:prstGeom>
        <a:solidFill>
          <a:srgbClr val="00B6DE"/>
        </a:solidFill>
        <a:ln w="25400" cap="flat" cmpd="sng" algn="ctr">
          <a:solidFill>
            <a:srgbClr val="00B6D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519516"/>
        <a:ext cx="1039018" cy="445294"/>
      </dsp:txXfrm>
    </dsp:sp>
    <dsp:sp modelId="{3F6CC264-707A-4A10-A0F3-48AB92DFBB10}">
      <dsp:nvSpPr>
        <dsp:cNvPr id="0" name=""/>
        <dsp:cNvSpPr/>
      </dsp:nvSpPr>
      <dsp:spPr>
        <a:xfrm rot="5400000">
          <a:off x="2936163" y="-899921"/>
          <a:ext cx="964803" cy="2764651"/>
        </a:xfrm>
        <a:prstGeom prst="round2SameRect">
          <a:avLst/>
        </a:prstGeom>
        <a:solidFill>
          <a:schemeClr val="lt1">
            <a:alpha val="90000"/>
            <a:hueOff val="0"/>
            <a:satOff val="0"/>
            <a:lumOff val="0"/>
            <a:alphaOff val="0"/>
          </a:schemeClr>
        </a:solidFill>
        <a:ln w="25400" cap="flat" cmpd="sng" algn="ctr">
          <a:solidFill>
            <a:srgbClr val="00B6DE"/>
          </a:solidFill>
          <a:prstDash val="solid"/>
        </a:ln>
        <a:effectLst/>
      </dsp:spPr>
      <dsp:style>
        <a:lnRef idx="2">
          <a:scrgbClr r="0" g="0" b="0"/>
        </a:lnRef>
        <a:fillRef idx="1">
          <a:scrgbClr r="0" g="0" b="0"/>
        </a:fillRef>
        <a:effectRef idx="0">
          <a:scrgbClr r="0" g="0" b="0"/>
        </a:effectRef>
        <a:fontRef idx="minor"/>
      </dsp:style>
    </dsp:sp>
    <dsp:sp modelId="{A002B0CF-17CC-47DD-8019-0DFBCEB76D57}">
      <dsp:nvSpPr>
        <dsp:cNvPr id="0" name=""/>
        <dsp:cNvSpPr/>
      </dsp:nvSpPr>
      <dsp:spPr>
        <a:xfrm rot="5400000">
          <a:off x="741080" y="1512490"/>
          <a:ext cx="1484312" cy="1039018"/>
        </a:xfrm>
        <a:prstGeom prst="chevron">
          <a:avLst/>
        </a:prstGeom>
        <a:solidFill>
          <a:srgbClr val="273691"/>
        </a:solidFill>
        <a:ln w="25400" cap="flat" cmpd="sng" algn="ctr">
          <a:solidFill>
            <a:srgbClr val="2736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1809352"/>
        <a:ext cx="1039018" cy="445294"/>
      </dsp:txXfrm>
    </dsp:sp>
    <dsp:sp modelId="{2D9260D0-A9D7-4921-8C76-27CBACB5CE9C}">
      <dsp:nvSpPr>
        <dsp:cNvPr id="0" name=""/>
        <dsp:cNvSpPr/>
      </dsp:nvSpPr>
      <dsp:spPr>
        <a:xfrm rot="5400000">
          <a:off x="2942785" y="353256"/>
          <a:ext cx="964803" cy="2837977"/>
        </a:xfrm>
        <a:prstGeom prst="round2SameRect">
          <a:avLst/>
        </a:prstGeom>
        <a:solidFill>
          <a:schemeClr val="lt1">
            <a:alpha val="90000"/>
            <a:hueOff val="0"/>
            <a:satOff val="0"/>
            <a:lumOff val="0"/>
            <a:alphaOff val="0"/>
          </a:schemeClr>
        </a:solidFill>
        <a:ln w="25400" cap="flat" cmpd="sng" algn="ctr">
          <a:solidFill>
            <a:srgbClr val="273691"/>
          </a:solidFill>
          <a:prstDash val="solid"/>
        </a:ln>
        <a:effectLst/>
      </dsp:spPr>
      <dsp:style>
        <a:lnRef idx="2">
          <a:scrgbClr r="0" g="0" b="0"/>
        </a:lnRef>
        <a:fillRef idx="1">
          <a:scrgbClr r="0" g="0" b="0"/>
        </a:fillRef>
        <a:effectRef idx="0">
          <a:scrgbClr r="0" g="0" b="0"/>
        </a:effectRef>
        <a:fontRef idx="minor"/>
      </dsp:style>
    </dsp:sp>
    <dsp:sp modelId="{F788BEB9-9309-47D6-8FE3-03C31E7786A7}">
      <dsp:nvSpPr>
        <dsp:cNvPr id="0" name=""/>
        <dsp:cNvSpPr/>
      </dsp:nvSpPr>
      <dsp:spPr>
        <a:xfrm rot="5400000">
          <a:off x="741080"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3098016"/>
        <a:ext cx="1039018" cy="445294"/>
      </dsp:txXfrm>
    </dsp:sp>
    <dsp:sp modelId="{DC9F144D-0022-49F9-9792-C2B0457F5170}">
      <dsp:nvSpPr>
        <dsp:cNvPr id="0" name=""/>
        <dsp:cNvSpPr/>
      </dsp:nvSpPr>
      <dsp:spPr>
        <a:xfrm rot="5400000">
          <a:off x="2891610" y="1676466"/>
          <a:ext cx="964803" cy="27939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3F62A-81AF-4650-94DB-A0B0FBB76548}">
      <dsp:nvSpPr>
        <dsp:cNvPr id="0" name=""/>
        <dsp:cNvSpPr/>
      </dsp:nvSpPr>
      <dsp:spPr>
        <a:xfrm rot="5400000">
          <a:off x="741080" y="222654"/>
          <a:ext cx="1484312" cy="1039018"/>
        </a:xfrm>
        <a:prstGeom prst="chevron">
          <a:avLst/>
        </a:prstGeom>
        <a:solidFill>
          <a:srgbClr val="00B6DE"/>
        </a:solidFill>
        <a:ln w="25400" cap="flat" cmpd="sng" algn="ctr">
          <a:solidFill>
            <a:srgbClr val="00B6D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519516"/>
        <a:ext cx="1039018" cy="445294"/>
      </dsp:txXfrm>
    </dsp:sp>
    <dsp:sp modelId="{3F6CC264-707A-4A10-A0F3-48AB92DFBB10}">
      <dsp:nvSpPr>
        <dsp:cNvPr id="0" name=""/>
        <dsp:cNvSpPr/>
      </dsp:nvSpPr>
      <dsp:spPr>
        <a:xfrm rot="5400000">
          <a:off x="2936163" y="-899921"/>
          <a:ext cx="964803" cy="2764651"/>
        </a:xfrm>
        <a:prstGeom prst="round2SameRect">
          <a:avLst/>
        </a:prstGeom>
        <a:solidFill>
          <a:schemeClr val="lt1">
            <a:alpha val="90000"/>
            <a:hueOff val="0"/>
            <a:satOff val="0"/>
            <a:lumOff val="0"/>
            <a:alphaOff val="0"/>
          </a:schemeClr>
        </a:solidFill>
        <a:ln w="25400" cap="flat" cmpd="sng" algn="ctr">
          <a:solidFill>
            <a:srgbClr val="00B6DE"/>
          </a:solidFill>
          <a:prstDash val="solid"/>
        </a:ln>
        <a:effectLst/>
      </dsp:spPr>
      <dsp:style>
        <a:lnRef idx="2">
          <a:scrgbClr r="0" g="0" b="0"/>
        </a:lnRef>
        <a:fillRef idx="1">
          <a:scrgbClr r="0" g="0" b="0"/>
        </a:fillRef>
        <a:effectRef idx="0">
          <a:scrgbClr r="0" g="0" b="0"/>
        </a:effectRef>
        <a:fontRef idx="minor"/>
      </dsp:style>
    </dsp:sp>
    <dsp:sp modelId="{A002B0CF-17CC-47DD-8019-0DFBCEB76D57}">
      <dsp:nvSpPr>
        <dsp:cNvPr id="0" name=""/>
        <dsp:cNvSpPr/>
      </dsp:nvSpPr>
      <dsp:spPr>
        <a:xfrm rot="5400000">
          <a:off x="741080" y="1512490"/>
          <a:ext cx="1484312" cy="1039018"/>
        </a:xfrm>
        <a:prstGeom prst="chevron">
          <a:avLst/>
        </a:prstGeom>
        <a:solidFill>
          <a:srgbClr val="00B6DE"/>
        </a:solidFill>
        <a:ln w="25400" cap="flat" cmpd="sng" algn="ctr">
          <a:solidFill>
            <a:srgbClr val="00B6D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1809352"/>
        <a:ext cx="1039018" cy="445294"/>
      </dsp:txXfrm>
    </dsp:sp>
    <dsp:sp modelId="{2D9260D0-A9D7-4921-8C76-27CBACB5CE9C}">
      <dsp:nvSpPr>
        <dsp:cNvPr id="0" name=""/>
        <dsp:cNvSpPr/>
      </dsp:nvSpPr>
      <dsp:spPr>
        <a:xfrm rot="5400000">
          <a:off x="2942785" y="353256"/>
          <a:ext cx="964803" cy="2837977"/>
        </a:xfrm>
        <a:prstGeom prst="round2SameRect">
          <a:avLst/>
        </a:prstGeom>
        <a:solidFill>
          <a:schemeClr val="lt1">
            <a:alpha val="90000"/>
            <a:hueOff val="0"/>
            <a:satOff val="0"/>
            <a:lumOff val="0"/>
            <a:alphaOff val="0"/>
          </a:schemeClr>
        </a:solidFill>
        <a:ln w="25400" cap="flat" cmpd="sng" algn="ctr">
          <a:solidFill>
            <a:srgbClr val="00B6DE"/>
          </a:solidFill>
          <a:prstDash val="solid"/>
        </a:ln>
        <a:effectLst/>
      </dsp:spPr>
      <dsp:style>
        <a:lnRef idx="2">
          <a:scrgbClr r="0" g="0" b="0"/>
        </a:lnRef>
        <a:fillRef idx="1">
          <a:scrgbClr r="0" g="0" b="0"/>
        </a:fillRef>
        <a:effectRef idx="0">
          <a:scrgbClr r="0" g="0" b="0"/>
        </a:effectRef>
        <a:fontRef idx="minor"/>
      </dsp:style>
    </dsp:sp>
    <dsp:sp modelId="{F788BEB9-9309-47D6-8FE3-03C31E7786A7}">
      <dsp:nvSpPr>
        <dsp:cNvPr id="0" name=""/>
        <dsp:cNvSpPr/>
      </dsp:nvSpPr>
      <dsp:spPr>
        <a:xfrm rot="5400000">
          <a:off x="741080" y="2801154"/>
          <a:ext cx="1484312" cy="1039018"/>
        </a:xfrm>
        <a:prstGeom prst="chevron">
          <a:avLst/>
        </a:prstGeom>
        <a:solidFill>
          <a:srgbClr val="273691"/>
        </a:solidFill>
        <a:ln w="25400" cap="flat" cmpd="sng" algn="ctr">
          <a:solidFill>
            <a:srgbClr val="2736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 </a:t>
          </a:r>
          <a:endParaRPr lang="en-US" sz="2900" kern="1200" dirty="0"/>
        </a:p>
      </dsp:txBody>
      <dsp:txXfrm rot="-5400000">
        <a:off x="963727" y="3098016"/>
        <a:ext cx="1039018" cy="445294"/>
      </dsp:txXfrm>
    </dsp:sp>
    <dsp:sp modelId="{DC9F144D-0022-49F9-9792-C2B0457F5170}">
      <dsp:nvSpPr>
        <dsp:cNvPr id="0" name=""/>
        <dsp:cNvSpPr/>
      </dsp:nvSpPr>
      <dsp:spPr>
        <a:xfrm rot="5400000">
          <a:off x="2891610" y="1676466"/>
          <a:ext cx="964803" cy="2793931"/>
        </a:xfrm>
        <a:prstGeom prst="round2SameRect">
          <a:avLst/>
        </a:prstGeom>
        <a:solidFill>
          <a:schemeClr val="lt1">
            <a:alpha val="90000"/>
            <a:hueOff val="0"/>
            <a:satOff val="0"/>
            <a:lumOff val="0"/>
            <a:alphaOff val="0"/>
          </a:schemeClr>
        </a:solidFill>
        <a:ln w="25400" cap="flat" cmpd="sng" algn="ctr">
          <a:solidFill>
            <a:srgbClr val="27369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A6D0CA1D-6252-422D-92EE-93C0C633A36D}" type="datetimeFigureOut">
              <a:rPr lang="en-US" smtClean="0"/>
              <a:t>9/13/2016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9CF1E3CA-5369-4B43-BC4A-FAAD5B6B2660}" type="slidenum">
              <a:rPr lang="en-US" smtClean="0"/>
              <a:t>‹#›</a:t>
            </a:fld>
            <a:endParaRPr lang="en-US" dirty="0"/>
          </a:p>
        </p:txBody>
      </p:sp>
    </p:spTree>
    <p:extLst>
      <p:ext uri="{BB962C8B-B14F-4D97-AF65-F5344CB8AC3E}">
        <p14:creationId xmlns:p14="http://schemas.microsoft.com/office/powerpoint/2010/main" val="3195343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61F365D-FC5A-45AD-93AF-BF855BC25B84}" type="datetimeFigureOut">
              <a:rPr lang="en-US" smtClean="0"/>
              <a:t>9/13/2016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509C1CF-0B05-42BA-A122-7F697B58632C}" type="slidenum">
              <a:rPr lang="en-US" smtClean="0"/>
              <a:t>‹#›</a:t>
            </a:fld>
            <a:endParaRPr lang="en-US" dirty="0"/>
          </a:p>
        </p:txBody>
      </p:sp>
    </p:spTree>
    <p:extLst>
      <p:ext uri="{BB962C8B-B14F-4D97-AF65-F5344CB8AC3E}">
        <p14:creationId xmlns:p14="http://schemas.microsoft.com/office/powerpoint/2010/main" val="243893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a:t>
            </a:r>
            <a:r>
              <a:rPr lang="en-US" baseline="0" dirty="0" smtClean="0"/>
              <a:t> name is Katya Abazajian</a:t>
            </a:r>
            <a:r>
              <a:rPr lang="en-US" dirty="0" smtClean="0"/>
              <a:t> – today I’ll be presenting a framework for understanding civic tech and data ecosystems. </a:t>
            </a:r>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framework</a:t>
            </a:r>
            <a:r>
              <a:rPr lang="en-US" sz="1200" b="0" i="0" kern="1200" baseline="0" dirty="0" smtClean="0">
                <a:solidFill>
                  <a:schemeClr val="tx1"/>
                </a:solidFill>
                <a:effectLst/>
                <a:latin typeface="+mn-lt"/>
                <a:ea typeface="+mn-ea"/>
                <a:cs typeface="+mn-cs"/>
              </a:rPr>
              <a:t> has come out of the Civic Tech and Data Collaborative cross-site project. The project seeks </a:t>
            </a:r>
            <a:r>
              <a:rPr lang="en-US" sz="1200" b="0" i="0" kern="1200" dirty="0" smtClean="0">
                <a:solidFill>
                  <a:schemeClr val="tx1"/>
                </a:solidFill>
                <a:effectLst/>
                <a:latin typeface="+mn-lt"/>
                <a:ea typeface="+mn-ea"/>
                <a:cs typeface="+mn-cs"/>
              </a:rPr>
              <a:t>to improve ecosystems by convening </a:t>
            </a:r>
            <a:r>
              <a:rPr lang="en-US" sz="1200" b="0" i="0" kern="1200" dirty="0" err="1" smtClean="0">
                <a:solidFill>
                  <a:schemeClr val="tx1"/>
                </a:solidFill>
                <a:effectLst/>
                <a:latin typeface="+mn-lt"/>
                <a:ea typeface="+mn-ea"/>
                <a:cs typeface="+mn-cs"/>
              </a:rPr>
              <a:t>collaboratives</a:t>
            </a:r>
            <a:r>
              <a:rPr lang="en-US" sz="1200" b="0" i="0" kern="1200" dirty="0" smtClean="0">
                <a:solidFill>
                  <a:schemeClr val="tx1"/>
                </a:solidFill>
                <a:effectLst/>
                <a:latin typeface="+mn-lt"/>
                <a:ea typeface="+mn-ea"/>
                <a:cs typeface="+mn-cs"/>
              </a:rPr>
              <a:t> in selected</a:t>
            </a:r>
            <a:r>
              <a:rPr lang="en-US" sz="1200" b="0" i="0" kern="1200" baseline="0" dirty="0" smtClean="0">
                <a:solidFill>
                  <a:schemeClr val="tx1"/>
                </a:solidFill>
                <a:effectLst/>
                <a:latin typeface="+mn-lt"/>
                <a:ea typeface="+mn-ea"/>
                <a:cs typeface="+mn-cs"/>
              </a:rPr>
              <a:t> cities</a:t>
            </a:r>
            <a:r>
              <a:rPr lang="en-US" sz="1200" b="0" i="0" kern="1200" dirty="0" smtClean="0">
                <a:solidFill>
                  <a:schemeClr val="tx1"/>
                </a:solidFill>
                <a:effectLst/>
                <a:latin typeface="+mn-lt"/>
                <a:ea typeface="+mn-ea"/>
                <a:cs typeface="+mn-cs"/>
              </a:rPr>
              <a:t>. </a:t>
            </a:r>
          </a:p>
          <a:p>
            <a:endParaRPr lang="en-US" baseline="0" dirty="0" smtClean="0"/>
          </a:p>
          <a:p>
            <a:r>
              <a:rPr lang="en-US" baseline="0" dirty="0" smtClean="0"/>
              <a:t>We hope that the framework we’ve developed will illuminate what it means to have a strong civic tech and data ecosystem. </a:t>
            </a:r>
          </a:p>
          <a:p>
            <a:endParaRPr lang="en-US" baseline="0"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1</a:t>
            </a:fld>
            <a:endParaRPr lang="en-US" dirty="0"/>
          </a:p>
        </p:txBody>
      </p:sp>
    </p:spTree>
    <p:extLst>
      <p:ext uri="{BB962C8B-B14F-4D97-AF65-F5344CB8AC3E}">
        <p14:creationId xmlns:p14="http://schemas.microsoft.com/office/powerpoint/2010/main" val="114067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thing you can do is provide feedback on the framework!</a:t>
            </a:r>
            <a:r>
              <a:rPr lang="en-US" baseline="0" dirty="0" smtClean="0"/>
              <a:t> We’ll be sharing a draft with more detail about the ideas I’ve presented here, and feel free to peruse the additional resources which are posted along with this PowerPoint on the NNIP website. </a:t>
            </a:r>
            <a:endParaRPr lang="en-US" dirty="0" smtClean="0"/>
          </a:p>
          <a:p>
            <a:endParaRPr lang="en-US" dirty="0" smtClean="0"/>
          </a:p>
          <a:p>
            <a:r>
              <a:rPr lang="en-US" dirty="0" smtClean="0"/>
              <a:t>We’ve also proposed an unconference</a:t>
            </a:r>
            <a:r>
              <a:rPr lang="en-US" baseline="0" dirty="0" smtClean="0"/>
              <a:t> session if </a:t>
            </a:r>
            <a:r>
              <a:rPr lang="en-US" dirty="0" smtClean="0"/>
              <a:t>people are interested in talking about the</a:t>
            </a:r>
            <a:r>
              <a:rPr lang="en-US" baseline="0" dirty="0" smtClean="0"/>
              <a:t> framework or discussing your projects combining civic tech and data.</a:t>
            </a:r>
          </a:p>
          <a:p>
            <a:endParaRPr lang="en-US" baseline="0" dirty="0" smtClean="0"/>
          </a:p>
          <a:p>
            <a:r>
              <a:rPr lang="en-US" baseline="0" dirty="0" smtClean="0"/>
              <a:t>Thank you!</a:t>
            </a:r>
          </a:p>
        </p:txBody>
      </p:sp>
      <p:sp>
        <p:nvSpPr>
          <p:cNvPr id="4" name="Slide Number Placeholder 3"/>
          <p:cNvSpPr>
            <a:spLocks noGrp="1"/>
          </p:cNvSpPr>
          <p:nvPr>
            <p:ph type="sldNum" sz="quarter" idx="10"/>
          </p:nvPr>
        </p:nvSpPr>
        <p:spPr/>
        <p:txBody>
          <a:bodyPr/>
          <a:lstStyle/>
          <a:p>
            <a:fld id="{9509C1CF-0B05-42BA-A122-7F697B58632C}" type="slidenum">
              <a:rPr lang="en-US" smtClean="0"/>
              <a:t>10</a:t>
            </a:fld>
            <a:endParaRPr lang="en-US" dirty="0"/>
          </a:p>
        </p:txBody>
      </p:sp>
    </p:spTree>
    <p:extLst>
      <p:ext uri="{BB962C8B-B14F-4D97-AF65-F5344CB8AC3E}">
        <p14:creationId xmlns:p14="http://schemas.microsoft.com/office/powerpoint/2010/main" val="6528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national partners of the Civic Tech and Data Collaborative (shown here) chose 3 demonstration sites and 4 learning partners to participate.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Local teams include NNIP partners, local government agencies, </a:t>
            </a:r>
            <a:r>
              <a:rPr lang="en-US" baseline="0" dirty="0" err="1" smtClean="0"/>
              <a:t>CfA</a:t>
            </a:r>
            <a:r>
              <a:rPr lang="en-US" baseline="0" dirty="0" smtClean="0"/>
              <a:t> brigades, and a mix of local funders, nonprofits, and universities.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Demonstration sites are in cities with </a:t>
            </a:r>
            <a:r>
              <a:rPr lang="en-US" baseline="0" dirty="0" err="1" smtClean="0"/>
              <a:t>collaboratives</a:t>
            </a:r>
            <a:r>
              <a:rPr lang="en-US" baseline="0" dirty="0" smtClean="0"/>
              <a:t> that have chosen to address locally important issues that would benefit from cross-sector collaboration.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Learning partners are </a:t>
            </a:r>
            <a:r>
              <a:rPr lang="en-US" baseline="0" dirty="0" err="1" smtClean="0"/>
              <a:t>cin</a:t>
            </a:r>
            <a:r>
              <a:rPr lang="en-US" baseline="0" dirty="0" smtClean="0"/>
              <a:t> </a:t>
            </a:r>
            <a:r>
              <a:rPr lang="en-US" baseline="0" dirty="0" err="1" smtClean="0"/>
              <a:t>ities</a:t>
            </a:r>
            <a:r>
              <a:rPr lang="en-US" baseline="0" dirty="0" smtClean="0"/>
              <a:t> where ecosystems have resources and/or partners in place, but instead of issue-oriented work, are focusing on relationship-building and infrastructural questions to get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a:t>
            </a:fld>
            <a:endParaRPr lang="en-US" dirty="0"/>
          </a:p>
        </p:txBody>
      </p:sp>
    </p:spTree>
    <p:extLst>
      <p:ext uri="{BB962C8B-B14F-4D97-AF65-F5344CB8AC3E}">
        <p14:creationId xmlns:p14="http://schemas.microsoft.com/office/powerpoint/2010/main" val="195923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aseline="0" dirty="0" smtClean="0"/>
              <a:t>The framework emerged out of a single question: </a:t>
            </a:r>
            <a:r>
              <a:rPr lang="en-US" i="1" dirty="0" smtClean="0"/>
              <a:t>How can we harness the power of data and technology to increase efficiency, equity, and</a:t>
            </a:r>
            <a:r>
              <a:rPr lang="en-US" i="1" baseline="0" dirty="0" smtClean="0"/>
              <a:t> </a:t>
            </a:r>
            <a:r>
              <a:rPr lang="en-US" i="1" dirty="0" smtClean="0"/>
              <a:t>effectiveness in ways that will benefit the most vulnerable residents in our urban communities?</a:t>
            </a:r>
          </a:p>
          <a:p>
            <a:pPr marL="0" indent="0" algn="l">
              <a:buNone/>
            </a:pPr>
            <a:endParaRPr lang="en-US" i="0" dirty="0" smtClean="0"/>
          </a:p>
          <a:p>
            <a:pPr marL="0" indent="0" algn="l">
              <a:buNone/>
            </a:pPr>
            <a:r>
              <a:rPr lang="en-US" i="0" dirty="0" smtClean="0"/>
              <a:t>All of our</a:t>
            </a:r>
            <a:r>
              <a:rPr lang="en-US" i="0" baseline="0" dirty="0" smtClean="0"/>
              <a:t> national organizations sought to </a:t>
            </a:r>
            <a:r>
              <a:rPr lang="en-US" i="0" dirty="0" smtClean="0"/>
              <a:t>stay rooted in making</a:t>
            </a:r>
            <a:r>
              <a:rPr lang="en-US" i="0" baseline="0" dirty="0" smtClean="0"/>
              <a:t> a </a:t>
            </a:r>
            <a:r>
              <a:rPr lang="en-US" i="0" dirty="0" smtClean="0"/>
              <a:t>positive</a:t>
            </a:r>
            <a:r>
              <a:rPr lang="en-US" i="0" baseline="0" dirty="0" smtClean="0"/>
              <a:t> impact in </a:t>
            </a:r>
            <a:r>
              <a:rPr lang="en-US" i="0" dirty="0" smtClean="0"/>
              <a:t>communities </a:t>
            </a:r>
            <a:r>
              <a:rPr lang="en-US" i="0" baseline="0" dirty="0" smtClean="0"/>
              <a:t>instead of letting data and tech be the focus of our work. </a:t>
            </a:r>
            <a:endParaRPr lang="en-US" i="0" dirty="0" smtClean="0"/>
          </a:p>
          <a:p>
            <a:pPr marL="0" indent="0" algn="l">
              <a:buNone/>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believe that cities can</a:t>
            </a:r>
            <a:r>
              <a:rPr lang="en-US" sz="1200" b="0" i="0" kern="1200" baseline="0" dirty="0" smtClean="0">
                <a:solidFill>
                  <a:schemeClr val="tx1"/>
                </a:solidFill>
                <a:effectLst/>
                <a:latin typeface="+mn-lt"/>
                <a:ea typeface="+mn-ea"/>
                <a:cs typeface="+mn-cs"/>
              </a:rPr>
              <a:t> use data and tech to their full potential by being </a:t>
            </a:r>
            <a:r>
              <a:rPr lang="en-US" sz="1200" b="0" i="1" kern="1200" baseline="0" dirty="0" smtClean="0">
                <a:solidFill>
                  <a:schemeClr val="tx1"/>
                </a:solidFill>
                <a:effectLst/>
                <a:latin typeface="+mn-lt"/>
                <a:ea typeface="+mn-ea"/>
                <a:cs typeface="+mn-cs"/>
              </a:rPr>
              <a:t>intentional </a:t>
            </a:r>
            <a:r>
              <a:rPr lang="en-US" sz="1200" b="0" i="0" kern="1200" baseline="0" dirty="0" smtClean="0">
                <a:solidFill>
                  <a:schemeClr val="tx1"/>
                </a:solidFill>
                <a:effectLst/>
                <a:latin typeface="+mn-lt"/>
                <a:ea typeface="+mn-ea"/>
                <a:cs typeface="+mn-cs"/>
              </a:rPr>
              <a:t>in using them to address</a:t>
            </a:r>
            <a:r>
              <a:rPr lang="en-US" sz="1200" b="0" i="0" kern="1200" dirty="0" smtClean="0">
                <a:solidFill>
                  <a:schemeClr val="tx1"/>
                </a:solidFill>
                <a:effectLst/>
                <a:latin typeface="+mn-lt"/>
                <a:ea typeface="+mn-ea"/>
                <a:cs typeface="+mn-cs"/>
              </a:rPr>
              <a:t> pressing local issues. </a:t>
            </a:r>
            <a:r>
              <a:rPr lang="en-US" baseline="0" dirty="0" smtClean="0"/>
              <a:t>We hope this project </a:t>
            </a:r>
            <a:r>
              <a:rPr lang="en-US" i="0" baseline="0" dirty="0" smtClean="0"/>
              <a:t>builds capacity in each of the participating cities so they can take collaborative action using tech and data beyond this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indent="0" algn="l">
              <a:buNone/>
            </a:pPr>
            <a:endParaRPr lang="en-US" i="0"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3</a:t>
            </a:fld>
            <a:endParaRPr lang="en-US" dirty="0"/>
          </a:p>
        </p:txBody>
      </p:sp>
    </p:spTree>
    <p:extLst>
      <p:ext uri="{BB962C8B-B14F-4D97-AF65-F5344CB8AC3E}">
        <p14:creationId xmlns:p14="http://schemas.microsoft.com/office/powerpoint/2010/main" val="371253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baseline="0" dirty="0" smtClean="0"/>
              <a:t>BREATHE</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66" rtl="0" eaLnBrk="1" fontAlgn="auto" latinLnBrk="0" hangingPunct="1">
              <a:lnSpc>
                <a:spcPct val="100000"/>
              </a:lnSpc>
              <a:spcBef>
                <a:spcPts val="0"/>
              </a:spcBef>
              <a:spcAft>
                <a:spcPts val="0"/>
              </a:spcAft>
              <a:buClrTx/>
              <a:buSzTx/>
              <a:buFontTx/>
              <a:buNone/>
              <a:tabLst/>
              <a:defRPr/>
            </a:pPr>
            <a:r>
              <a:rPr lang="en-US" baseline="0" dirty="0" smtClean="0"/>
              <a:t>But what does it take to </a:t>
            </a:r>
            <a:r>
              <a:rPr lang="en-US" i="0" baseline="0" dirty="0" smtClean="0"/>
              <a:t>put practices into effect that leverage modern data and tech </a:t>
            </a:r>
            <a:r>
              <a:rPr lang="en-US" b="1" i="1" baseline="0" dirty="0" smtClean="0"/>
              <a:t>and </a:t>
            </a:r>
            <a:r>
              <a:rPr lang="en-US" i="0" baseline="0" dirty="0" smtClean="0"/>
              <a:t>address communities’ needs better than existing systems? </a:t>
            </a:r>
            <a:endParaRPr lang="en-US" i="0" dirty="0" smtClean="0"/>
          </a:p>
          <a:p>
            <a:pPr defTabSz="914266">
              <a:defRPr/>
            </a:pPr>
            <a:endParaRPr lang="en-US" baseline="0" dirty="0" smtClean="0"/>
          </a:p>
          <a:p>
            <a:pPr marL="0" marR="0" lvl="0" indent="0" algn="l" defTabSz="914266" rtl="0" eaLnBrk="1" fontAlgn="auto" latinLnBrk="0" hangingPunct="1">
              <a:lnSpc>
                <a:spcPct val="100000"/>
              </a:lnSpc>
              <a:spcBef>
                <a:spcPts val="0"/>
              </a:spcBef>
              <a:spcAft>
                <a:spcPts val="0"/>
              </a:spcAft>
              <a:buClrTx/>
              <a:buSzTx/>
              <a:buFontTx/>
              <a:buNone/>
              <a:tabLst/>
              <a:defRPr/>
            </a:pPr>
            <a:r>
              <a:rPr lang="en-US" baseline="0" dirty="0" smtClean="0"/>
              <a:t>To start developing our framework, </a:t>
            </a:r>
            <a:r>
              <a:rPr lang="en-US" i="0" baseline="0" dirty="0" smtClean="0"/>
              <a:t>we drew from the work of local partners at the</a:t>
            </a:r>
            <a:r>
              <a:rPr lang="en-US" baseline="0" dirty="0" smtClean="0"/>
              <a:t> first convening in Oakland, and from the last year of working together. Here you can see pictures of local partners hard at work mapping key players, capacities, and values. The framework also includes knowledge from our three national networks. </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smtClean="0"/>
          </a:p>
          <a:p>
            <a:pPr defTabSz="914266">
              <a:defRPr/>
            </a:pPr>
            <a:r>
              <a:rPr lang="en-US" baseline="0" dirty="0" smtClean="0"/>
              <a:t>Unfortunately, we don’t have time to go over the framework in detail, but we’ll be sharing our draft documents with the network.</a:t>
            </a:r>
          </a:p>
          <a:p>
            <a:pPr defTabSz="914266">
              <a:defRPr/>
            </a:pPr>
            <a:endParaRPr lang="en-US" baseline="0" dirty="0" smtClean="0"/>
          </a:p>
          <a:p>
            <a:pPr defTabSz="914266">
              <a:defRPr/>
            </a:pPr>
            <a:endParaRPr lang="en-US" baseline="0"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4</a:t>
            </a:fld>
            <a:endParaRPr lang="en-US" dirty="0"/>
          </a:p>
        </p:txBody>
      </p:sp>
    </p:spTree>
    <p:extLst>
      <p:ext uri="{BB962C8B-B14F-4D97-AF65-F5344CB8AC3E}">
        <p14:creationId xmlns:p14="http://schemas.microsoft.com/office/powerpoint/2010/main" val="411527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An initial question for many is who do we need? In our Oakland meeting, participants ran through lists of institutions that would make sense to involve, listing out partners and friends from previous work. But how do you zoom out and make that process applicable to any city?</a:t>
            </a:r>
          </a:p>
          <a:p>
            <a:pPr rtl="0" fontAlgn="base"/>
            <a:endParaRPr lang="en-US" sz="1200" b="1" i="0" u="none" strike="noStrike"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With this framework, we wanted to shift the perspective from identifying specific organizations to focusing on competencies, which are listed here and explained in more detail in the framework document.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We found that there are no rigid rules about what type of organization fills which roles. Needed this flexibility to address the potential in cities without NNIP partners or brigades.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aseline="0" dirty="0" smtClean="0"/>
          </a:p>
          <a:p>
            <a:pPr rtl="0" fontAlgn="base"/>
            <a:endParaRPr lang="en-US" sz="1200" b="1" i="0" u="none" strike="noStrike" kern="1200" dirty="0" smtClean="0">
              <a:solidFill>
                <a:schemeClr val="tx1"/>
              </a:solidFill>
              <a:effectLst/>
              <a:latin typeface="+mn-lt"/>
              <a:ea typeface="+mn-ea"/>
              <a:cs typeface="+mn-cs"/>
            </a:endParaRPr>
          </a:p>
          <a:p>
            <a:pPr rtl="0" fontAlgn="base"/>
            <a:r>
              <a:rPr lang="en-US" sz="1200" b="1" i="0" u="none" strike="noStrike" kern="1200" dirty="0" smtClean="0">
                <a:solidFill>
                  <a:schemeClr val="tx1"/>
                </a:solidFill>
                <a:effectLst/>
                <a:latin typeface="+mn-lt"/>
                <a:ea typeface="+mn-ea"/>
                <a:cs typeface="+mn-cs"/>
              </a:rPr>
              <a:t>Cross-organizational managemen</a:t>
            </a:r>
            <a:r>
              <a:rPr lang="en-US" sz="1200" b="0" i="0" u="none" strike="noStrike" kern="1200" dirty="0" smtClean="0">
                <a:solidFill>
                  <a:schemeClr val="tx1"/>
                </a:solidFill>
                <a:effectLst/>
                <a:latin typeface="+mn-lt"/>
                <a:ea typeface="+mn-ea"/>
                <a:cs typeface="+mn-cs"/>
              </a:rPr>
              <a:t>t of individuals from multiple sectors; specifically the fields of technology, government, and the subject areas in which we work.</a:t>
            </a:r>
          </a:p>
          <a:p>
            <a:pPr rtl="0" fontAlgn="base"/>
            <a:r>
              <a:rPr lang="en-US" sz="1200" b="1" i="0" u="none" strike="noStrike" kern="1200" dirty="0" smtClean="0">
                <a:solidFill>
                  <a:schemeClr val="tx1"/>
                </a:solidFill>
                <a:effectLst/>
                <a:latin typeface="+mn-lt"/>
                <a:ea typeface="+mn-ea"/>
                <a:cs typeface="+mn-cs"/>
              </a:rPr>
              <a:t>Problem articulation</a:t>
            </a:r>
            <a:r>
              <a:rPr lang="en-US" sz="1200" b="0" i="0" u="none" strike="noStrike" kern="1200" dirty="0" smtClean="0">
                <a:solidFill>
                  <a:schemeClr val="tx1"/>
                </a:solidFill>
                <a:effectLst/>
                <a:latin typeface="+mn-lt"/>
                <a:ea typeface="+mn-ea"/>
                <a:cs typeface="+mn-cs"/>
              </a:rPr>
              <a:t> of the most pressing civic issues that negatively impact a community;</a:t>
            </a:r>
          </a:p>
          <a:p>
            <a:pPr rtl="0" fontAlgn="base"/>
            <a:r>
              <a:rPr lang="en-US" sz="1200" b="1" i="0" u="none" strike="noStrike" kern="1200" dirty="0" smtClean="0">
                <a:solidFill>
                  <a:schemeClr val="tx1"/>
                </a:solidFill>
                <a:effectLst/>
                <a:latin typeface="+mn-lt"/>
                <a:ea typeface="+mn-ea"/>
                <a:cs typeface="+mn-cs"/>
              </a:rPr>
              <a:t>Community organizing and engagement</a:t>
            </a:r>
            <a:r>
              <a:rPr lang="en-US" sz="1200" b="0" i="0" u="none" strike="noStrike" kern="1200" dirty="0" smtClean="0">
                <a:solidFill>
                  <a:schemeClr val="tx1"/>
                </a:solidFill>
                <a:effectLst/>
                <a:latin typeface="+mn-lt"/>
                <a:ea typeface="+mn-ea"/>
                <a:cs typeface="+mn-cs"/>
              </a:rPr>
              <a:t> of the people affected by the problem identified</a:t>
            </a:r>
          </a:p>
          <a:p>
            <a:pPr rtl="0" fontAlgn="base"/>
            <a:r>
              <a:rPr lang="en-US" sz="1200" b="1" i="0" u="none" strike="noStrike" kern="1200" dirty="0" smtClean="0">
                <a:solidFill>
                  <a:schemeClr val="tx1"/>
                </a:solidFill>
                <a:effectLst/>
                <a:latin typeface="+mn-lt"/>
                <a:ea typeface="+mn-ea"/>
                <a:cs typeface="+mn-cs"/>
              </a:rPr>
              <a:t>Knowledge</a:t>
            </a:r>
            <a:r>
              <a:rPr lang="en-US" sz="1200" b="0" i="0" u="none" strike="noStrike" kern="1200" dirty="0" smtClean="0">
                <a:solidFill>
                  <a:schemeClr val="tx1"/>
                </a:solidFill>
                <a:effectLst/>
                <a:latin typeface="+mn-lt"/>
                <a:ea typeface="+mn-ea"/>
                <a:cs typeface="+mn-cs"/>
              </a:rPr>
              <a:t> about particular issues based on formal training, professional practice, or life experience</a:t>
            </a:r>
          </a:p>
          <a:p>
            <a:pPr rtl="0" fontAlgn="base"/>
            <a:r>
              <a:rPr lang="en-US" sz="1200" b="1" i="0" u="none" strike="noStrike" kern="1200" dirty="0" smtClean="0">
                <a:solidFill>
                  <a:schemeClr val="tx1"/>
                </a:solidFill>
                <a:effectLst/>
                <a:latin typeface="+mn-lt"/>
                <a:ea typeface="+mn-ea"/>
                <a:cs typeface="+mn-cs"/>
              </a:rPr>
              <a:t>Designing policy and programs that take advantage of innovations in technology to augment the implementation of policy goals. Policy-making and program implementation (or action steps)</a:t>
            </a:r>
            <a:endParaRPr lang="en-US" sz="1200" b="0" i="0" u="none" strike="noStrike" kern="1200" dirty="0" smtClean="0">
              <a:solidFill>
                <a:schemeClr val="tx1"/>
              </a:solidFill>
              <a:effectLst/>
              <a:latin typeface="+mn-lt"/>
              <a:ea typeface="+mn-ea"/>
              <a:cs typeface="+mn-cs"/>
            </a:endParaRPr>
          </a:p>
          <a:p>
            <a:pPr rtl="0" fontAlgn="base"/>
            <a:r>
              <a:rPr lang="en-US" sz="1200" b="1" i="0" u="none" strike="noStrike" kern="1200" dirty="0" smtClean="0">
                <a:solidFill>
                  <a:schemeClr val="tx1"/>
                </a:solidFill>
                <a:effectLst/>
                <a:latin typeface="+mn-lt"/>
                <a:ea typeface="+mn-ea"/>
                <a:cs typeface="+mn-cs"/>
              </a:rPr>
              <a:t>Design and building</a:t>
            </a:r>
            <a:r>
              <a:rPr lang="en-US" sz="1200" b="0" i="0" u="none" strike="noStrike" kern="1200" dirty="0" smtClean="0">
                <a:solidFill>
                  <a:schemeClr val="tx1"/>
                </a:solidFill>
                <a:effectLst/>
                <a:latin typeface="+mn-lt"/>
                <a:ea typeface="+mn-ea"/>
                <a:cs typeface="+mn-cs"/>
              </a:rPr>
              <a:t> of technology solutions</a:t>
            </a:r>
          </a:p>
          <a:p>
            <a:pPr rtl="0" fontAlgn="base"/>
            <a:r>
              <a:rPr lang="en-US" sz="1200" b="1" i="0" u="none" strike="noStrike" kern="1200" dirty="0" smtClean="0">
                <a:solidFill>
                  <a:schemeClr val="tx1"/>
                </a:solidFill>
                <a:effectLst/>
                <a:latin typeface="+mn-lt"/>
                <a:ea typeface="+mn-ea"/>
                <a:cs typeface="+mn-cs"/>
              </a:rPr>
              <a:t>Data management </a:t>
            </a:r>
            <a:r>
              <a:rPr lang="en-US" sz="1200" b="0" i="0" u="none" strike="noStrike" kern="1200" dirty="0" smtClean="0">
                <a:solidFill>
                  <a:schemeClr val="tx1"/>
                </a:solidFill>
                <a:effectLst/>
                <a:latin typeface="+mn-lt"/>
                <a:ea typeface="+mn-ea"/>
                <a:cs typeface="+mn-cs"/>
              </a:rPr>
              <a:t>and application from collection, dissemination , and analysis of data</a:t>
            </a:r>
          </a:p>
          <a:p>
            <a:r>
              <a:rPr lang="en-US" sz="1200" b="1" i="0" u="none" strike="noStrike" kern="1200" dirty="0" smtClean="0">
                <a:solidFill>
                  <a:schemeClr val="tx1"/>
                </a:solidFill>
                <a:effectLst/>
                <a:latin typeface="+mn-lt"/>
                <a:ea typeface="+mn-ea"/>
                <a:cs typeface="+mn-cs"/>
              </a:rPr>
              <a:t>Storytelling </a:t>
            </a:r>
            <a:r>
              <a:rPr lang="en-US" sz="1200" b="0" i="0" u="none" strike="noStrike" kern="1200" dirty="0" smtClean="0">
                <a:solidFill>
                  <a:schemeClr val="tx1"/>
                </a:solidFill>
                <a:effectLst/>
                <a:latin typeface="+mn-lt"/>
                <a:ea typeface="+mn-ea"/>
                <a:cs typeface="+mn-cs"/>
              </a:rPr>
              <a:t>that documents and translates the experience of communities collaborating on civic issues --from the identification</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5</a:t>
            </a:fld>
            <a:endParaRPr lang="en-US" dirty="0"/>
          </a:p>
        </p:txBody>
      </p:sp>
    </p:spTree>
    <p:extLst>
      <p:ext uri="{BB962C8B-B14F-4D97-AF65-F5344CB8AC3E}">
        <p14:creationId xmlns:p14="http://schemas.microsoft.com/office/powerpoint/2010/main" val="257461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BREATHE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The next question –How can we get on the same page and get things done?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base" latinLnBrk="0" hangingPunct="1">
              <a:lnSpc>
                <a:spcPct val="100000"/>
              </a:lnSpc>
              <a:spcBef>
                <a:spcPts val="0"/>
              </a:spcBef>
              <a:spcAft>
                <a:spcPts val="0"/>
              </a:spcAft>
              <a:buClrTx/>
              <a:buSzTx/>
              <a:buFontTx/>
              <a:buNone/>
              <a:tabLst/>
              <a:defRPr/>
            </a:pPr>
            <a:r>
              <a:rPr lang="en-US" i="0" baseline="0" dirty="0" smtClean="0"/>
              <a:t>We believe that an effective collaborative is one that can accomplish a project goal to benefit communities in need </a:t>
            </a:r>
            <a:r>
              <a:rPr lang="en-US" i="1" baseline="0" dirty="0" smtClean="0"/>
              <a:t>while </a:t>
            </a:r>
            <a:r>
              <a:rPr lang="en-US" i="0" baseline="0" dirty="0" smtClean="0"/>
              <a:t>leveraging the competencies of its partners.  To do this requires a collective action mindset.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Whether it’s for a short-term project or a long-term initiative, Collective action requires commitment and communication between organizations, especially across sectors.  </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Our steps for developing collective</a:t>
            </a:r>
            <a:r>
              <a:rPr lang="en-US" sz="1200" b="0" i="0" u="none" strike="noStrike" kern="1200" baseline="0" dirty="0" smtClean="0">
                <a:solidFill>
                  <a:schemeClr val="tx1"/>
                </a:solidFill>
                <a:effectLst/>
                <a:latin typeface="+mn-lt"/>
                <a:ea typeface="+mn-ea"/>
                <a:cs typeface="+mn-cs"/>
              </a:rPr>
              <a:t> action in an ecosystem are</a:t>
            </a:r>
            <a:r>
              <a:rPr lang="en-US" sz="1200" b="0" i="0" u="none" strike="noStrike" kern="1200" dirty="0" smtClean="0">
                <a:solidFill>
                  <a:schemeClr val="tx1"/>
                </a:solidFill>
                <a:effectLst/>
                <a:latin typeface="+mn-lt"/>
                <a:ea typeface="+mn-ea"/>
                <a:cs typeface="+mn-cs"/>
              </a:rPr>
              <a:t> listed here</a:t>
            </a:r>
            <a:r>
              <a:rPr lang="en-US" sz="1200" b="0" i="0" u="none" strike="noStrike" kern="1200" baseline="0" dirty="0" smtClean="0">
                <a:solidFill>
                  <a:schemeClr val="tx1"/>
                </a:solidFill>
                <a:effectLst/>
                <a:latin typeface="+mn-lt"/>
                <a:ea typeface="+mn-ea"/>
                <a:cs typeface="+mn-cs"/>
              </a:rPr>
              <a:t>. By taking these steps together, you work toward making sure the shared value of the work lasts over time. </a:t>
            </a:r>
          </a:p>
        </p:txBody>
      </p:sp>
      <p:sp>
        <p:nvSpPr>
          <p:cNvPr id="4" name="Slide Number Placeholder 3"/>
          <p:cNvSpPr>
            <a:spLocks noGrp="1"/>
          </p:cNvSpPr>
          <p:nvPr>
            <p:ph type="sldNum" sz="quarter" idx="10"/>
          </p:nvPr>
        </p:nvSpPr>
        <p:spPr/>
        <p:txBody>
          <a:bodyPr/>
          <a:lstStyle/>
          <a:p>
            <a:fld id="{9509C1CF-0B05-42BA-A122-7F697B58632C}" type="slidenum">
              <a:rPr lang="en-US" smtClean="0"/>
              <a:t>6</a:t>
            </a:fld>
            <a:endParaRPr lang="en-US" dirty="0"/>
          </a:p>
        </p:txBody>
      </p:sp>
    </p:spTree>
    <p:extLst>
      <p:ext uri="{BB962C8B-B14F-4D97-AF65-F5344CB8AC3E}">
        <p14:creationId xmlns:p14="http://schemas.microsoft.com/office/powerpoint/2010/main" val="257461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An obvious challenge for most cities that needs to be addressed</a:t>
            </a:r>
            <a:r>
              <a:rPr lang="en-US" sz="1200" b="0" i="0" u="none" strike="noStrike" kern="1200" baseline="0" dirty="0" smtClean="0">
                <a:solidFill>
                  <a:schemeClr val="tx1"/>
                </a:solidFill>
                <a:effectLst/>
                <a:latin typeface="+mn-lt"/>
                <a:ea typeface="+mn-ea"/>
                <a:cs typeface="+mn-cs"/>
              </a:rPr>
              <a:t> collaboratively is how to get resources, which come in many forms. </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baseline="0" dirty="0" smtClean="0">
                <a:solidFill>
                  <a:schemeClr val="tx1"/>
                </a:solidFill>
                <a:effectLst/>
                <a:latin typeface="+mn-lt"/>
                <a:ea typeface="+mn-ea"/>
                <a:cs typeface="+mn-cs"/>
              </a:rPr>
              <a:t>Financial support is necessary to assemble staff and volunteers, design projects, and cultivate new long-term capacities. </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baseline="0" dirty="0" smtClean="0">
                <a:solidFill>
                  <a:schemeClr val="tx1"/>
                </a:solidFill>
                <a:effectLst/>
                <a:latin typeface="+mn-lt"/>
                <a:ea typeface="+mn-ea"/>
                <a:cs typeface="+mn-cs"/>
              </a:rPr>
              <a:t>Teams often need technology upgrades like data visualization applications or specific government data to accomplish project goals. </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baseline="0" dirty="0" smtClean="0">
                <a:solidFill>
                  <a:schemeClr val="tx1"/>
                </a:solidFill>
                <a:effectLst/>
                <a:latin typeface="+mn-lt"/>
                <a:ea typeface="+mn-ea"/>
                <a:cs typeface="+mn-cs"/>
              </a:rPr>
              <a:t>Teams also need meeting spaces to bring conversations to life and foster better relationships. </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baseline="0" dirty="0" smtClean="0">
                <a:solidFill>
                  <a:schemeClr val="tx1"/>
                </a:solidFill>
                <a:effectLst/>
                <a:latin typeface="+mn-lt"/>
                <a:ea typeface="+mn-ea"/>
                <a:cs typeface="+mn-cs"/>
              </a:rPr>
              <a:t>Working together to identify and allocate these resources ensures that the project has energy beyond just one organization driving the operation. </a:t>
            </a:r>
            <a:endParaRPr lang="en-US" sz="1200" b="0" i="0" u="none" strike="noStrike" kern="1200" dirty="0" smtClean="0">
              <a:solidFill>
                <a:schemeClr val="tx1"/>
              </a:solidFill>
              <a:effectLst/>
              <a:latin typeface="+mn-lt"/>
              <a:ea typeface="+mn-ea"/>
              <a:cs typeface="+mn-cs"/>
            </a:endParaRPr>
          </a:p>
          <a:p>
            <a:pPr rtl="0" fontAlgn="base"/>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09C1CF-0B05-42BA-A122-7F697B58632C}" type="slidenum">
              <a:rPr lang="en-US" smtClean="0"/>
              <a:t>7</a:t>
            </a:fld>
            <a:endParaRPr lang="en-US" dirty="0"/>
          </a:p>
        </p:txBody>
      </p:sp>
    </p:spTree>
    <p:extLst>
      <p:ext uri="{BB962C8B-B14F-4D97-AF65-F5344CB8AC3E}">
        <p14:creationId xmlns:p14="http://schemas.microsoft.com/office/powerpoint/2010/main" val="257461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FAST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For the national team, this project is an iterative process. Our goal is to enable cities to get a head start in developing their local civic tech and data ecosystems.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aseline="0" dirty="0" smtClean="0"/>
          </a:p>
          <a:p>
            <a:pPr marL="1371600" marR="0" lvl="3" indent="0" algn="l" defTabSz="914400" rtl="0" eaLnBrk="1" fontAlgn="base" latinLnBrk="0" hangingPunct="1">
              <a:lnSpc>
                <a:spcPct val="100000"/>
              </a:lnSpc>
              <a:spcBef>
                <a:spcPts val="0"/>
              </a:spcBef>
              <a:spcAft>
                <a:spcPts val="0"/>
              </a:spcAft>
              <a:buClrTx/>
              <a:buSzTx/>
              <a:buFontTx/>
              <a:buNone/>
              <a:tabLst/>
              <a:defRPr/>
            </a:pPr>
            <a:r>
              <a:rPr lang="en-US" baseline="0" dirty="0" smtClean="0"/>
              <a:t>DOCUMENT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We seek to document how cities are carrying out their collaborative work. We believe the lessons we have learned so far will be central to future efforts to better understand civic tech and data ecosystems. </a:t>
            </a:r>
          </a:p>
          <a:p>
            <a:pPr rtl="0" fontAlgn="base"/>
            <a:endParaRPr lang="en-US" baseline="0" dirty="0" smtClean="0"/>
          </a:p>
          <a:p>
            <a:pPr lvl="3" rtl="0" fontAlgn="base"/>
            <a:r>
              <a:rPr lang="en-US" baseline="0" dirty="0" smtClean="0"/>
              <a:t>CELEBRATE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We also want to celebrate the wonderful work being done in our demonstration and learning partner cities. Each of these cities is taking bold steps with the goal of making meaningful progress in their communities. </a:t>
            </a:r>
          </a:p>
          <a:p>
            <a:pPr rtl="0" fontAlgn="base"/>
            <a:endParaRPr lang="en-US" baseline="0" dirty="0" smtClean="0"/>
          </a:p>
          <a:p>
            <a:pPr lvl="3" rtl="0" fontAlgn="base"/>
            <a:r>
              <a:rPr lang="en-US" baseline="0" dirty="0" smtClean="0"/>
              <a:t>SCALE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smtClean="0"/>
              <a:t>Finally, we want to scale and replicate. By supporting amazing projects happening in our partner cities, we’re able to draw out lessons that apply across the country. </a:t>
            </a:r>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dirty="0"/>
          </a:p>
        </p:txBody>
      </p:sp>
    </p:spTree>
    <p:extLst>
      <p:ext uri="{BB962C8B-B14F-4D97-AF65-F5344CB8AC3E}">
        <p14:creationId xmlns:p14="http://schemas.microsoft.com/office/powerpoint/2010/main" val="257461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Just thinking about the players in your community and whether they’re engaging in collaborative work may be a good starting step.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By identifying the landscape you can start to see where there are gaps in the network</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Do you struggle to have city agencies partner with external groups? Does your city have a self-sustaining tech presence? Are there nonprofits interested in cross-sector collaboration?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 cities, like Cleveland, have started to document the players by conducting interviews across</a:t>
            </a:r>
            <a:r>
              <a:rPr lang="en-US" sz="1200" b="0" i="0" kern="1200" baseline="0" dirty="0" smtClean="0">
                <a:solidFill>
                  <a:schemeClr val="tx1"/>
                </a:solidFill>
                <a:effectLst/>
                <a:latin typeface="+mn-lt"/>
                <a:ea typeface="+mn-ea"/>
                <a:cs typeface="+mn-cs"/>
              </a:rPr>
              <a:t> sectors</a:t>
            </a:r>
            <a:r>
              <a:rPr lang="en-US" sz="1200" b="0" i="0" kern="1200" dirty="0" smtClean="0">
                <a:solidFill>
                  <a:schemeClr val="tx1"/>
                </a:solidFill>
                <a:effectLst/>
                <a:latin typeface="+mn-lt"/>
                <a:ea typeface="+mn-ea"/>
                <a:cs typeface="+mn-cs"/>
              </a:rPr>
              <a:t>, and other cities have used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network</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visualization. Tools like Civic Graph or </a:t>
            </a:r>
            <a:r>
              <a:rPr lang="en-US" sz="1200" b="0" i="0" kern="1200" dirty="0" err="1" smtClean="0">
                <a:solidFill>
                  <a:schemeClr val="tx1"/>
                </a:solidFill>
                <a:effectLst/>
                <a:latin typeface="+mn-lt"/>
                <a:ea typeface="+mn-ea"/>
                <a:cs typeface="+mn-cs"/>
              </a:rPr>
              <a:t>Kumu</a:t>
            </a:r>
            <a:r>
              <a:rPr lang="en-US" sz="1200" b="0" i="0" kern="1200" dirty="0" smtClean="0">
                <a:solidFill>
                  <a:schemeClr val="tx1"/>
                </a:solidFill>
                <a:effectLst/>
                <a:latin typeface="+mn-lt"/>
                <a:ea typeface="+mn-ea"/>
                <a:cs typeface="+mn-cs"/>
              </a:rPr>
              <a:t> are great visualization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tools</a:t>
            </a:r>
            <a:r>
              <a:rPr lang="en-US" sz="1200" b="0" i="0" kern="1200" baseline="0" dirty="0" smtClean="0">
                <a:solidFill>
                  <a:schemeClr val="tx1"/>
                </a:solidFill>
                <a:effectLst/>
                <a:latin typeface="+mn-lt"/>
                <a:ea typeface="+mn-ea"/>
                <a:cs typeface="+mn-cs"/>
              </a:rPr>
              <a:t> that we’re exploring.</a:t>
            </a:r>
            <a:endParaRPr lang="en-US" sz="1200" b="0" i="0" kern="1200" dirty="0" smtClean="0">
              <a:solidFill>
                <a:schemeClr val="tx1"/>
              </a:solidFill>
              <a:effectLst/>
              <a:latin typeface="+mn-lt"/>
              <a:ea typeface="+mn-ea"/>
              <a:cs typeface="+mn-cs"/>
            </a:endParaRPr>
          </a:p>
          <a:p>
            <a:pPr defTabSz="914266">
              <a:defRPr/>
            </a:pPr>
            <a:endParaRPr lang="en-US" i="1"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4115275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neighborhoodindicators.org/activities/projects/civic-tech-and-data-collaborative" TargetMode="External"/><Relationship Id="rId7" Type="http://schemas.openxmlformats.org/officeDocument/2006/relationships/hyperlink" Target="http://www.networkimpact.org/civictecheval/"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civicgraph.io/" TargetMode="External"/><Relationship Id="rId5" Type="http://schemas.openxmlformats.org/officeDocument/2006/relationships/hyperlink" Target="http://www.neighborhoodindicators.org/activities/meetings/civic-tech-and-data-collaborative-kick" TargetMode="External"/><Relationship Id="rId4" Type="http://schemas.openxmlformats.org/officeDocument/2006/relationships/hyperlink" Target="https://www.livingcities.org/work/civic-tech-and-data-collaborati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0520" y="1784326"/>
            <a:ext cx="8390378" cy="1848221"/>
          </a:xfrm>
        </p:spPr>
        <p:txBody>
          <a:bodyPr/>
          <a:lstStyle/>
          <a:p>
            <a:r>
              <a:rPr lang="en-US" sz="3800" dirty="0" smtClean="0"/>
              <a:t>A Framework for Understanding</a:t>
            </a:r>
            <a:br>
              <a:rPr lang="en-US" sz="3800" dirty="0" smtClean="0"/>
            </a:br>
            <a:r>
              <a:rPr lang="en-US" sz="3800" dirty="0" smtClean="0"/>
              <a:t>Civic Tech and Data Ecosystems</a:t>
            </a:r>
            <a:endParaRPr lang="en-US" sz="3800" dirty="0"/>
          </a:p>
        </p:txBody>
      </p:sp>
      <p:sp>
        <p:nvSpPr>
          <p:cNvPr id="5" name="Text Placeholder 4"/>
          <p:cNvSpPr>
            <a:spLocks noGrp="1"/>
          </p:cNvSpPr>
          <p:nvPr>
            <p:ph type="body" sz="quarter" idx="11"/>
          </p:nvPr>
        </p:nvSpPr>
        <p:spPr>
          <a:xfrm>
            <a:off x="287330" y="3616137"/>
            <a:ext cx="8334779" cy="1243960"/>
          </a:xfrm>
        </p:spPr>
        <p:txBody>
          <a:bodyPr/>
          <a:lstStyle/>
          <a:p>
            <a:r>
              <a:rPr lang="en-US" sz="2200" dirty="0" smtClean="0"/>
              <a:t>Katya Abazajian</a:t>
            </a:r>
          </a:p>
          <a:p>
            <a:r>
              <a:rPr lang="en-US" sz="2200" dirty="0" smtClean="0"/>
              <a:t>NNIP Cleveland</a:t>
            </a:r>
          </a:p>
          <a:p>
            <a:r>
              <a:rPr lang="en-US" sz="2200" dirty="0" smtClean="0"/>
              <a:t>September 14, 2016</a:t>
            </a:r>
          </a:p>
        </p:txBody>
      </p:sp>
      <p:pic>
        <p:nvPicPr>
          <p:cNvPr id="1026" name="Picture 2" descr="D:\Users\KAbazaji\Pictures\CTD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17732" cy="141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99122"/>
      </p:ext>
    </p:extLst>
  </p:cSld>
  <p:clrMapOvr>
    <a:masterClrMapping/>
  </p:clrMapOvr>
  <p:transition spd="slow"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95" y="5660671"/>
            <a:ext cx="7924800" cy="929116"/>
          </a:xfrm>
        </p:spPr>
        <p:txBody>
          <a:bodyPr/>
          <a:lstStyle/>
          <a:p>
            <a:r>
              <a:rPr lang="en-US" dirty="0" smtClean="0"/>
              <a:t>Please provide feedback!</a:t>
            </a:r>
            <a:endParaRPr lang="en-US" dirty="0"/>
          </a:p>
        </p:txBody>
      </p:sp>
      <p:sp>
        <p:nvSpPr>
          <p:cNvPr id="4" name="Title 1"/>
          <p:cNvSpPr txBox="1">
            <a:spLocks/>
          </p:cNvSpPr>
          <p:nvPr/>
        </p:nvSpPr>
        <p:spPr>
          <a:xfrm>
            <a:off x="374395" y="602669"/>
            <a:ext cx="8769605" cy="598411"/>
          </a:xfrm>
          <a:prstGeom prst="rect">
            <a:avLst/>
          </a:prstGeom>
          <a:ln>
            <a:noFill/>
          </a:ln>
        </p:spPr>
        <p:txBody>
          <a:bodyPr vert="horz"/>
          <a:lstStyle>
            <a:lvl1pPr algn="l" defTabSz="457200" rtl="0" eaLnBrk="1" latinLnBrk="0" hangingPunct="1">
              <a:spcBef>
                <a:spcPct val="0"/>
              </a:spcBef>
              <a:buNone/>
              <a:defRPr sz="4000" b="1" kern="1200" baseline="0">
                <a:solidFill>
                  <a:srgbClr val="FFFFFF"/>
                </a:solidFill>
                <a:latin typeface="+mj-lt"/>
                <a:ea typeface="+mj-ea"/>
                <a:cs typeface="+mj-cs"/>
              </a:defRPr>
            </a:lvl1pPr>
          </a:lstStyle>
          <a:p>
            <a:r>
              <a:rPr lang="en-US" dirty="0" smtClean="0"/>
              <a:t>Additional Resources</a:t>
            </a:r>
            <a:endParaRPr lang="en-US" dirty="0"/>
          </a:p>
        </p:txBody>
      </p:sp>
      <p:sp>
        <p:nvSpPr>
          <p:cNvPr id="5" name="Content Placeholder 2"/>
          <p:cNvSpPr txBox="1">
            <a:spLocks/>
          </p:cNvSpPr>
          <p:nvPr/>
        </p:nvSpPr>
        <p:spPr>
          <a:xfrm>
            <a:off x="496853" y="1591003"/>
            <a:ext cx="8524685" cy="37325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chemeClr val="bg1"/>
                </a:solidFill>
              </a:rPr>
              <a:t>National Partner Resources</a:t>
            </a:r>
            <a:endParaRPr lang="en-US" sz="2400" dirty="0" smtClean="0">
              <a:solidFill>
                <a:schemeClr val="bg1"/>
              </a:solidFill>
              <a:hlinkClick r:id="rId3"/>
            </a:endParaRPr>
          </a:p>
          <a:p>
            <a:r>
              <a:rPr lang="en-US" sz="2400" dirty="0" smtClean="0">
                <a:solidFill>
                  <a:schemeClr val="bg1"/>
                </a:solidFill>
                <a:hlinkClick r:id="rId3"/>
              </a:rPr>
              <a:t>NNIP CTDC Cross-Site Project page</a:t>
            </a:r>
            <a:endParaRPr lang="en-US" sz="2400" dirty="0">
              <a:solidFill>
                <a:schemeClr val="bg1"/>
              </a:solidFill>
            </a:endParaRPr>
          </a:p>
          <a:p>
            <a:r>
              <a:rPr lang="en-US" sz="2400" dirty="0" smtClean="0">
                <a:solidFill>
                  <a:schemeClr val="bg1"/>
                </a:solidFill>
                <a:hlinkClick r:id="rId4"/>
              </a:rPr>
              <a:t>Living Cities CTDC Project Page</a:t>
            </a:r>
            <a:endParaRPr lang="en-US" sz="2400" dirty="0" smtClean="0">
              <a:solidFill>
                <a:schemeClr val="bg1"/>
              </a:solidFill>
            </a:endParaRPr>
          </a:p>
          <a:p>
            <a:r>
              <a:rPr lang="en-US" sz="2400" dirty="0" smtClean="0">
                <a:solidFill>
                  <a:schemeClr val="bg1"/>
                </a:solidFill>
                <a:hlinkClick r:id="rId5"/>
              </a:rPr>
              <a:t>CTDC Oakland Meeting Materials</a:t>
            </a:r>
            <a:endParaRPr lang="en-US" sz="2400" dirty="0" smtClean="0">
              <a:solidFill>
                <a:schemeClr val="bg1"/>
              </a:solidFill>
            </a:endParaRPr>
          </a:p>
          <a:p>
            <a:endParaRPr lang="en-US" sz="2400" dirty="0">
              <a:solidFill>
                <a:schemeClr val="bg1"/>
              </a:solidFill>
            </a:endParaRPr>
          </a:p>
          <a:p>
            <a:pPr marL="0" indent="0">
              <a:buNone/>
            </a:pPr>
            <a:r>
              <a:rPr lang="en-US" sz="2400" dirty="0" smtClean="0">
                <a:solidFill>
                  <a:schemeClr val="bg1"/>
                </a:solidFill>
              </a:rPr>
              <a:t>Other Resources</a:t>
            </a:r>
          </a:p>
          <a:p>
            <a:r>
              <a:rPr lang="en-US" sz="2400" dirty="0" smtClean="0">
                <a:solidFill>
                  <a:schemeClr val="bg1"/>
                </a:solidFill>
                <a:hlinkClick r:id="rId6"/>
              </a:rPr>
              <a:t>Microsoft Civic Graph Network Mapping Tool</a:t>
            </a:r>
            <a:endParaRPr lang="en-US" sz="2400" dirty="0" smtClean="0">
              <a:solidFill>
                <a:schemeClr val="bg1"/>
              </a:solidFill>
              <a:hlinkClick r:id="rId7"/>
            </a:endParaRPr>
          </a:p>
          <a:p>
            <a:r>
              <a:rPr lang="en-US" sz="2400" dirty="0" smtClean="0">
                <a:solidFill>
                  <a:schemeClr val="bg1"/>
                </a:solidFill>
                <a:hlinkClick r:id="rId7"/>
              </a:rPr>
              <a:t>Network Impact Civic Tech Assessment</a:t>
            </a:r>
            <a:endParaRPr lang="en-US" sz="2400" dirty="0" smtClean="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814269615"/>
      </p:ext>
    </p:extLst>
  </p:cSld>
  <p:clrMapOvr>
    <a:masterClrMapping/>
  </p:clrMapOvr>
  <p:transition spd="slow"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417" y="1602659"/>
            <a:ext cx="3914757" cy="4203573"/>
          </a:xfrm>
        </p:spPr>
        <p:txBody>
          <a:bodyPr/>
          <a:lstStyle/>
          <a:p>
            <a:pPr marL="0" indent="0">
              <a:spcBef>
                <a:spcPts val="0"/>
              </a:spcBef>
              <a:spcAft>
                <a:spcPts val="600"/>
              </a:spcAft>
              <a:buNone/>
            </a:pPr>
            <a:r>
              <a:rPr lang="en-US" u="sng" dirty="0" smtClean="0"/>
              <a:t>Demonstration Sites</a:t>
            </a:r>
            <a:endParaRPr lang="en-US" u="sng" dirty="0"/>
          </a:p>
          <a:p>
            <a:pPr>
              <a:spcBef>
                <a:spcPts val="400"/>
              </a:spcBef>
              <a:spcAft>
                <a:spcPts val="0"/>
              </a:spcAft>
            </a:pPr>
            <a:r>
              <a:rPr lang="en-US" dirty="0" smtClean="0"/>
              <a:t>Boston</a:t>
            </a:r>
          </a:p>
          <a:p>
            <a:pPr lvl="1">
              <a:spcBef>
                <a:spcPts val="400"/>
              </a:spcBef>
              <a:spcAft>
                <a:spcPts val="0"/>
              </a:spcAft>
            </a:pPr>
            <a:r>
              <a:rPr lang="en-US" i="1" dirty="0" smtClean="0"/>
              <a:t>Youth employment</a:t>
            </a:r>
          </a:p>
          <a:p>
            <a:pPr>
              <a:spcBef>
                <a:spcPts val="400"/>
              </a:spcBef>
              <a:spcAft>
                <a:spcPts val="0"/>
              </a:spcAft>
            </a:pPr>
            <a:r>
              <a:rPr lang="en-US" dirty="0"/>
              <a:t>St. </a:t>
            </a:r>
            <a:r>
              <a:rPr lang="en-US" dirty="0" smtClean="0"/>
              <a:t>Louis</a:t>
            </a:r>
          </a:p>
          <a:p>
            <a:pPr lvl="1">
              <a:spcBef>
                <a:spcPts val="400"/>
              </a:spcBef>
              <a:spcAft>
                <a:spcPts val="0"/>
              </a:spcAft>
            </a:pPr>
            <a:r>
              <a:rPr lang="en-US" i="1" dirty="0" smtClean="0"/>
              <a:t>Criminal justice reform</a:t>
            </a:r>
            <a:endParaRPr lang="en-US" i="1" dirty="0"/>
          </a:p>
          <a:p>
            <a:pPr>
              <a:spcAft>
                <a:spcPts val="600"/>
              </a:spcAft>
            </a:pPr>
            <a:r>
              <a:rPr lang="en-US" dirty="0" smtClean="0"/>
              <a:t>Washington, D.C</a:t>
            </a:r>
          </a:p>
          <a:p>
            <a:pPr lvl="1">
              <a:spcBef>
                <a:spcPts val="0"/>
              </a:spcBef>
              <a:spcAft>
                <a:spcPts val="600"/>
              </a:spcAft>
            </a:pPr>
            <a:r>
              <a:rPr lang="en-US" i="1" dirty="0" smtClean="0"/>
              <a:t>Affordable housing</a:t>
            </a:r>
          </a:p>
        </p:txBody>
      </p:sp>
      <p:sp>
        <p:nvSpPr>
          <p:cNvPr id="3" name="Title 2"/>
          <p:cNvSpPr>
            <a:spLocks noGrp="1"/>
          </p:cNvSpPr>
          <p:nvPr>
            <p:ph type="title"/>
          </p:nvPr>
        </p:nvSpPr>
        <p:spPr>
          <a:xfrm>
            <a:off x="193430" y="445541"/>
            <a:ext cx="7589856" cy="710101"/>
          </a:xfrm>
        </p:spPr>
        <p:txBody>
          <a:bodyPr/>
          <a:lstStyle/>
          <a:p>
            <a:r>
              <a:rPr lang="en-US" dirty="0"/>
              <a:t>Civic Tech and Data </a:t>
            </a:r>
            <a:r>
              <a:rPr lang="en-US" dirty="0" smtClean="0"/>
              <a:t>Collaborative</a:t>
            </a:r>
            <a:endParaRPr lang="en-US" dirty="0"/>
          </a:p>
        </p:txBody>
      </p:sp>
      <p:pic>
        <p:nvPicPr>
          <p:cNvPr id="12" name="Picture 11"/>
          <p:cNvPicPr/>
          <p:nvPr/>
        </p:nvPicPr>
        <p:blipFill>
          <a:blip r:embed="rId3"/>
          <a:stretch>
            <a:fillRect/>
          </a:stretch>
        </p:blipFill>
        <p:spPr>
          <a:xfrm>
            <a:off x="349417" y="5086950"/>
            <a:ext cx="2304578" cy="951645"/>
          </a:xfrm>
          <a:prstGeom prst="rect">
            <a:avLst/>
          </a:prstGeom>
        </p:spPr>
      </p:pic>
      <p:pic>
        <p:nvPicPr>
          <p:cNvPr id="14" name="Picture 13"/>
          <p:cNvPicPr/>
          <p:nvPr/>
        </p:nvPicPr>
        <p:blipFill>
          <a:blip r:embed="rId4"/>
          <a:stretch>
            <a:fillRect/>
          </a:stretch>
        </p:blipFill>
        <p:spPr>
          <a:xfrm>
            <a:off x="4264174" y="5148117"/>
            <a:ext cx="1641475" cy="829310"/>
          </a:xfrm>
          <a:prstGeom prst="rect">
            <a:avLst/>
          </a:prstGeom>
        </p:spPr>
      </p:pic>
      <p:pic>
        <p:nvPicPr>
          <p:cNvPr id="15" name="Picture 14"/>
          <p:cNvPicPr/>
          <p:nvPr/>
        </p:nvPicPr>
        <p:blipFill>
          <a:blip r:embed="rId5"/>
          <a:stretch>
            <a:fillRect/>
          </a:stretch>
        </p:blipFill>
        <p:spPr>
          <a:xfrm>
            <a:off x="2999290" y="5048591"/>
            <a:ext cx="919589" cy="988446"/>
          </a:xfrm>
          <a:prstGeom prst="rect">
            <a:avLst/>
          </a:prstGeom>
        </p:spPr>
      </p:pic>
      <p:sp>
        <p:nvSpPr>
          <p:cNvPr id="4" name="TextBox 3"/>
          <p:cNvSpPr txBox="1"/>
          <p:nvPr/>
        </p:nvSpPr>
        <p:spPr>
          <a:xfrm>
            <a:off x="4814596" y="1602659"/>
            <a:ext cx="4329404" cy="2523768"/>
          </a:xfrm>
          <a:prstGeom prst="rect">
            <a:avLst/>
          </a:prstGeom>
          <a:noFill/>
        </p:spPr>
        <p:txBody>
          <a:bodyPr wrap="square" rtlCol="0">
            <a:spAutoFit/>
          </a:bodyPr>
          <a:lstStyle/>
          <a:p>
            <a:pPr>
              <a:spcAft>
                <a:spcPts val="600"/>
              </a:spcAft>
            </a:pPr>
            <a:r>
              <a:rPr lang="en-US" sz="2500" u="sng" dirty="0"/>
              <a:t>Learning Partners</a:t>
            </a:r>
          </a:p>
          <a:p>
            <a:pPr marL="342900" indent="-342900">
              <a:spcBef>
                <a:spcPts val="400"/>
              </a:spcBef>
              <a:spcAft>
                <a:spcPts val="0"/>
              </a:spcAft>
              <a:buClr>
                <a:srgbClr val="00B6DE"/>
              </a:buClr>
              <a:buFont typeface="Arial" panose="020B0604020202020204" pitchFamily="34" charset="0"/>
              <a:buChar char="•"/>
            </a:pPr>
            <a:r>
              <a:rPr lang="en-US" sz="2500" dirty="0"/>
              <a:t>Cleveland</a:t>
            </a:r>
          </a:p>
          <a:p>
            <a:pPr marL="342900" indent="-342900">
              <a:spcBef>
                <a:spcPts val="400"/>
              </a:spcBef>
              <a:spcAft>
                <a:spcPts val="0"/>
              </a:spcAft>
              <a:buClr>
                <a:srgbClr val="00B6DE"/>
              </a:buClr>
              <a:buFont typeface="Arial" panose="020B0604020202020204" pitchFamily="34" charset="0"/>
              <a:buChar char="•"/>
            </a:pPr>
            <a:r>
              <a:rPr lang="en-US" sz="2500" dirty="0"/>
              <a:t>Pittsburgh</a:t>
            </a:r>
          </a:p>
          <a:p>
            <a:pPr marL="342900" indent="-342900">
              <a:spcBef>
                <a:spcPts val="400"/>
              </a:spcBef>
              <a:spcAft>
                <a:spcPts val="0"/>
              </a:spcAft>
              <a:buClr>
                <a:srgbClr val="00B6DE"/>
              </a:buClr>
              <a:buFont typeface="Arial" panose="020B0604020202020204" pitchFamily="34" charset="0"/>
              <a:buChar char="•"/>
            </a:pPr>
            <a:r>
              <a:rPr lang="en-US" sz="2500" dirty="0"/>
              <a:t>San Antonio</a:t>
            </a:r>
          </a:p>
          <a:p>
            <a:pPr marL="342900" indent="-342900">
              <a:spcAft>
                <a:spcPts val="0"/>
              </a:spcAft>
              <a:buClr>
                <a:srgbClr val="00B6DE"/>
              </a:buClr>
              <a:buFont typeface="Arial" panose="020B0604020202020204" pitchFamily="34" charset="0"/>
              <a:buChar char="•"/>
            </a:pPr>
            <a:r>
              <a:rPr lang="en-US" sz="2500" dirty="0"/>
              <a:t>Seattle</a:t>
            </a:r>
          </a:p>
          <a:p>
            <a:endParaRPr lang="en-US" dirty="0"/>
          </a:p>
        </p:txBody>
      </p:sp>
      <p:pic>
        <p:nvPicPr>
          <p:cNvPr id="1026" name="Picture 2" descr="Image result for macarthur foundat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4702" y="5148117"/>
            <a:ext cx="2142344" cy="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63933"/>
      </p:ext>
    </p:extLst>
  </p:cSld>
  <p:clrMapOvr>
    <a:masterClrMapping/>
  </p:clrMapOvr>
  <p:transition spd="slow" advClick="0"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343999"/>
            <a:ext cx="8769605" cy="748201"/>
          </a:xfrm>
        </p:spPr>
        <p:txBody>
          <a:bodyPr/>
          <a:lstStyle/>
          <a:p>
            <a:r>
              <a:rPr lang="en-US" dirty="0" smtClean="0"/>
              <a:t>Central Question</a:t>
            </a:r>
            <a:endParaRPr lang="en-US" dirty="0"/>
          </a:p>
        </p:txBody>
      </p:sp>
      <p:sp>
        <p:nvSpPr>
          <p:cNvPr id="3" name="Content Placeholder 2"/>
          <p:cNvSpPr>
            <a:spLocks noGrp="1"/>
          </p:cNvSpPr>
          <p:nvPr>
            <p:ph idx="1"/>
          </p:nvPr>
        </p:nvSpPr>
        <p:spPr>
          <a:xfrm>
            <a:off x="403356" y="1666474"/>
            <a:ext cx="7760188" cy="4203573"/>
          </a:xfrm>
        </p:spPr>
        <p:txBody>
          <a:bodyPr/>
          <a:lstStyle/>
          <a:p>
            <a:pPr marL="0" indent="0" algn="ctr">
              <a:lnSpc>
                <a:spcPct val="200000"/>
              </a:lnSpc>
              <a:spcBef>
                <a:spcPts val="0"/>
              </a:spcBef>
              <a:spcAft>
                <a:spcPts val="0"/>
              </a:spcAft>
              <a:buNone/>
            </a:pPr>
            <a:r>
              <a:rPr lang="en-US" i="1" dirty="0"/>
              <a:t>How can we harness </a:t>
            </a:r>
            <a:endParaRPr lang="en-US" i="1" dirty="0" smtClean="0"/>
          </a:p>
          <a:p>
            <a:pPr marL="0" indent="0" algn="ctr">
              <a:lnSpc>
                <a:spcPct val="200000"/>
              </a:lnSpc>
              <a:spcBef>
                <a:spcPts val="0"/>
              </a:spcBef>
              <a:spcAft>
                <a:spcPts val="0"/>
              </a:spcAft>
              <a:buNone/>
            </a:pPr>
            <a:r>
              <a:rPr lang="en-US" i="1" dirty="0" smtClean="0"/>
              <a:t>the </a:t>
            </a:r>
            <a:r>
              <a:rPr lang="en-US" i="1" dirty="0"/>
              <a:t>power of data and technology </a:t>
            </a:r>
            <a:endParaRPr lang="en-US" i="1" dirty="0" smtClean="0"/>
          </a:p>
          <a:p>
            <a:pPr marL="0" indent="0" algn="ctr">
              <a:lnSpc>
                <a:spcPct val="200000"/>
              </a:lnSpc>
              <a:spcBef>
                <a:spcPts val="0"/>
              </a:spcBef>
              <a:spcAft>
                <a:spcPts val="0"/>
              </a:spcAft>
              <a:buNone/>
            </a:pPr>
            <a:r>
              <a:rPr lang="en-US" i="1" dirty="0" smtClean="0"/>
              <a:t>to </a:t>
            </a:r>
            <a:r>
              <a:rPr lang="en-US" i="1" dirty="0"/>
              <a:t>increase efficiency, equity, and effectiveness in ways that will benefit </a:t>
            </a:r>
            <a:r>
              <a:rPr lang="en-US" i="1" dirty="0" smtClean="0"/>
              <a:t>the </a:t>
            </a:r>
            <a:r>
              <a:rPr lang="en-US" i="1" dirty="0"/>
              <a:t>most vulnerable residents in our urban communities</a:t>
            </a:r>
            <a:r>
              <a:rPr lang="en-US" i="1" dirty="0" smtClean="0"/>
              <a:t>?</a:t>
            </a:r>
          </a:p>
        </p:txBody>
      </p:sp>
    </p:spTree>
    <p:extLst>
      <p:ext uri="{BB962C8B-B14F-4D97-AF65-F5344CB8AC3E}">
        <p14:creationId xmlns:p14="http://schemas.microsoft.com/office/powerpoint/2010/main" val="3448355923"/>
      </p:ext>
    </p:extLst>
  </p:cSld>
  <p:clrMapOvr>
    <a:masterClrMapping/>
  </p:clrMapOvr>
  <p:transition spd="slow" advClick="0"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416316"/>
            <a:ext cx="8374373" cy="713984"/>
          </a:xfrm>
        </p:spPr>
        <p:txBody>
          <a:bodyPr/>
          <a:lstStyle/>
          <a:p>
            <a:r>
              <a:rPr lang="en-US" dirty="0" smtClean="0"/>
              <a:t>CTDC Draft Framework </a:t>
            </a:r>
            <a:endParaRPr lang="en-US" dirty="0"/>
          </a:p>
        </p:txBody>
      </p:sp>
      <p:pic>
        <p:nvPicPr>
          <p:cNvPr id="3076" name="Picture 4" descr="D:\Users\KAbazaji\Downloads\Oakland 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41463" y="1607182"/>
            <a:ext cx="4120339" cy="222660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Users\KAbazaji\AppData\Local\Microsoft\Windows\Temporary Internet Files\Content.Outlook\0HS86TDQ\293AE88E-C58C-4306-BF17-7A2519F6EF5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23561" y="4055445"/>
            <a:ext cx="2956142" cy="20292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880" y="1716066"/>
            <a:ext cx="4097584" cy="3046988"/>
          </a:xfrm>
          <a:prstGeom prst="rect">
            <a:avLst/>
          </a:prstGeom>
          <a:noFill/>
        </p:spPr>
        <p:txBody>
          <a:bodyPr wrap="square" rtlCol="0">
            <a:spAutoFit/>
          </a:bodyPr>
          <a:lstStyle/>
          <a:p>
            <a:pPr>
              <a:buClr>
                <a:srgbClr val="00B6DE"/>
              </a:buClr>
            </a:pPr>
            <a:endParaRPr lang="en-US" sz="3200" dirty="0" smtClean="0"/>
          </a:p>
          <a:p>
            <a:pPr marL="285750" indent="-285750">
              <a:buClr>
                <a:srgbClr val="00B6DE"/>
              </a:buClr>
              <a:buFont typeface="Arial" panose="020B0604020202020204" pitchFamily="34" charset="0"/>
              <a:buChar char="•"/>
            </a:pPr>
            <a:r>
              <a:rPr lang="en-US" sz="3200" dirty="0" smtClean="0"/>
              <a:t>Competencies</a:t>
            </a:r>
          </a:p>
          <a:p>
            <a:pPr>
              <a:buClr>
                <a:srgbClr val="00B6DE"/>
              </a:buClr>
            </a:pPr>
            <a:endParaRPr lang="en-US" sz="3200" dirty="0" smtClean="0"/>
          </a:p>
          <a:p>
            <a:pPr marL="285750" indent="-285750">
              <a:buClr>
                <a:srgbClr val="00B6DE"/>
              </a:buClr>
              <a:buFont typeface="Arial" panose="020B0604020202020204" pitchFamily="34" charset="0"/>
              <a:buChar char="•"/>
            </a:pPr>
            <a:r>
              <a:rPr lang="en-US" sz="3200" dirty="0" smtClean="0"/>
              <a:t>Collective action</a:t>
            </a:r>
          </a:p>
          <a:p>
            <a:pPr>
              <a:buClr>
                <a:srgbClr val="00B6DE"/>
              </a:buClr>
            </a:pPr>
            <a:endParaRPr lang="en-US" sz="3200" dirty="0" smtClean="0"/>
          </a:p>
          <a:p>
            <a:pPr marL="285750" indent="-285750">
              <a:buClr>
                <a:srgbClr val="00B6DE"/>
              </a:buClr>
              <a:buFont typeface="Arial" panose="020B0604020202020204" pitchFamily="34" charset="0"/>
              <a:buChar char="•"/>
            </a:pPr>
            <a:r>
              <a:rPr lang="en-US" sz="3200" dirty="0" smtClean="0"/>
              <a:t>Resources</a:t>
            </a:r>
          </a:p>
        </p:txBody>
      </p:sp>
    </p:spTree>
    <p:extLst>
      <p:ext uri="{BB962C8B-B14F-4D97-AF65-F5344CB8AC3E}">
        <p14:creationId xmlns:p14="http://schemas.microsoft.com/office/powerpoint/2010/main" val="394713057"/>
      </p:ext>
    </p:extLst>
  </p:cSld>
  <p:clrMapOvr>
    <a:masterClrMapping/>
  </p:clrMapOvr>
  <p:transition spd="slow" advClick="0"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427304"/>
            <a:ext cx="8769605" cy="598411"/>
          </a:xfrm>
        </p:spPr>
        <p:txBody>
          <a:bodyPr/>
          <a:lstStyle/>
          <a:p>
            <a:r>
              <a:rPr lang="en-US" dirty="0" smtClean="0"/>
              <a:t>Competencies</a:t>
            </a:r>
            <a:endParaRPr lang="en-US" dirty="0"/>
          </a:p>
        </p:txBody>
      </p:sp>
      <p:sp>
        <p:nvSpPr>
          <p:cNvPr id="3" name="Content Placeholder 2"/>
          <p:cNvSpPr>
            <a:spLocks noGrp="1"/>
          </p:cNvSpPr>
          <p:nvPr>
            <p:ph idx="1"/>
          </p:nvPr>
        </p:nvSpPr>
        <p:spPr>
          <a:xfrm>
            <a:off x="641350" y="1863119"/>
            <a:ext cx="4456743" cy="4203573"/>
          </a:xfrm>
        </p:spPr>
        <p:txBody>
          <a:bodyPr/>
          <a:lstStyle/>
          <a:p>
            <a:r>
              <a:rPr lang="en-US" dirty="0" smtClean="0"/>
              <a:t>Cross-organizational management</a:t>
            </a:r>
          </a:p>
          <a:p>
            <a:r>
              <a:rPr lang="en-US" dirty="0" smtClean="0"/>
              <a:t>Problem articulation</a:t>
            </a:r>
          </a:p>
          <a:p>
            <a:r>
              <a:rPr lang="en-US" dirty="0" smtClean="0"/>
              <a:t>Community organizing</a:t>
            </a:r>
          </a:p>
          <a:p>
            <a:r>
              <a:rPr lang="en-US" dirty="0" smtClean="0"/>
              <a:t>Issue knowledge</a:t>
            </a:r>
          </a:p>
          <a:p>
            <a:r>
              <a:rPr lang="en-US" dirty="0" smtClean="0"/>
              <a:t>Technology design</a:t>
            </a:r>
          </a:p>
          <a:p>
            <a:r>
              <a:rPr lang="en-US" dirty="0" smtClean="0"/>
              <a:t>Data management</a:t>
            </a:r>
          </a:p>
          <a:p>
            <a:r>
              <a:rPr lang="en-US" dirty="0" smtClean="0"/>
              <a:t>Storytelling</a:t>
            </a:r>
          </a:p>
          <a:p>
            <a:endParaRPr lang="en-US" dirty="0"/>
          </a:p>
        </p:txBody>
      </p:sp>
      <p:graphicFrame>
        <p:nvGraphicFramePr>
          <p:cNvPr id="4" name="Diagram 3"/>
          <p:cNvGraphicFramePr/>
          <p:nvPr>
            <p:extLst>
              <p:ext uri="{D42A27DB-BD31-4B8C-83A1-F6EECF244321}">
                <p14:modId xmlns:p14="http://schemas.microsoft.com/office/powerpoint/2010/main" val="1576787302"/>
              </p:ext>
            </p:extLst>
          </p:nvPr>
        </p:nvGraphicFramePr>
        <p:xfrm>
          <a:off x="3991626" y="19441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62595" y="2054268"/>
            <a:ext cx="2687495" cy="646331"/>
          </a:xfrm>
          <a:prstGeom prst="rect">
            <a:avLst/>
          </a:prstGeom>
          <a:noFill/>
        </p:spPr>
        <p:txBody>
          <a:bodyPr wrap="square" rtlCol="0">
            <a:spAutoFit/>
          </a:bodyPr>
          <a:lstStyle/>
          <a:p>
            <a:pPr algn="ctr"/>
            <a:r>
              <a:rPr lang="en-US" dirty="0" smtClean="0"/>
              <a:t>FINDING THE RIGHT PEOPLE</a:t>
            </a:r>
            <a:endParaRPr lang="en-US" dirty="0"/>
          </a:p>
        </p:txBody>
      </p:sp>
    </p:spTree>
    <p:extLst>
      <p:ext uri="{BB962C8B-B14F-4D97-AF65-F5344CB8AC3E}">
        <p14:creationId xmlns:p14="http://schemas.microsoft.com/office/powerpoint/2010/main" val="2641623230"/>
      </p:ext>
    </p:extLst>
  </p:cSld>
  <p:clrMapOvr>
    <a:masterClrMapping/>
  </p:clrMapOvr>
  <p:transition spd="slow" advClick="0"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427304"/>
            <a:ext cx="8769605" cy="598411"/>
          </a:xfrm>
        </p:spPr>
        <p:txBody>
          <a:bodyPr/>
          <a:lstStyle/>
          <a:p>
            <a:r>
              <a:rPr lang="en-US" dirty="0" smtClean="0"/>
              <a:t>Collective Action</a:t>
            </a:r>
            <a:endParaRPr lang="en-US" dirty="0"/>
          </a:p>
        </p:txBody>
      </p:sp>
      <p:sp>
        <p:nvSpPr>
          <p:cNvPr id="3" name="Content Placeholder 2"/>
          <p:cNvSpPr>
            <a:spLocks noGrp="1"/>
          </p:cNvSpPr>
          <p:nvPr>
            <p:ph idx="1"/>
          </p:nvPr>
        </p:nvSpPr>
        <p:spPr>
          <a:xfrm>
            <a:off x="193430" y="1565951"/>
            <a:ext cx="4622104" cy="5104355"/>
          </a:xfrm>
        </p:spPr>
        <p:txBody>
          <a:bodyPr/>
          <a:lstStyle/>
          <a:p>
            <a:pPr marL="457200" indent="-457200">
              <a:buFont typeface="+mj-lt"/>
              <a:buAutoNum type="arabicPeriod"/>
            </a:pPr>
            <a:r>
              <a:rPr lang="en-US" sz="2400" i="1" dirty="0" smtClean="0"/>
              <a:t>Identify</a:t>
            </a:r>
            <a:r>
              <a:rPr lang="en-US" sz="2400" dirty="0" smtClean="0"/>
              <a:t> a shared result</a:t>
            </a:r>
          </a:p>
          <a:p>
            <a:pPr marL="457200" indent="-457200">
              <a:buFont typeface="+mj-lt"/>
              <a:buAutoNum type="arabicPeriod"/>
            </a:pPr>
            <a:r>
              <a:rPr lang="en-US" sz="2400" i="1" dirty="0" smtClean="0"/>
              <a:t>Decide</a:t>
            </a:r>
            <a:r>
              <a:rPr lang="en-US" sz="2400" dirty="0" smtClean="0"/>
              <a:t> on roles</a:t>
            </a:r>
          </a:p>
          <a:p>
            <a:pPr marL="457200" indent="-457200">
              <a:buFont typeface="+mj-lt"/>
              <a:buAutoNum type="arabicPeriod"/>
            </a:pPr>
            <a:r>
              <a:rPr lang="en-US" sz="2400" i="1" dirty="0" smtClean="0"/>
              <a:t>Define</a:t>
            </a:r>
            <a:r>
              <a:rPr lang="en-US" sz="2400" dirty="0" smtClean="0"/>
              <a:t> measurements for progress</a:t>
            </a:r>
          </a:p>
          <a:p>
            <a:pPr marL="457200" indent="-457200">
              <a:buFont typeface="+mj-lt"/>
              <a:buAutoNum type="arabicPeriod"/>
            </a:pPr>
            <a:r>
              <a:rPr lang="en-US" sz="2400" i="1" dirty="0" smtClean="0"/>
              <a:t>Agree</a:t>
            </a:r>
            <a:r>
              <a:rPr lang="en-US" sz="2400" dirty="0" smtClean="0"/>
              <a:t> on shared decision-making</a:t>
            </a:r>
          </a:p>
          <a:p>
            <a:pPr marL="457200" indent="-457200">
              <a:buFont typeface="+mj-lt"/>
              <a:buAutoNum type="arabicPeriod"/>
            </a:pPr>
            <a:r>
              <a:rPr lang="en-US" sz="2400" i="1" dirty="0" smtClean="0"/>
              <a:t>Allocate</a:t>
            </a:r>
            <a:r>
              <a:rPr lang="en-US" sz="2400" dirty="0" smtClean="0"/>
              <a:t> resources</a:t>
            </a:r>
          </a:p>
          <a:p>
            <a:pPr marL="457200" indent="-457200">
              <a:buFont typeface="+mj-lt"/>
              <a:buAutoNum type="arabicPeriod"/>
            </a:pPr>
            <a:r>
              <a:rPr lang="en-US" sz="2400" i="1" dirty="0" smtClean="0"/>
              <a:t>Engage</a:t>
            </a:r>
            <a:r>
              <a:rPr lang="en-US" sz="2400" dirty="0" smtClean="0"/>
              <a:t> continuously</a:t>
            </a:r>
          </a:p>
          <a:p>
            <a:pPr marL="457200" indent="-457200">
              <a:buFont typeface="+mj-lt"/>
              <a:buAutoNum type="arabicPeriod"/>
            </a:pPr>
            <a:r>
              <a:rPr lang="en-US" sz="2400" i="1" dirty="0" smtClean="0"/>
              <a:t>Change </a:t>
            </a:r>
            <a:r>
              <a:rPr lang="en-US" sz="2400" dirty="0" smtClean="0"/>
              <a:t>institutional barriers</a:t>
            </a:r>
          </a:p>
          <a:p>
            <a:endParaRPr lang="en-US" dirty="0"/>
          </a:p>
        </p:txBody>
      </p:sp>
      <p:graphicFrame>
        <p:nvGraphicFramePr>
          <p:cNvPr id="4" name="Diagram 3"/>
          <p:cNvGraphicFramePr/>
          <p:nvPr>
            <p:extLst>
              <p:ext uri="{D42A27DB-BD31-4B8C-83A1-F6EECF244321}">
                <p14:modId xmlns:p14="http://schemas.microsoft.com/office/powerpoint/2010/main" val="3795422178"/>
              </p:ext>
            </p:extLst>
          </p:nvPr>
        </p:nvGraphicFramePr>
        <p:xfrm>
          <a:off x="3991626" y="19441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62595" y="2054268"/>
            <a:ext cx="2687495" cy="646331"/>
          </a:xfrm>
          <a:prstGeom prst="rect">
            <a:avLst/>
          </a:prstGeom>
          <a:noFill/>
        </p:spPr>
        <p:txBody>
          <a:bodyPr wrap="square" rtlCol="0">
            <a:spAutoFit/>
          </a:bodyPr>
          <a:lstStyle/>
          <a:p>
            <a:pPr algn="ctr"/>
            <a:r>
              <a:rPr lang="en-US" dirty="0" smtClean="0"/>
              <a:t>FINDING THE RIGHT PEOPLE</a:t>
            </a:r>
            <a:endParaRPr lang="en-US" dirty="0"/>
          </a:p>
        </p:txBody>
      </p:sp>
      <p:sp>
        <p:nvSpPr>
          <p:cNvPr id="6" name="TextBox 5"/>
          <p:cNvSpPr txBox="1"/>
          <p:nvPr/>
        </p:nvSpPr>
        <p:spPr>
          <a:xfrm>
            <a:off x="6062595" y="3359063"/>
            <a:ext cx="2687495" cy="646331"/>
          </a:xfrm>
          <a:prstGeom prst="rect">
            <a:avLst/>
          </a:prstGeom>
          <a:noFill/>
        </p:spPr>
        <p:txBody>
          <a:bodyPr wrap="square" rtlCol="0">
            <a:spAutoFit/>
          </a:bodyPr>
          <a:lstStyle/>
          <a:p>
            <a:pPr algn="ctr"/>
            <a:r>
              <a:rPr lang="en-US" dirty="0" smtClean="0"/>
              <a:t>UNITING AROUND A GOAL</a:t>
            </a:r>
            <a:endParaRPr lang="en-US" dirty="0"/>
          </a:p>
        </p:txBody>
      </p:sp>
    </p:spTree>
    <p:extLst>
      <p:ext uri="{BB962C8B-B14F-4D97-AF65-F5344CB8AC3E}">
        <p14:creationId xmlns:p14="http://schemas.microsoft.com/office/powerpoint/2010/main" val="342073386"/>
      </p:ext>
    </p:extLst>
  </p:cSld>
  <p:clrMapOvr>
    <a:masterClrMapping/>
  </p:clrMapOvr>
  <p:transition spd="slow" advClick="0"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427304"/>
            <a:ext cx="8769605" cy="598411"/>
          </a:xfrm>
        </p:spPr>
        <p:txBody>
          <a:bodyPr/>
          <a:lstStyle/>
          <a:p>
            <a:r>
              <a:rPr lang="en-US" dirty="0" smtClean="0"/>
              <a:t>Resources</a:t>
            </a:r>
            <a:endParaRPr lang="en-US" dirty="0"/>
          </a:p>
        </p:txBody>
      </p:sp>
      <p:sp>
        <p:nvSpPr>
          <p:cNvPr id="3" name="Content Placeholder 2"/>
          <p:cNvSpPr>
            <a:spLocks noGrp="1"/>
          </p:cNvSpPr>
          <p:nvPr>
            <p:ph idx="1"/>
          </p:nvPr>
        </p:nvSpPr>
        <p:spPr>
          <a:xfrm>
            <a:off x="193430" y="1565951"/>
            <a:ext cx="4622104" cy="5104355"/>
          </a:xfrm>
        </p:spPr>
        <p:txBody>
          <a:bodyPr/>
          <a:lstStyle/>
          <a:p>
            <a:r>
              <a:rPr lang="en-US" sz="2400" dirty="0" smtClean="0"/>
              <a:t>Financial and in-kind resources to support:</a:t>
            </a:r>
          </a:p>
          <a:p>
            <a:pPr lvl="1"/>
            <a:r>
              <a:rPr lang="en-US" sz="2100" dirty="0" smtClean="0"/>
              <a:t>Staff and volunteers</a:t>
            </a:r>
            <a:endParaRPr lang="en-US" sz="600" dirty="0" smtClean="0"/>
          </a:p>
          <a:p>
            <a:pPr lvl="1"/>
            <a:r>
              <a:rPr lang="en-US" sz="2100" dirty="0" smtClean="0"/>
              <a:t>Designing/implementing</a:t>
            </a:r>
          </a:p>
          <a:p>
            <a:pPr lvl="1"/>
            <a:r>
              <a:rPr lang="en-US" sz="2100" dirty="0" smtClean="0"/>
              <a:t>Cultivating capacities</a:t>
            </a:r>
          </a:p>
          <a:p>
            <a:pPr lvl="1"/>
            <a:r>
              <a:rPr lang="en-US" sz="2100" dirty="0" smtClean="0"/>
              <a:t>Organizational infrastructure</a:t>
            </a:r>
            <a:endParaRPr lang="en-US" sz="600" dirty="0" smtClean="0"/>
          </a:p>
          <a:p>
            <a:r>
              <a:rPr lang="en-US" sz="2400" dirty="0"/>
              <a:t>Contributed Technology</a:t>
            </a:r>
            <a:endParaRPr lang="en-US" sz="900" dirty="0"/>
          </a:p>
          <a:p>
            <a:r>
              <a:rPr lang="en-US" sz="2400" dirty="0" smtClean="0"/>
              <a:t>Contributed Data</a:t>
            </a:r>
            <a:endParaRPr lang="en-US" sz="800" dirty="0" smtClean="0"/>
          </a:p>
          <a:p>
            <a:r>
              <a:rPr lang="en-US" sz="2400" dirty="0" smtClean="0"/>
              <a:t>Physical spaces</a:t>
            </a:r>
          </a:p>
        </p:txBody>
      </p:sp>
      <p:graphicFrame>
        <p:nvGraphicFramePr>
          <p:cNvPr id="4" name="Diagram 3"/>
          <p:cNvGraphicFramePr/>
          <p:nvPr>
            <p:extLst>
              <p:ext uri="{D42A27DB-BD31-4B8C-83A1-F6EECF244321}">
                <p14:modId xmlns:p14="http://schemas.microsoft.com/office/powerpoint/2010/main" val="3936376574"/>
              </p:ext>
            </p:extLst>
          </p:nvPr>
        </p:nvGraphicFramePr>
        <p:xfrm>
          <a:off x="3991626" y="19441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62595" y="2054268"/>
            <a:ext cx="2687495" cy="646331"/>
          </a:xfrm>
          <a:prstGeom prst="rect">
            <a:avLst/>
          </a:prstGeom>
          <a:noFill/>
        </p:spPr>
        <p:txBody>
          <a:bodyPr wrap="square" rtlCol="0">
            <a:spAutoFit/>
          </a:bodyPr>
          <a:lstStyle/>
          <a:p>
            <a:pPr algn="ctr"/>
            <a:r>
              <a:rPr lang="en-US" dirty="0" smtClean="0"/>
              <a:t>FINDING THE RIGHT PEOPLE</a:t>
            </a:r>
            <a:endParaRPr lang="en-US" dirty="0"/>
          </a:p>
        </p:txBody>
      </p:sp>
      <p:sp>
        <p:nvSpPr>
          <p:cNvPr id="6" name="TextBox 5"/>
          <p:cNvSpPr txBox="1"/>
          <p:nvPr/>
        </p:nvSpPr>
        <p:spPr>
          <a:xfrm>
            <a:off x="6062595" y="3359063"/>
            <a:ext cx="2687495" cy="646331"/>
          </a:xfrm>
          <a:prstGeom prst="rect">
            <a:avLst/>
          </a:prstGeom>
          <a:noFill/>
        </p:spPr>
        <p:txBody>
          <a:bodyPr wrap="square" rtlCol="0">
            <a:spAutoFit/>
          </a:bodyPr>
          <a:lstStyle/>
          <a:p>
            <a:pPr algn="ctr"/>
            <a:r>
              <a:rPr lang="en-US" dirty="0" smtClean="0"/>
              <a:t>UNITING AROUND A GOAL</a:t>
            </a:r>
            <a:endParaRPr lang="en-US" dirty="0"/>
          </a:p>
        </p:txBody>
      </p:sp>
      <p:sp>
        <p:nvSpPr>
          <p:cNvPr id="8" name="TextBox 7"/>
          <p:cNvSpPr txBox="1"/>
          <p:nvPr/>
        </p:nvSpPr>
        <p:spPr>
          <a:xfrm>
            <a:off x="6062594" y="4703176"/>
            <a:ext cx="2687495" cy="646331"/>
          </a:xfrm>
          <a:prstGeom prst="rect">
            <a:avLst/>
          </a:prstGeom>
          <a:noFill/>
        </p:spPr>
        <p:txBody>
          <a:bodyPr wrap="square" rtlCol="0">
            <a:spAutoFit/>
          </a:bodyPr>
          <a:lstStyle/>
          <a:p>
            <a:pPr algn="ctr"/>
            <a:r>
              <a:rPr lang="en-US" dirty="0" smtClean="0"/>
              <a:t>IDENTIFYING RESOURCES</a:t>
            </a:r>
            <a:endParaRPr lang="en-US" dirty="0"/>
          </a:p>
        </p:txBody>
      </p:sp>
    </p:spTree>
    <p:extLst>
      <p:ext uri="{BB962C8B-B14F-4D97-AF65-F5344CB8AC3E}">
        <p14:creationId xmlns:p14="http://schemas.microsoft.com/office/powerpoint/2010/main" val="78715994"/>
      </p:ext>
    </p:extLst>
  </p:cSld>
  <p:clrMapOvr>
    <a:masterClrMapping/>
  </p:clrMapOvr>
  <p:transition spd="slow" advClick="0" advTm="3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427304"/>
            <a:ext cx="8769605" cy="598411"/>
          </a:xfrm>
        </p:spPr>
        <p:txBody>
          <a:bodyPr/>
          <a:lstStyle/>
          <a:p>
            <a:r>
              <a:rPr lang="en-US" dirty="0" smtClean="0"/>
              <a:t>National Goals</a:t>
            </a:r>
            <a:endParaRPr lang="en-US" dirty="0"/>
          </a:p>
        </p:txBody>
      </p:sp>
      <p:sp>
        <p:nvSpPr>
          <p:cNvPr id="3" name="Content Placeholder 2"/>
          <p:cNvSpPr>
            <a:spLocks noGrp="1"/>
          </p:cNvSpPr>
          <p:nvPr>
            <p:ph idx="1"/>
          </p:nvPr>
        </p:nvSpPr>
        <p:spPr>
          <a:xfrm>
            <a:off x="193430" y="1861939"/>
            <a:ext cx="5404937" cy="4203573"/>
          </a:xfrm>
        </p:spPr>
        <p:txBody>
          <a:bodyPr/>
          <a:lstStyle/>
          <a:p>
            <a:r>
              <a:rPr lang="en-US" dirty="0"/>
              <a:t>Documentation</a:t>
            </a:r>
          </a:p>
          <a:p>
            <a:pPr lvl="1"/>
            <a:r>
              <a:rPr lang="en-US" dirty="0"/>
              <a:t>Infrastructural lessons are key</a:t>
            </a:r>
          </a:p>
          <a:p>
            <a:r>
              <a:rPr lang="en-US" dirty="0" smtClean="0"/>
              <a:t>Celebration</a:t>
            </a:r>
          </a:p>
          <a:p>
            <a:r>
              <a:rPr lang="en-US" dirty="0" smtClean="0"/>
              <a:t>Scaling and replication</a:t>
            </a:r>
          </a:p>
          <a:p>
            <a:pPr lvl="1"/>
            <a:r>
              <a:rPr lang="en-US" dirty="0" smtClean="0"/>
              <a:t>Learning from partner cities and refining the framework</a:t>
            </a:r>
          </a:p>
          <a:p>
            <a:pPr lvl="1"/>
            <a:r>
              <a:rPr lang="en-US" dirty="0" smtClean="0"/>
              <a:t>Assembling materials to help all cities leverage civic data and tech</a:t>
            </a:r>
          </a:p>
          <a:p>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98367" y="2316791"/>
            <a:ext cx="3321698" cy="2796385"/>
          </a:xfrm>
          <a:prstGeom prst="rect">
            <a:avLst/>
          </a:prstGeom>
        </p:spPr>
      </p:pic>
    </p:spTree>
    <p:extLst>
      <p:ext uri="{BB962C8B-B14F-4D97-AF65-F5344CB8AC3E}">
        <p14:creationId xmlns:p14="http://schemas.microsoft.com/office/powerpoint/2010/main" val="1484035130"/>
      </p:ext>
    </p:extLst>
  </p:cSld>
  <p:clrMapOvr>
    <a:masterClrMapping/>
  </p:clrMapOvr>
  <p:transition spd="slow" advClick="0"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200416"/>
            <a:ext cx="8374373" cy="1515650"/>
          </a:xfrm>
        </p:spPr>
        <p:txBody>
          <a:bodyPr/>
          <a:lstStyle/>
          <a:p>
            <a:r>
              <a:rPr lang="en-US" dirty="0" smtClean="0"/>
              <a:t>What Can You Do? </a:t>
            </a:r>
            <a:br>
              <a:rPr lang="en-US" dirty="0" smtClean="0"/>
            </a:br>
            <a:r>
              <a:rPr lang="en-US" dirty="0" smtClean="0"/>
              <a:t>Understand Your Ecosystem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805" y="1516172"/>
            <a:ext cx="4193200" cy="374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data driven detro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3720" y="4887237"/>
            <a:ext cx="1290181" cy="129018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1" y="2855935"/>
            <a:ext cx="4353479" cy="332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Image result for rise st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8618" y="1886950"/>
            <a:ext cx="1123950" cy="1171575"/>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085726"/>
      </p:ext>
    </p:extLst>
  </p:cSld>
  <p:clrMapOvr>
    <a:masterClrMapping/>
  </p:clrMapOvr>
  <p:transition spd="slow" advClick="0" advTm="30000"/>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10334</TotalTime>
  <Words>1261</Words>
  <Application>Microsoft Office PowerPoint</Application>
  <PresentationFormat>On-screen Show (4:3)</PresentationFormat>
  <Paragraphs>173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NNIP PPT Theme</vt:lpstr>
      <vt:lpstr>A Framework for Understanding Civic Tech and Data Ecosystems</vt:lpstr>
      <vt:lpstr>Civic Tech and Data Collaborative</vt:lpstr>
      <vt:lpstr>Central Question</vt:lpstr>
      <vt:lpstr>CTDC Draft Framework </vt:lpstr>
      <vt:lpstr>Competencies</vt:lpstr>
      <vt:lpstr>Collective Action</vt:lpstr>
      <vt:lpstr>Resources</vt:lpstr>
      <vt:lpstr>National Goals</vt:lpstr>
      <vt:lpstr>What Can You Do?  Understand Your Ecosystem</vt:lpstr>
      <vt:lpstr>Please provide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urbantemp</cp:lastModifiedBy>
  <cp:revision>1122</cp:revision>
  <cp:lastPrinted>2016-05-10T21:46:10Z</cp:lastPrinted>
  <dcterms:created xsi:type="dcterms:W3CDTF">2010-04-12T23:12:02Z</dcterms:created>
  <dcterms:modified xsi:type="dcterms:W3CDTF">2016-09-14T03:51:13Z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