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9" r:id="rId3"/>
    <p:sldId id="284" r:id="rId4"/>
    <p:sldId id="280" r:id="rId5"/>
    <p:sldId id="258" r:id="rId6"/>
    <p:sldId id="285" r:id="rId7"/>
    <p:sldId id="286" r:id="rId8"/>
    <p:sldId id="287" r:id="rId9"/>
    <p:sldId id="282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77" r:id="rId19"/>
    <p:sldId id="281" r:id="rId20"/>
    <p:sldId id="274" r:id="rId21"/>
    <p:sldId id="275" r:id="rId22"/>
    <p:sldId id="276" r:id="rId23"/>
    <p:sldId id="288" r:id="rId24"/>
    <p:sldId id="289" r:id="rId25"/>
    <p:sldId id="291" r:id="rId26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7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s2008\DATA\SVD%20SHARED%20FOLDERS\Robert%20Klein\Proposal%20Info%20(September%202011)\SLAVIC%20VILLAGE%20FORECLOSU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0" dirty="0">
                <a:latin typeface="+mn-lt"/>
              </a:rPr>
              <a:t>Slavic Village Foreclosure Sales &amp; Vacant Properties</a:t>
            </a:r>
          </a:p>
        </c:rich>
      </c:tx>
      <c:layout/>
      <c:overlay val="0"/>
      <c:spPr>
        <a:noFill/>
        <a:ln w="25400">
          <a:noFill/>
        </a:ln>
        <a:effectLst/>
      </c:spPr>
    </c:title>
    <c:autoTitleDeleted val="0"/>
    <c:view3D>
      <c:rotX val="15"/>
      <c:hPercent val="61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  <a:sp3d contourW="12700">
          <a:contourClr>
            <a:srgbClr val="808080"/>
          </a:contourClr>
        </a:sp3d>
      </c:spPr>
    </c:backWall>
    <c:plotArea>
      <c:layout>
        <c:manualLayout>
          <c:layoutTarget val="inner"/>
          <c:xMode val="edge"/>
          <c:yMode val="edge"/>
          <c:x val="0.2911547089092012"/>
          <c:y val="6.7895726148495761E-2"/>
          <c:w val="0.70884529109079875"/>
          <c:h val="0.776635827425020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'SV Foreclosure Sales'!$C$3</c:f>
              <c:strCache>
                <c:ptCount val="1"/>
                <c:pt idx="0">
                  <c:v>Foreclosure Sales (includes withdrawn properties)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'SV Foreclosure Sales'!$B$4:$B$13</c:f>
              <c:strCache>
                <c:ptCount val="10"/>
                <c:pt idx="0">
                  <c:v>Year 2001</c:v>
                </c:pt>
                <c:pt idx="1">
                  <c:v>Year 2002</c:v>
                </c:pt>
                <c:pt idx="2">
                  <c:v>Year 2003</c:v>
                </c:pt>
                <c:pt idx="3">
                  <c:v>Year 2004</c:v>
                </c:pt>
                <c:pt idx="4">
                  <c:v>Year 2005</c:v>
                </c:pt>
                <c:pt idx="5">
                  <c:v>Year 2006</c:v>
                </c:pt>
                <c:pt idx="6">
                  <c:v>Year 2007</c:v>
                </c:pt>
                <c:pt idx="7">
                  <c:v>Year 2008</c:v>
                </c:pt>
                <c:pt idx="8">
                  <c:v>Year 2009 </c:v>
                </c:pt>
                <c:pt idx="9">
                  <c:v>Year 2010</c:v>
                </c:pt>
              </c:strCache>
            </c:strRef>
          </c:cat>
          <c:val>
            <c:numRef>
              <c:f>'SV Foreclosure Sales'!$C$4:$C$13</c:f>
              <c:numCache>
                <c:formatCode>General</c:formatCode>
                <c:ptCount val="10"/>
                <c:pt idx="0">
                  <c:v>114</c:v>
                </c:pt>
                <c:pt idx="1">
                  <c:v>185</c:v>
                </c:pt>
                <c:pt idx="2">
                  <c:v>212</c:v>
                </c:pt>
                <c:pt idx="3">
                  <c:v>251</c:v>
                </c:pt>
                <c:pt idx="4">
                  <c:v>389</c:v>
                </c:pt>
                <c:pt idx="5">
                  <c:v>684</c:v>
                </c:pt>
                <c:pt idx="6">
                  <c:v>840</c:v>
                </c:pt>
                <c:pt idx="7">
                  <c:v>611</c:v>
                </c:pt>
                <c:pt idx="8">
                  <c:v>410</c:v>
                </c:pt>
                <c:pt idx="9">
                  <c:v>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4B-40CF-A13C-3A557FDA5F10}"/>
            </c:ext>
          </c:extLst>
        </c:ser>
        <c:ser>
          <c:idx val="1"/>
          <c:order val="1"/>
          <c:tx>
            <c:strRef>
              <c:f>'SV Foreclosure Sales'!$D$3</c:f>
              <c:strCache>
                <c:ptCount val="1"/>
                <c:pt idx="0">
                  <c:v>Vacant Structures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'SV Foreclosure Sales'!$B$4:$B$13</c:f>
              <c:strCache>
                <c:ptCount val="10"/>
                <c:pt idx="0">
                  <c:v>Year 2001</c:v>
                </c:pt>
                <c:pt idx="1">
                  <c:v>Year 2002</c:v>
                </c:pt>
                <c:pt idx="2">
                  <c:v>Year 2003</c:v>
                </c:pt>
                <c:pt idx="3">
                  <c:v>Year 2004</c:v>
                </c:pt>
                <c:pt idx="4">
                  <c:v>Year 2005</c:v>
                </c:pt>
                <c:pt idx="5">
                  <c:v>Year 2006</c:v>
                </c:pt>
                <c:pt idx="6">
                  <c:v>Year 2007</c:v>
                </c:pt>
                <c:pt idx="7">
                  <c:v>Year 2008</c:v>
                </c:pt>
                <c:pt idx="8">
                  <c:v>Year 2009 </c:v>
                </c:pt>
                <c:pt idx="9">
                  <c:v>Year 2010</c:v>
                </c:pt>
              </c:strCache>
            </c:strRef>
          </c:cat>
          <c:val>
            <c:numRef>
              <c:f>'SV Foreclosure Sales'!$D$4:$D$13</c:f>
              <c:numCache>
                <c:formatCode>General</c:formatCode>
                <c:ptCount val="10"/>
                <c:pt idx="5">
                  <c:v>670</c:v>
                </c:pt>
                <c:pt idx="6">
                  <c:v>906</c:v>
                </c:pt>
                <c:pt idx="7">
                  <c:v>1261</c:v>
                </c:pt>
                <c:pt idx="8">
                  <c:v>1368</c:v>
                </c:pt>
                <c:pt idx="9">
                  <c:v>1205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4B-40CF-A13C-3A557FDA5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281408"/>
        <c:axId val="39282944"/>
        <c:axId val="0"/>
      </c:bar3DChart>
      <c:catAx>
        <c:axId val="3928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282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2829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0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="0" dirty="0">
                    <a:latin typeface="+mn-lt"/>
                  </a:rPr>
                  <a:t>Properties</a:t>
                </a:r>
              </a:p>
            </c:rich>
          </c:tx>
          <c:layout/>
          <c:overlay val="0"/>
          <c:spPr>
            <a:noFill/>
            <a:ln w="25400"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281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100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49A98-6670-49F1-9752-4D7534E4FB6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D3930-3AB6-4F71-AB7F-253D0733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1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4344-65C0-497D-B451-2B02B9053537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59D0A-46BB-41DB-B1DC-2857EC68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shows the location (outlined in blue), and highlights the issue, large outmigration since 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09731D-AF00-4B03-93D6-CCE4493EBD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5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CBE20-CBA5-4935-93EE-7A2F9DE77D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9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D3E3C6-D717-43D3-8D82-C24A2DC0AFB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AB03F7-BC89-4B88-AC21-966FB59249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20436"/>
            <a:ext cx="8534400" cy="514696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Cleveland</a:t>
            </a:r>
            <a:r>
              <a:rPr lang="en-US" b="1" dirty="0"/>
              <a:t>: People, Place, and </a:t>
            </a:r>
            <a:r>
              <a:rPr lang="en-US" b="1" dirty="0" smtClean="0"/>
              <a:t>Innovation, September 14, 2016</a:t>
            </a:r>
            <a:endParaRPr lang="en-US" b="1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33713"/>
            <a:ext cx="8534399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5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 of the Problem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5 years</a:t>
            </a:r>
            <a:r>
              <a:rPr lang="en-US" dirty="0" smtClean="0"/>
              <a:t>- </a:t>
            </a:r>
            <a:r>
              <a:rPr lang="en-US" i="1" dirty="0" smtClean="0"/>
              <a:t>How long the average Cleveland foreclosed home was vacant</a:t>
            </a:r>
          </a:p>
          <a:p>
            <a:r>
              <a:rPr lang="en-US" u="sng" dirty="0" smtClean="0"/>
              <a:t>954 days</a:t>
            </a:r>
            <a:r>
              <a:rPr lang="en-US" dirty="0" smtClean="0"/>
              <a:t>- </a:t>
            </a:r>
            <a:r>
              <a:rPr lang="en-US" i="1" dirty="0" smtClean="0"/>
              <a:t>How long the average foreclosed home was on the market</a:t>
            </a:r>
          </a:p>
          <a:p>
            <a:r>
              <a:rPr lang="en-US" u="sng" dirty="0" smtClean="0"/>
              <a:t>100,000</a:t>
            </a:r>
            <a:r>
              <a:rPr lang="en-US" dirty="0" smtClean="0"/>
              <a:t>- </a:t>
            </a:r>
            <a:r>
              <a:rPr lang="en-US" i="1" dirty="0" smtClean="0"/>
              <a:t>How many houses in Ohio were vacant and awaiting demolition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4555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needed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Complete Partnership of Community Leaders, City Government, Banks, and Investors</a:t>
            </a:r>
          </a:p>
          <a:p>
            <a:r>
              <a:rPr lang="en-US" dirty="0" smtClean="0"/>
              <a:t>A Strong Private Development Entity with Assets for Rehabilitation and Sale</a:t>
            </a:r>
          </a:p>
          <a:p>
            <a:r>
              <a:rPr lang="en-US" dirty="0" smtClean="0"/>
              <a:t>A Clear Plan, Financing, and Support for Demolition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3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Comprehensive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Goal of Rehabilitation and Sale in a Revitalized Market</a:t>
            </a:r>
          </a:p>
          <a:p>
            <a:r>
              <a:rPr lang="en-US" dirty="0" smtClean="0"/>
              <a:t>Model Block Approach</a:t>
            </a:r>
          </a:p>
          <a:p>
            <a:r>
              <a:rPr lang="en-US" dirty="0" smtClean="0"/>
              <a:t>Targeted Demolition</a:t>
            </a:r>
          </a:p>
          <a:p>
            <a:r>
              <a:rPr lang="en-US" dirty="0" smtClean="0"/>
              <a:t>Code Enforcement and Housing Court</a:t>
            </a:r>
          </a:p>
          <a:p>
            <a:r>
              <a:rPr lang="en-US" dirty="0" smtClean="0"/>
              <a:t>Vacant Property Survey</a:t>
            </a:r>
          </a:p>
          <a:p>
            <a:r>
              <a:rPr lang="en-US" dirty="0" smtClean="0"/>
              <a:t>Acquisition of Delinquent, REO, Foreclosed, and Vacant Property</a:t>
            </a:r>
          </a:p>
          <a:p>
            <a:r>
              <a:rPr lang="en-US" dirty="0"/>
              <a:t>Credit-Worthy </a:t>
            </a:r>
            <a:r>
              <a:rPr lang="en-US" dirty="0" smtClean="0"/>
              <a:t>Buyers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1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Large Enough Area with Major Assets</a:t>
            </a:r>
          </a:p>
          <a:p>
            <a:r>
              <a:rPr lang="en-US" dirty="0" smtClean="0"/>
              <a:t>A Market That Can Be Rebuilt</a:t>
            </a:r>
          </a:p>
          <a:p>
            <a:r>
              <a:rPr lang="en-US" dirty="0" smtClean="0"/>
              <a:t>A Major Marketing Push</a:t>
            </a:r>
          </a:p>
          <a:p>
            <a:r>
              <a:rPr lang="en-US" dirty="0" smtClean="0"/>
              <a:t>A Committed Set of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6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Slavic Village Recovery, LLC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Acquire Low-Value Properties from GSEs, Servicers, and CCLRC</a:t>
            </a:r>
          </a:p>
          <a:p>
            <a:r>
              <a:rPr lang="en-US" dirty="0" smtClean="0"/>
              <a:t>Rehabilitate (Moderate Plus) up to 200 Single-Family Homes in a Concentrated Area</a:t>
            </a:r>
          </a:p>
          <a:p>
            <a:r>
              <a:rPr lang="en-US" dirty="0" smtClean="0"/>
              <a:t>Create Affordable Housing</a:t>
            </a:r>
          </a:p>
          <a:p>
            <a:r>
              <a:rPr lang="en-US" dirty="0" smtClean="0"/>
              <a:t>Rebuild the Housing Market</a:t>
            </a:r>
          </a:p>
          <a:p>
            <a:r>
              <a:rPr lang="en-US" u="sng" dirty="0" smtClean="0"/>
              <a:t>No Subsidy or Gap Financing</a:t>
            </a:r>
          </a:p>
          <a:p>
            <a:endParaRPr lang="en-US" dirty="0"/>
          </a:p>
        </p:txBody>
      </p:sp>
      <p:pic>
        <p:nvPicPr>
          <p:cNvPr id="6" name="Picture 2" descr="S:\SVD SHARED FOLDERS\Slavic Village Recovery Project\Media -Promotion - Advertising\Logo\SlavicVillage_FinalLogo_4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9050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2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SVR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Forest City Enterprises</a:t>
            </a:r>
          </a:p>
          <a:p>
            <a:r>
              <a:rPr lang="en-US" dirty="0" smtClean="0"/>
              <a:t>RIK Enterprises (Community Blight Solutions)</a:t>
            </a:r>
          </a:p>
          <a:p>
            <a:r>
              <a:rPr lang="en-US" dirty="0" smtClean="0"/>
              <a:t>Slavic Village Development (CDC)</a:t>
            </a:r>
          </a:p>
          <a:p>
            <a:r>
              <a:rPr lang="en-US" dirty="0" smtClean="0"/>
              <a:t>Cleveland Neighborhood Progress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/>
              <a:t>First-of-its-Kind Strategic Collaboration between For-Profit and Non-Profit Partners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S:\SVD SHARED FOLDERS\Slavic Village Recovery Project\Media -Promotion - Advertising\Logo\SlavicVillage_FinalLogo_4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9050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2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41" y="0"/>
            <a:ext cx="8738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90" y="0"/>
            <a:ext cx="8757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0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Help From Our Friends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2648" y="1600200"/>
            <a:ext cx="4340352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$175,000 Grant from Wells Fargo- Curb Appeal, 50/50 Home Repair</a:t>
            </a:r>
          </a:p>
          <a:p>
            <a:r>
              <a:rPr lang="en-US" dirty="0" smtClean="0"/>
              <a:t>$350,000 Demolition Fund- County Prosecutor</a:t>
            </a:r>
          </a:p>
          <a:p>
            <a:r>
              <a:rPr lang="en-US" dirty="0" smtClean="0"/>
              <a:t>511 Targeted Demolitions in Last 3 Years</a:t>
            </a:r>
          </a:p>
          <a:p>
            <a:r>
              <a:rPr lang="en-US" i="1" dirty="0" smtClean="0"/>
              <a:t>Extremely</a:t>
            </a:r>
            <a:r>
              <a:rPr lang="en-US" dirty="0" smtClean="0"/>
              <a:t> Patient Capital from Forest City and CBS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512796"/>
            <a:ext cx="3718133" cy="534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S:\SVD SHARED FOLDERS\Slavic Village Recovery Project\Media -Promotion - Advertising\Logo\SlavicVillage_FinalLogo_4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9050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82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are the buyers? (as of 12/2015)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16 African American, 2 Latino, 7 white</a:t>
            </a:r>
          </a:p>
          <a:p>
            <a:r>
              <a:rPr lang="en-US" sz="2400" dirty="0" smtClean="0"/>
              <a:t>$80,000 to $14,000 Annual Income (Median $65,900)</a:t>
            </a:r>
          </a:p>
          <a:p>
            <a:r>
              <a:rPr lang="en-US" sz="2400" dirty="0" smtClean="0"/>
              <a:t>Purchase price $73,900 to $51,900 (Median $64,900)</a:t>
            </a:r>
          </a:p>
          <a:p>
            <a:r>
              <a:rPr lang="en-US" sz="2400" dirty="0" smtClean="0"/>
              <a:t>773 to 539 Credit Score (Median 658)</a:t>
            </a:r>
          </a:p>
          <a:p>
            <a:r>
              <a:rPr lang="en-US" sz="2400" dirty="0" smtClean="0"/>
              <a:t>68 to 24 </a:t>
            </a:r>
            <a:r>
              <a:rPr lang="en-US" sz="2400" dirty="0" err="1" smtClean="0"/>
              <a:t>yrs</a:t>
            </a:r>
            <a:r>
              <a:rPr lang="en-US" sz="2400" dirty="0" smtClean="0"/>
              <a:t> old </a:t>
            </a:r>
            <a:r>
              <a:rPr lang="en-US" sz="2400" dirty="0"/>
              <a:t>(Median </a:t>
            </a:r>
            <a:r>
              <a:rPr lang="en-US" sz="2400" dirty="0" smtClean="0"/>
              <a:t>45)</a:t>
            </a:r>
            <a:endParaRPr lang="en-US" sz="2400" dirty="0"/>
          </a:p>
          <a:p>
            <a:r>
              <a:rPr lang="en-US" sz="2400" dirty="0" smtClean="0"/>
              <a:t>10 households with children</a:t>
            </a:r>
          </a:p>
          <a:p>
            <a:r>
              <a:rPr lang="en-US" sz="2400" dirty="0" smtClean="0"/>
              <a:t>7 single-person households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517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Slavic Village in 1990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8400" y="1600200"/>
            <a:ext cx="2743200" cy="4495800"/>
          </a:xfrm>
        </p:spPr>
        <p:txBody>
          <a:bodyPr/>
          <a:lstStyle/>
          <a:p>
            <a:r>
              <a:rPr lang="en-US" dirty="0" smtClean="0"/>
              <a:t>28,341 residents</a:t>
            </a:r>
          </a:p>
          <a:p>
            <a:r>
              <a:rPr lang="en-US" dirty="0" smtClean="0"/>
              <a:t>3.5% Black</a:t>
            </a:r>
          </a:p>
          <a:p>
            <a:r>
              <a:rPr lang="en-US" dirty="0" smtClean="0"/>
              <a:t>12% Vacancy</a:t>
            </a:r>
          </a:p>
          <a:p>
            <a:r>
              <a:rPr lang="en-US" dirty="0" smtClean="0"/>
              <a:t>42% renters</a:t>
            </a:r>
          </a:p>
          <a:p>
            <a:r>
              <a:rPr lang="en-US" dirty="0" smtClean="0"/>
              <a:t>$25,000 median HH income</a:t>
            </a:r>
          </a:p>
        </p:txBody>
      </p:sp>
      <p:pic>
        <p:nvPicPr>
          <p:cNvPr id="1026" name="Picture 2" descr="F:\SVD SHARED FOLDERS\_30th POWERPOINT\30th photos\Hula Hoop con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019800" cy="39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Market on the Rise</a:t>
            </a:r>
            <a:endParaRPr lang="en-US" dirty="0"/>
          </a:p>
        </p:txBody>
      </p:sp>
      <p:pic>
        <p:nvPicPr>
          <p:cNvPr id="4" name="Picture 1" descr="cid:image005.png@01D09F98.0BEB74D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975332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:\SVD SHARED FOLDERS\Slavic Village Recovery Project\Media -Promotion - Advertising\Logo\SlavicVillage_FinalLogo_4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9050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2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Vacant Property Trend</a:t>
            </a:r>
            <a:endParaRPr lang="en-US" dirty="0"/>
          </a:p>
        </p:txBody>
      </p:sp>
      <p:pic>
        <p:nvPicPr>
          <p:cNvPr id="5" name="Chart 5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553200" cy="467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:\SVD SHARED FOLDERS\Slavic Village Recovery Project\Media -Promotion - Advertising\Logo\SlavicVillage_FinalLogo_4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9050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67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606552"/>
            <a:ext cx="7394448" cy="129844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Buying Stabilizing &amp; Renovating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18222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08CB9-FE3F-49B0-9F91-1E3096DCDC4F}" type="datetime1">
              <a:rPr lang="en-US" smtClean="0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2nd Annual Community Development Summit: Making Complete Communities</a:t>
            </a:r>
            <a:endParaRPr lang="en-US"/>
          </a:p>
        </p:txBody>
      </p:sp>
      <p:pic>
        <p:nvPicPr>
          <p:cNvPr id="6146" name="Picture 2" descr="F:\SVD SHARED FOLDERS\Photos\Model Block Pics\MB Wow After\Yard Expan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12700"/>
            <a:ext cx="10430933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20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1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oneyearbibleimages.com/question_mar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399"/>
            <a:ext cx="19240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0AF350-8527-4CAF-B71C-9CE82E89611A}" type="datetime1">
              <a:rPr lang="en-US" smtClean="0"/>
              <a:pPr>
                <a:defRPr/>
              </a:pPr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2nd Annual Community Development Summit: Making Complete Communities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299249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5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1977501"/>
            <a:ext cx="6018492" cy="39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Slavic Village in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8400" y="1600200"/>
            <a:ext cx="27432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22,432 residents</a:t>
            </a:r>
          </a:p>
          <a:p>
            <a:r>
              <a:rPr lang="en-US" dirty="0" smtClean="0"/>
              <a:t>52% Black</a:t>
            </a:r>
          </a:p>
          <a:p>
            <a:r>
              <a:rPr lang="en-US" dirty="0" smtClean="0"/>
              <a:t>28% Vacancy</a:t>
            </a:r>
          </a:p>
          <a:p>
            <a:r>
              <a:rPr lang="en-US" dirty="0" smtClean="0"/>
              <a:t>59% renters</a:t>
            </a:r>
          </a:p>
          <a:p>
            <a:r>
              <a:rPr lang="en-US" dirty="0" smtClean="0"/>
              <a:t>$26,304 median HH income</a:t>
            </a:r>
            <a:r>
              <a:rPr lang="en-US" dirty="0"/>
              <a:t> </a:t>
            </a:r>
            <a:r>
              <a:rPr lang="en-US" dirty="0" smtClean="0"/>
              <a:t>($15,360 1990)</a:t>
            </a:r>
          </a:p>
        </p:txBody>
      </p:sp>
    </p:spTree>
    <p:extLst>
      <p:ext uri="{BB962C8B-B14F-4D97-AF65-F5344CB8AC3E}">
        <p14:creationId xmlns:p14="http://schemas.microsoft.com/office/powerpoint/2010/main" val="17389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04655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6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5-29-12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Regeneration:  A Tale of Two Cities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 descr="F:\SVD SHARED FOLDERS\Photos\Foreclosure Crisis\Slavic Village Crisis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9220200" cy="71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5-29-12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Regeneration:  A Tale of Two Cities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098" name="Picture 2" descr="F:\SVD SHARED FOLDERS\Photos\Foreclosure Crisis\Slavic Village Crisis 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1"/>
            <a:ext cx="9144000" cy="74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5-29-12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Regeneration:  A Tale of Two Cities</a:t>
            </a:r>
            <a:endParaRPr lang="en-US" dirty="0"/>
          </a:p>
        </p:txBody>
      </p:sp>
      <p:pic>
        <p:nvPicPr>
          <p:cNvPr id="3075" name="Picture 3" descr="F:\SVD SHARED FOLDERS\Photos\Foreclosure Crisis\Slavic Village Crisis 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25804"/>
              </p:ext>
            </p:extLst>
          </p:nvPr>
        </p:nvGraphicFramePr>
        <p:xfrm>
          <a:off x="292553" y="517071"/>
          <a:ext cx="8558893" cy="582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6163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281</TotalTime>
  <Words>462</Words>
  <Application>Microsoft Office PowerPoint</Application>
  <PresentationFormat>On-screen Show (4:3)</PresentationFormat>
  <Paragraphs>81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PowerPoint Presentation</vt:lpstr>
      <vt:lpstr>Slavic Village in 1990</vt:lpstr>
      <vt:lpstr>PowerPoint Presentation</vt:lpstr>
      <vt:lpstr>Slavic Village in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Scope of the Problem in 2011</vt:lpstr>
      <vt:lpstr>What was needed </vt:lpstr>
      <vt:lpstr>A Comprehensive Approach</vt:lpstr>
      <vt:lpstr>Neighborhood Characteristics</vt:lpstr>
      <vt:lpstr>Slavic Village Recovery, LLC</vt:lpstr>
      <vt:lpstr>SVR Partners</vt:lpstr>
      <vt:lpstr>PowerPoint Presentation</vt:lpstr>
      <vt:lpstr>PowerPoint Presentation</vt:lpstr>
      <vt:lpstr>A Little Help From Our Friends</vt:lpstr>
      <vt:lpstr>Who are the buyers? (as of 12/2015)</vt:lpstr>
      <vt:lpstr>Housing Market on the Rise</vt:lpstr>
      <vt:lpstr>Vacant Property Trend</vt:lpstr>
      <vt:lpstr>Buying Stabilizing &amp; Renovating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Slavic Village Recovery- Rebuilding Cleveland’s neighborhoods and housing markets</dc:title>
  <dc:creator>Chris Alvarado</dc:creator>
  <cp:lastModifiedBy>Tony</cp:lastModifiedBy>
  <cp:revision>16</cp:revision>
  <cp:lastPrinted>2016-06-01T02:30:08Z</cp:lastPrinted>
  <dcterms:created xsi:type="dcterms:W3CDTF">2015-10-01T15:59:38Z</dcterms:created>
  <dcterms:modified xsi:type="dcterms:W3CDTF">2016-09-14T01:33:13Z</dcterms:modified>
</cp:coreProperties>
</file>