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  <p:sldMasterId id="2147483699" r:id="rId4"/>
    <p:sldMasterId id="2147483711" r:id="rId5"/>
    <p:sldMasterId id="2147483723" r:id="rId6"/>
    <p:sldMasterId id="2147483735" r:id="rId7"/>
    <p:sldMasterId id="2147483771" r:id="rId8"/>
    <p:sldMasterId id="2147483783" r:id="rId9"/>
    <p:sldMasterId id="2147483807" r:id="rId10"/>
    <p:sldMasterId id="2147483819" r:id="rId11"/>
    <p:sldMasterId id="2147483831" r:id="rId12"/>
  </p:sldMasterIdLst>
  <p:notesMasterIdLst>
    <p:notesMasterId r:id="rId35"/>
  </p:notesMasterIdLst>
  <p:sldIdLst>
    <p:sldId id="299" r:id="rId13"/>
    <p:sldId id="300" r:id="rId14"/>
    <p:sldId id="301" r:id="rId15"/>
    <p:sldId id="262" r:id="rId16"/>
    <p:sldId id="315" r:id="rId17"/>
    <p:sldId id="316" r:id="rId18"/>
    <p:sldId id="317" r:id="rId19"/>
    <p:sldId id="308" r:id="rId20"/>
    <p:sldId id="259" r:id="rId21"/>
    <p:sldId id="258" r:id="rId22"/>
    <p:sldId id="274" r:id="rId23"/>
    <p:sldId id="303" r:id="rId24"/>
    <p:sldId id="307" r:id="rId25"/>
    <p:sldId id="304" r:id="rId26"/>
    <p:sldId id="269" r:id="rId27"/>
    <p:sldId id="261" r:id="rId28"/>
    <p:sldId id="275" r:id="rId29"/>
    <p:sldId id="266" r:id="rId30"/>
    <p:sldId id="310" r:id="rId31"/>
    <p:sldId id="302" r:id="rId32"/>
    <p:sldId id="312" r:id="rId33"/>
    <p:sldId id="31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 snapToGrid="0" snapToObjects="1">
      <p:cViewPr>
        <p:scale>
          <a:sx n="94" d="100"/>
          <a:sy n="94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BB08C-DEBA-4E8F-8716-118D355F8B1C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09645-0047-4772-8FA0-2EA8D2B22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6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4183" indent="-28237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9513" indent="-22590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1318" indent="-22590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3123" indent="-22590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4928" indent="-225903" defTabSz="4518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6733" indent="-225903" defTabSz="4518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8538" indent="-225903" defTabSz="4518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0343" indent="-225903" defTabSz="4518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259F298-8812-4239-9ECF-23A33639B181}" type="slidenum">
              <a:rPr lang="en-US" altLang="en-US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F6D09-F973-4D1E-9533-FE71B2C52E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3310B-E2F2-432F-B054-7CD6BA79F3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4120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7784-8D73-4F29-A95A-6370E31C65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6F8F3-81DD-4331-A638-1D873C2723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882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48573-755B-4E7D-9FA3-07CF8F5CA3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A1F21-4474-447C-826F-8C289DE1A9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9986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8446-2330-4B9C-A2A0-ECD9449A92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6FA13-C8ED-4F01-8881-ABFAEA3AD9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368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E1244-6F15-4C19-B2EC-17A2AFFCF9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8E2CE-38F8-4373-85DB-32DA395B17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3103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D94D-2AAC-40CB-A0A3-5DD19105F59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D6841-7C14-4225-A7D2-C1B7902EDA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0015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ECEFE-A4FA-4A00-AB88-9D8B206798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4467A-29A7-4D1D-A18F-8F8FB64D86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3048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7EB45-4274-44CC-814D-C2D9F5AD13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EF934-F6A8-4CA8-AE06-EC52757EC9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5972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00285-87CB-4077-8C9C-E2EE69FA93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50EBD-C03F-4F20-B773-893686A51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9083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8ED83-8B03-4394-9E46-EB74244DC6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7BE28-2CA1-4213-AEC9-5003A93724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4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78F67-29F1-43AC-9EEF-EB145E1797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C5E43-CCA7-450F-B508-47534BB4CE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650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F6D09-F973-4D1E-9533-FE71B2C52E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3310B-E2F2-432F-B054-7CD6BA79F3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1018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7784-8D73-4F29-A95A-6370E31C65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6F8F3-81DD-4331-A638-1D873C2723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212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48573-755B-4E7D-9FA3-07CF8F5CA3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A1F21-4474-447C-826F-8C289DE1A9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358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8446-2330-4B9C-A2A0-ECD9449A92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6FA13-C8ED-4F01-8881-ABFAEA3AD9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8310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E1244-6F15-4C19-B2EC-17A2AFFCF9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8E2CE-38F8-4373-85DB-32DA395B17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0338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D94D-2AAC-40CB-A0A3-5DD19105F59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D6841-7C14-4225-A7D2-C1B7902EDA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966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ECEFE-A4FA-4A00-AB88-9D8B206798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4467A-29A7-4D1D-A18F-8F8FB64D86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696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7EB45-4274-44CC-814D-C2D9F5AD13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EF934-F6A8-4CA8-AE06-EC52757EC9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828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00285-87CB-4077-8C9C-E2EE69FA93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50EBD-C03F-4F20-B773-893686A51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2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8ED83-8B03-4394-9E46-EB74244DC6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7BE28-2CA1-4213-AEC9-5003A93724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607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78F67-29F1-43AC-9EEF-EB145E1797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C5E43-CCA7-450F-B508-47534BB4CE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34811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F6D09-F973-4D1E-9533-FE71B2C52E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3310B-E2F2-432F-B054-7CD6BA79F3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57066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7784-8D73-4F29-A95A-6370E31C65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6F8F3-81DD-4331-A638-1D873C2723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3937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48573-755B-4E7D-9FA3-07CF8F5CA3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A1F21-4474-447C-826F-8C289DE1A9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12302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E8F96-3049-40A6-9EDD-EE7D366E2D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1880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C950E-1013-443B-BA57-968B2EE475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16408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E4635-7344-438D-9EE3-4B1DAE39E3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2117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805FD-D2E5-40E7-9D68-FCBAA6EE31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07417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2F14C-A569-425E-9F33-4784C33E69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990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6477D-B347-41CB-9ED4-B2C59DF5A4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604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:\Mural Coordinator Assistant\CityPaintLogo no d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5663" y="0"/>
            <a:ext cx="44783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BF7D0-EC96-47F6-A0A6-3991461888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28635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9AD2B-1006-4FC5-BB3E-EB9366D550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441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00BEB-4EB2-48C5-8E01-A9B438698A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35333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1080C-31D8-4DEB-8AD8-A7C415AB24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28840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451DA-59C2-4F0C-B0F5-B42220D94B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8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8446-2330-4B9C-A2A0-ECD9449A92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6FA13-C8ED-4F01-8881-ABFAEA3AD9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55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E1244-6F15-4C19-B2EC-17A2AFFCF9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8E2CE-38F8-4373-85DB-32DA395B17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872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D94D-2AAC-40CB-A0A3-5DD19105F59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D6841-7C14-4225-A7D2-C1B7902EDA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04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ECEFE-A4FA-4A00-AB88-9D8B206798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4467A-29A7-4D1D-A18F-8F8FB64D86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93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7EB45-4274-44CC-814D-C2D9F5AD13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EF934-F6A8-4CA8-AE06-EC52757EC9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2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00285-87CB-4077-8C9C-E2EE69FA93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50EBD-C03F-4F20-B773-893686A51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21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8ED83-8B03-4394-9E46-EB74244DC6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7BE28-2CA1-4213-AEC9-5003A93724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72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78F67-29F1-43AC-9EEF-EB145E1797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C5E43-CCA7-450F-B508-47534BB4CE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1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F6D09-F973-4D1E-9533-FE71B2C52E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3310B-E2F2-432F-B054-7CD6BA79F3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33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7784-8D73-4F29-A95A-6370E31C65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6F8F3-81DD-4331-A638-1D873C2723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14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48573-755B-4E7D-9FA3-07CF8F5CA3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A1F21-4474-447C-826F-8C289DE1A9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550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8446-2330-4B9C-A2A0-ECD9449A92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6FA13-C8ED-4F01-8881-ABFAEA3AD9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102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E1244-6F15-4C19-B2EC-17A2AFFCF9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8E2CE-38F8-4373-85DB-32DA395B17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49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D94D-2AAC-40CB-A0A3-5DD19105F59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D6841-7C14-4225-A7D2-C1B7902EDA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533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ECEFE-A4FA-4A00-AB88-9D8B206798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4467A-29A7-4D1D-A18F-8F8FB64D86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1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7EB45-4274-44CC-814D-C2D9F5AD13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EF934-F6A8-4CA8-AE06-EC52757EC9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22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00285-87CB-4077-8C9C-E2EE69FA93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50EBD-C03F-4F20-B773-893686A51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706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8ED83-8B03-4394-9E46-EB74244DC6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7BE28-2CA1-4213-AEC9-5003A93724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78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78F67-29F1-43AC-9EEF-EB145E1797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C5E43-CCA7-450F-B508-47534BB4CE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3195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F6D09-F973-4D1E-9533-FE71B2C52E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3310B-E2F2-432F-B054-7CD6BA79F3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4158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7784-8D73-4F29-A95A-6370E31C65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6F8F3-81DD-4331-A638-1D873C2723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97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48573-755B-4E7D-9FA3-07CF8F5CA3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A1F21-4474-447C-826F-8C289DE1A9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364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8446-2330-4B9C-A2A0-ECD9449A92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6FA13-C8ED-4F01-8881-ABFAEA3AD9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968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E1244-6F15-4C19-B2EC-17A2AFFCF9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8E2CE-38F8-4373-85DB-32DA395B17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4629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D94D-2AAC-40CB-A0A3-5DD19105F59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D6841-7C14-4225-A7D2-C1B7902EDA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1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ECEFE-A4FA-4A00-AB88-9D8B206798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4467A-29A7-4D1D-A18F-8F8FB64D86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7011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7EB45-4274-44CC-814D-C2D9F5AD13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EF934-F6A8-4CA8-AE06-EC52757EC9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18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00285-87CB-4077-8C9C-E2EE69FA93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50EBD-C03F-4F20-B773-893686A51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24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8ED83-8B03-4394-9E46-EB74244DC6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7BE28-2CA1-4213-AEC9-5003A93724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646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78F67-29F1-43AC-9EEF-EB145E1797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C5E43-CCA7-450F-B508-47534BB4CE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2263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F6D09-F973-4D1E-9533-FE71B2C52E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3310B-E2F2-432F-B054-7CD6BA79F3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6060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7784-8D73-4F29-A95A-6370E31C65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6F8F3-81DD-4331-A638-1D873C2723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2155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48573-755B-4E7D-9FA3-07CF8F5CA3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A1F21-4474-447C-826F-8C289DE1A9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03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8446-2330-4B9C-A2A0-ECD9449A92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6FA13-C8ED-4F01-8881-ABFAEA3AD9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730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E1244-6F15-4C19-B2EC-17A2AFFCF9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8E2CE-38F8-4373-85DB-32DA395B17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53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D94D-2AAC-40CB-A0A3-5DD19105F59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D6841-7C14-4225-A7D2-C1B7902EDA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765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ECEFE-A4FA-4A00-AB88-9D8B206798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4467A-29A7-4D1D-A18F-8F8FB64D86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726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7EB45-4274-44CC-814D-C2D9F5AD13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EF934-F6A8-4CA8-AE06-EC52757EC9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551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00285-87CB-4077-8C9C-E2EE69FA93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50EBD-C03F-4F20-B773-893686A51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216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8ED83-8B03-4394-9E46-EB74244DC6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7BE28-2CA1-4213-AEC9-5003A93724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836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78F67-29F1-43AC-9EEF-EB145E1797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C5E43-CCA7-450F-B508-47534BB4CE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9933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F6D09-F973-4D1E-9533-FE71B2C52E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3310B-E2F2-432F-B054-7CD6BA79F3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258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7784-8D73-4F29-A95A-6370E31C65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6F8F3-81DD-4331-A638-1D873C2723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673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48573-755B-4E7D-9FA3-07CF8F5CA3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A1F21-4474-447C-826F-8C289DE1A9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2550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8446-2330-4B9C-A2A0-ECD9449A92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6FA13-C8ED-4F01-8881-ABFAEA3AD9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5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E1244-6F15-4C19-B2EC-17A2AFFCF9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8E2CE-38F8-4373-85DB-32DA395B17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600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D94D-2AAC-40CB-A0A3-5DD19105F59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D6841-7C14-4225-A7D2-C1B7902EDA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942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ECEFE-A4FA-4A00-AB88-9D8B206798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4467A-29A7-4D1D-A18F-8F8FB64D86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229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7EB45-4274-44CC-814D-C2D9F5AD13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EF934-F6A8-4CA8-AE06-EC52757EC9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1467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00285-87CB-4077-8C9C-E2EE69FA93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50EBD-C03F-4F20-B773-893686A51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899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8ED83-8B03-4394-9E46-EB74244DC6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7BE28-2CA1-4213-AEC9-5003A93724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862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78F67-29F1-43AC-9EEF-EB145E1797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C5E43-CCA7-450F-B508-47534BB4CE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293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F6D09-F973-4D1E-9533-FE71B2C52E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3310B-E2F2-432F-B054-7CD6BA79F3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469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7784-8D73-4F29-A95A-6370E31C65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6F8F3-81DD-4331-A638-1D873C2723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154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48573-755B-4E7D-9FA3-07CF8F5CA3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A1F21-4474-447C-826F-8C289DE1A9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7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8446-2330-4B9C-A2A0-ECD9449A92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6FA13-C8ED-4F01-8881-ABFAEA3AD9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996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E1244-6F15-4C19-B2EC-17A2AFFCF9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8E2CE-38F8-4373-85DB-32DA395B17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159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D94D-2AAC-40CB-A0A3-5DD19105F59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D6841-7C14-4225-A7D2-C1B7902EDA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5116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ECEFE-A4FA-4A00-AB88-9D8B206798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4467A-29A7-4D1D-A18F-8F8FB64D86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99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7EB45-4274-44CC-814D-C2D9F5AD13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EF934-F6A8-4CA8-AE06-EC52757EC9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9124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00285-87CB-4077-8C9C-E2EE69FA93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50EBD-C03F-4F20-B773-893686A51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308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8ED83-8B03-4394-9E46-EB74244DC6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7BE28-2CA1-4213-AEC9-5003A93724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306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78F67-29F1-43AC-9EEF-EB145E1797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C5E43-CCA7-450F-B508-47534BB4CE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054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F6D09-F973-4D1E-9533-FE71B2C52E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3310B-E2F2-432F-B054-7CD6BA79F3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9421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7784-8D73-4F29-A95A-6370E31C65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6F8F3-81DD-4331-A638-1D873C2723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9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48573-755B-4E7D-9FA3-07CF8F5CA3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A1F21-4474-447C-826F-8C289DE1A9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999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8446-2330-4B9C-A2A0-ECD9449A92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6FA13-C8ED-4F01-8881-ABFAEA3AD9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4070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E1244-6F15-4C19-B2EC-17A2AFFCF9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8E2CE-38F8-4373-85DB-32DA395B17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2200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D94D-2AAC-40CB-A0A3-5DD19105F59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D6841-7C14-4225-A7D2-C1B7902EDA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944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ECEFE-A4FA-4A00-AB88-9D8B206798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4467A-29A7-4D1D-A18F-8F8FB64D86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397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7EB45-4274-44CC-814D-C2D9F5AD13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EF934-F6A8-4CA8-AE06-EC52757EC9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015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00285-87CB-4077-8C9C-E2EE69FA93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50EBD-C03F-4F20-B773-893686A51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2497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8ED83-8B03-4394-9E46-EB74244DC6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7BE28-2CA1-4213-AEC9-5003A93724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298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78F67-29F1-43AC-9EEF-EB145E1797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C5E43-CCA7-450F-B508-47534BB4CE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306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F6D09-F973-4D1E-9533-FE71B2C52E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3310B-E2F2-432F-B054-7CD6BA79F3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98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7784-8D73-4F29-A95A-6370E31C65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6F8F3-81DD-4331-A638-1D873C2723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90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48573-755B-4E7D-9FA3-07CF8F5CA3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A1F21-4474-447C-826F-8C289DE1A9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475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8446-2330-4B9C-A2A0-ECD9449A92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6FA13-C8ED-4F01-8881-ABFAEA3AD9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035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E1244-6F15-4C19-B2EC-17A2AFFCF9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8E2CE-38F8-4373-85DB-32DA395B17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8502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D94D-2AAC-40CB-A0A3-5DD19105F59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D6841-7C14-4225-A7D2-C1B7902EDA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982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ECEFE-A4FA-4A00-AB88-9D8B206798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4467A-29A7-4D1D-A18F-8F8FB64D86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1807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7EB45-4274-44CC-814D-C2D9F5AD13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EF934-F6A8-4CA8-AE06-EC52757EC9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615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00285-87CB-4077-8C9C-E2EE69FA93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50EBD-C03F-4F20-B773-893686A51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596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8ED83-8B03-4394-9E46-EB74244DC6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7BE28-2CA1-4213-AEC9-5003A93724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941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78F67-29F1-43AC-9EEF-EB145E1797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C5E43-CCA7-450F-B508-47534BB4CE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3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258E3C7D-0C38-4301-ABED-EDAD54F094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7C0E9AFC-E5BB-47AD-A83C-ED4BD3278D9F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01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258E3C7D-0C38-4301-ABED-EDAD54F094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7C0E9AFC-E5BB-47AD-A83C-ED4BD3278D9F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9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C93266-2E29-4D96-B55A-AE65F2CA99A4}" type="slidenum">
              <a:rPr lang="en-US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65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258E3C7D-0C38-4301-ABED-EDAD54F094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7C0E9AFC-E5BB-47AD-A83C-ED4BD3278D9F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2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258E3C7D-0C38-4301-ABED-EDAD54F094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7C0E9AFC-E5BB-47AD-A83C-ED4BD3278D9F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71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258E3C7D-0C38-4301-ABED-EDAD54F094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7C0E9AFC-E5BB-47AD-A83C-ED4BD3278D9F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4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258E3C7D-0C38-4301-ABED-EDAD54F094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7C0E9AFC-E5BB-47AD-A83C-ED4BD3278D9F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6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258E3C7D-0C38-4301-ABED-EDAD54F094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7C0E9AFC-E5BB-47AD-A83C-ED4BD3278D9F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2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258E3C7D-0C38-4301-ABED-EDAD54F094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7C0E9AFC-E5BB-47AD-A83C-ED4BD3278D9F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0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258E3C7D-0C38-4301-ABED-EDAD54F094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7C0E9AFC-E5BB-47AD-A83C-ED4BD3278D9F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6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258E3C7D-0C38-4301-ABED-EDAD54F094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7C0E9AFC-E5BB-47AD-A83C-ED4BD3278D9F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16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8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9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12" descr="remsberg_1307204429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8" name="Picture 5" descr="bopa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717550"/>
            <a:ext cx="43973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2325" y="1808163"/>
            <a:ext cx="77057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2800" dirty="0">
                <a:solidFill>
                  <a:srgbClr val="EEECE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Making Baltimore a more creative and vibrant city.</a:t>
            </a:r>
          </a:p>
        </p:txBody>
      </p:sp>
    </p:spTree>
    <p:extLst>
      <p:ext uri="{BB962C8B-B14F-4D97-AF65-F5344CB8AC3E}">
        <p14:creationId xmlns:p14="http://schemas.microsoft.com/office/powerpoint/2010/main" val="303609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75586" y="120351"/>
            <a:ext cx="7770813" cy="1430338"/>
          </a:xfrm>
        </p:spPr>
        <p:txBody>
          <a:bodyPr/>
          <a:lstStyle/>
          <a:p>
            <a:r>
              <a:rPr lang="en-US" dirty="0" smtClean="0"/>
              <a:t>Love Letter to Baltimore</a:t>
            </a:r>
            <a:endParaRPr lang="en-US" dirty="0"/>
          </a:p>
        </p:txBody>
      </p:sp>
      <p:pic>
        <p:nvPicPr>
          <p:cNvPr id="3" name="Picture 2" descr="MEK_0032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37" y="1423230"/>
            <a:ext cx="7546362" cy="50503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037" y="6473535"/>
            <a:ext cx="2247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Photo </a:t>
            </a:r>
            <a:r>
              <a:rPr lang="en-US" sz="800" dirty="0" smtClean="0"/>
              <a:t>credit: Matthew </a:t>
            </a:r>
            <a:r>
              <a:rPr lang="en-US" sz="800" dirty="0" err="1"/>
              <a:t>Kuborn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9786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LTB Sunnyside Caf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71" y="1620339"/>
            <a:ext cx="6625178" cy="496888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355945"/>
            <a:ext cx="7770813" cy="119494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Steve Powers’ Sign Painting Shop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48698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2">
                  <a:lumMod val="90000"/>
                </a:schemeClr>
              </a:gs>
              <a:gs pos="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3667" name="TextBox 1"/>
          <p:cNvSpPr txBox="1">
            <a:spLocks noChangeArrowheads="1"/>
          </p:cNvSpPr>
          <p:nvPr/>
        </p:nvSpPr>
        <p:spPr bwMode="auto">
          <a:xfrm>
            <a:off x="247650" y="385763"/>
            <a:ext cx="48736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smtClean="0">
                <a:solidFill>
                  <a:srgbClr val="CF1918"/>
                </a:solidFill>
              </a:rPr>
              <a:t>MECU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altLang="en-US" sz="4400" b="1" smtClean="0">
              <a:solidFill>
                <a:srgbClr val="CF1918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smtClean="0">
                <a:solidFill>
                  <a:srgbClr val="CF1918"/>
                </a:solidFill>
              </a:rPr>
              <a:t>Neighborhood Events</a:t>
            </a:r>
          </a:p>
        </p:txBody>
      </p:sp>
      <p:pic>
        <p:nvPicPr>
          <p:cNvPr id="113668" name="Picture 6" descr="bopa_cmyk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6435725"/>
            <a:ext cx="10953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0175" y="3128963"/>
            <a:ext cx="4441825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defTabSz="4572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Small grants to local community organizations for events. </a:t>
            </a:r>
          </a:p>
          <a:p>
            <a:pPr defTabSz="45720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Over 6,000 people across 23 city zip codes participated! </a:t>
            </a:r>
          </a:p>
        </p:txBody>
      </p:sp>
      <p:pic>
        <p:nvPicPr>
          <p:cNvPr id="113670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0"/>
            <a:ext cx="4343400" cy="6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2" name="Picture 2" descr="http://www.familytreemd.org/images/walk/teams/mecu-logo-with-drop-shadow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" r="5626" b="13211"/>
          <a:stretch>
            <a:fillRect/>
          </a:stretch>
        </p:blipFill>
        <p:spPr bwMode="auto">
          <a:xfrm>
            <a:off x="331788" y="225425"/>
            <a:ext cx="153193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02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00" b="13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21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2">
                  <a:lumMod val="90000"/>
                </a:schemeClr>
              </a:gs>
              <a:gs pos="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2643" name="TextBox 1"/>
          <p:cNvSpPr txBox="1">
            <a:spLocks noChangeArrowheads="1"/>
          </p:cNvSpPr>
          <p:nvPr/>
        </p:nvSpPr>
        <p:spPr bwMode="auto">
          <a:xfrm>
            <a:off x="342900" y="366713"/>
            <a:ext cx="45021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smtClean="0">
                <a:solidFill>
                  <a:srgbClr val="CF1918"/>
                </a:solidFill>
              </a:rPr>
              <a:t>Transformative Art Project</a:t>
            </a:r>
          </a:p>
        </p:txBody>
      </p:sp>
      <p:pic>
        <p:nvPicPr>
          <p:cNvPr id="112644" name="Picture 6" descr="bopa_cmyk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6435725"/>
            <a:ext cx="10953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7650" y="3173413"/>
            <a:ext cx="8729663" cy="2401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defTabSz="4572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Using art to create neighborhood identity and raise the positive visibility of a community</a:t>
            </a:r>
          </a:p>
          <a:p>
            <a:pPr defTabSz="457200">
              <a:buFont typeface="Arial" charset="0"/>
              <a:buNone/>
              <a:defRPr/>
            </a:pPr>
            <a:endParaRPr lang="en-US" sz="1000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Permanently reinventing public spaces with non-profit community groups working in partnership with professional artists</a:t>
            </a:r>
          </a:p>
          <a:p>
            <a:pPr defTabSz="457200">
              <a:buFont typeface="Arial" charset="0"/>
              <a:buNone/>
              <a:defRPr/>
            </a:pPr>
            <a:endParaRPr lang="en-US" sz="1000" dirty="0">
              <a:solidFill>
                <a:prstClr val="black"/>
              </a:solidFill>
            </a:endParaRPr>
          </a:p>
          <a:p>
            <a:pPr defTabSz="457200">
              <a:buFont typeface="Arial" charset="0"/>
              <a:buNone/>
              <a:defRPr/>
            </a:pPr>
            <a:endParaRPr lang="en-US" sz="1000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Awards </a:t>
            </a:r>
            <a:r>
              <a:rPr lang="en-US" sz="2400" dirty="0">
                <a:solidFill>
                  <a:prstClr val="black"/>
                </a:solidFill>
              </a:rPr>
              <a:t>of up to $30,000</a:t>
            </a:r>
          </a:p>
        </p:txBody>
      </p:sp>
      <p:pic>
        <p:nvPicPr>
          <p:cNvPr id="112647" name="Picture 2" descr="http://www.promotionandarts.com/bop/uploads/Image/Fron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395288"/>
            <a:ext cx="3586162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89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966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83" y="2357216"/>
            <a:ext cx="2588486" cy="388272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774075" y="121023"/>
            <a:ext cx="6030377" cy="14298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PNC Transformative</a:t>
            </a:r>
            <a:br>
              <a:rPr lang="en-US" dirty="0" smtClean="0"/>
            </a:br>
            <a:r>
              <a:rPr lang="en-US" dirty="0" smtClean="0"/>
              <a:t>Art Prize</a:t>
            </a:r>
            <a:endParaRPr lang="en-US" dirty="0"/>
          </a:p>
        </p:txBody>
      </p:sp>
      <p:pic>
        <p:nvPicPr>
          <p:cNvPr id="8" name="Picture 7" descr="TAP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73" y="153382"/>
            <a:ext cx="2107502" cy="1443835"/>
          </a:xfrm>
          <a:prstGeom prst="rect">
            <a:avLst/>
          </a:prstGeom>
        </p:spPr>
      </p:pic>
      <p:pic>
        <p:nvPicPr>
          <p:cNvPr id="2" name="Picture 1" descr="Franklin Square 001 (2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417" y="2354385"/>
            <a:ext cx="2903635" cy="3887712"/>
          </a:xfrm>
          <a:prstGeom prst="rect">
            <a:avLst/>
          </a:prstGeom>
        </p:spPr>
      </p:pic>
      <p:pic>
        <p:nvPicPr>
          <p:cNvPr id="6" name="Picture 5" descr="MayorDancingAtSunflowerVillag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60" y="2357216"/>
            <a:ext cx="2579561" cy="388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85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lephants 1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49" y="1749496"/>
            <a:ext cx="7112649" cy="474176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74075" y="121023"/>
            <a:ext cx="6030377" cy="14298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PNC Transformative</a:t>
            </a:r>
            <a:br>
              <a:rPr lang="en-US" dirty="0" smtClean="0"/>
            </a:br>
            <a:r>
              <a:rPr lang="en-US" dirty="0" smtClean="0"/>
              <a:t>Art Prize</a:t>
            </a:r>
            <a:endParaRPr lang="en-US" dirty="0"/>
          </a:p>
        </p:txBody>
      </p:sp>
      <p:pic>
        <p:nvPicPr>
          <p:cNvPr id="8" name="Picture 7" descr="TAP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73" y="153382"/>
            <a:ext cx="2107502" cy="144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78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od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94" y="1896826"/>
            <a:ext cx="6601520" cy="471487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74075" y="121023"/>
            <a:ext cx="6030377" cy="14298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PNC Transformative</a:t>
            </a:r>
            <a:br>
              <a:rPr lang="en-US" dirty="0" smtClean="0"/>
            </a:br>
            <a:r>
              <a:rPr lang="en-US" dirty="0" smtClean="0"/>
              <a:t>Art Prize</a:t>
            </a:r>
            <a:endParaRPr lang="en-US" dirty="0"/>
          </a:p>
        </p:txBody>
      </p:sp>
      <p:pic>
        <p:nvPicPr>
          <p:cNvPr id="5" name="Picture 4" descr="TAP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73" y="153382"/>
            <a:ext cx="2107502" cy="144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37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270" y="242373"/>
            <a:ext cx="6941578" cy="14298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Creative Baltimore Fund/Mayor’s Artists Awards</a:t>
            </a:r>
            <a:endParaRPr lang="en-US" dirty="0"/>
          </a:p>
        </p:txBody>
      </p:sp>
      <p:pic>
        <p:nvPicPr>
          <p:cNvPr id="3" name="Picture 2" descr="CreativeBaltimoreFund_logo_whitetext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2" y="322932"/>
            <a:ext cx="1560038" cy="1430602"/>
          </a:xfrm>
          <a:prstGeom prst="rect">
            <a:avLst/>
          </a:prstGeom>
        </p:spPr>
      </p:pic>
      <p:pic>
        <p:nvPicPr>
          <p:cNvPr id="4" name="Picture 3" descr="CBF 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83" y="2339638"/>
            <a:ext cx="4961870" cy="3307913"/>
          </a:xfrm>
          <a:prstGeom prst="rect">
            <a:avLst/>
          </a:prstGeom>
        </p:spPr>
      </p:pic>
      <p:pic>
        <p:nvPicPr>
          <p:cNvPr id="5" name="Picture 4" descr="CBF winner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86" y="2339639"/>
            <a:ext cx="3307912" cy="330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65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7" descr="remsberg_1307204378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5" descr="bopa_cmyk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445250"/>
            <a:ext cx="157321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5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2">
                  <a:lumMod val="90000"/>
                </a:schemeClr>
              </a:gs>
              <a:gs pos="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4691" name="TextBox 1"/>
          <p:cNvSpPr txBox="1">
            <a:spLocks noChangeArrowheads="1"/>
          </p:cNvSpPr>
          <p:nvPr/>
        </p:nvSpPr>
        <p:spPr bwMode="auto">
          <a:xfrm>
            <a:off x="247650" y="254000"/>
            <a:ext cx="45053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smtClean="0">
                <a:solidFill>
                  <a:srgbClr val="CF1918"/>
                </a:solidFill>
              </a:rPr>
              <a:t>Public Art Commission</a:t>
            </a:r>
          </a:p>
        </p:txBody>
      </p:sp>
      <p:pic>
        <p:nvPicPr>
          <p:cNvPr id="114692" name="Picture 6" descr="bopa_cmyk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6435725"/>
            <a:ext cx="10953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3" name="TextBox 10"/>
          <p:cNvSpPr txBox="1">
            <a:spLocks noChangeArrowheads="1"/>
          </p:cNvSpPr>
          <p:nvPr/>
        </p:nvSpPr>
        <p:spPr bwMode="auto">
          <a:xfrm>
            <a:off x="247650" y="1973263"/>
            <a:ext cx="5043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altLang="en-US" sz="2400" smtClean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50" y="1512888"/>
            <a:ext cx="3946525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4572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Oversees % for Art Ordinance</a:t>
            </a:r>
          </a:p>
          <a:p>
            <a:pPr defTabSz="45720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marL="342900" indent="-342900" defTabSz="4572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12 active projects,</a:t>
            </a:r>
          </a:p>
          <a:p>
            <a:pPr marL="342900" indent="-342900" defTabSz="457200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marL="342900" indent="-342900" defTabSz="4572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Maintains database of over 700 public artworks in Baltimore City</a:t>
            </a:r>
          </a:p>
          <a:p>
            <a:pPr defTabSz="45720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marL="342900" indent="-342900" defTabSz="4572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Manages pool of over 400 qualified Public Artists</a:t>
            </a:r>
          </a:p>
        </p:txBody>
      </p:sp>
      <p:pic>
        <p:nvPicPr>
          <p:cNvPr id="114695" name="Picture 4" descr="http://www.baltimorearts.org/wp-content/gallery/charles-street/balt_rendering_with_new_rings_0304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0"/>
            <a:ext cx="4391025" cy="6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81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2">
                  <a:lumMod val="90000"/>
                </a:schemeClr>
              </a:gs>
              <a:gs pos="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2099" name="TextBox 1"/>
          <p:cNvSpPr txBox="1">
            <a:spLocks noChangeArrowheads="1"/>
          </p:cNvSpPr>
          <p:nvPr/>
        </p:nvSpPr>
        <p:spPr bwMode="auto">
          <a:xfrm>
            <a:off x="247650" y="200025"/>
            <a:ext cx="457358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smtClean="0">
                <a:solidFill>
                  <a:srgbClr val="CF1918"/>
                </a:solidFill>
              </a:rPr>
              <a:t>School 33 Art Center</a:t>
            </a:r>
          </a:p>
        </p:txBody>
      </p:sp>
      <p:pic>
        <p:nvPicPr>
          <p:cNvPr id="132100" name="Picture 6" descr="bopa_cmyk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6435725"/>
            <a:ext cx="10953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55988" y="6329363"/>
            <a:ext cx="1365250" cy="415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6750" y="6435725"/>
            <a:ext cx="2422525" cy="796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21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5" t="4111" r="10306" b="9589"/>
          <a:stretch>
            <a:fillRect/>
          </a:stretch>
        </p:blipFill>
        <p:spPr bwMode="auto">
          <a:xfrm>
            <a:off x="3943350" y="0"/>
            <a:ext cx="5343525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5" name="TextBox 9"/>
          <p:cNvSpPr txBox="1">
            <a:spLocks noChangeArrowheads="1"/>
          </p:cNvSpPr>
          <p:nvPr/>
        </p:nvSpPr>
        <p:spPr bwMode="auto">
          <a:xfrm>
            <a:off x="247650" y="1778000"/>
            <a:ext cx="355282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prstClr val="black"/>
                </a:solidFill>
              </a:rPr>
              <a:t>Bright </a:t>
            </a:r>
            <a:r>
              <a:rPr lang="en-US" altLang="en-US" sz="3200" b="1" dirty="0" err="1" smtClean="0">
                <a:solidFill>
                  <a:prstClr val="black"/>
                </a:solidFill>
              </a:rPr>
              <a:t>StARTs</a:t>
            </a:r>
            <a:endParaRPr lang="en-US" altLang="en-US" sz="3200" b="1" dirty="0" smtClean="0">
              <a:solidFill>
                <a:prstClr val="black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 smtClean="0">
              <a:solidFill>
                <a:prstClr val="black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prstClr val="black"/>
                </a:solidFill>
              </a:rPr>
              <a:t>Arts education year-round for underserved children in grades K-12 out-of-school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dirty="0" smtClean="0">
              <a:solidFill>
                <a:prstClr val="black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prstClr val="black"/>
                </a:solidFill>
              </a:rPr>
              <a:t>-2,500 students participate annually.</a:t>
            </a:r>
          </a:p>
        </p:txBody>
      </p:sp>
    </p:spTree>
    <p:extLst>
      <p:ext uri="{BB962C8B-B14F-4D97-AF65-F5344CB8AC3E}">
        <p14:creationId xmlns:p14="http://schemas.microsoft.com/office/powerpoint/2010/main" val="425560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7760"/>
          </a:xfrm>
        </p:spPr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Bright </a:t>
            </a:r>
            <a:r>
              <a:rPr lang="en-US" sz="3600" b="1" dirty="0" err="1" smtClean="0"/>
              <a:t>StARTS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smtClean="0"/>
              <a:t>Partnerships with Baltimore Family League, City Schools &amp; others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33147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962400"/>
            <a:ext cx="3276600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600200"/>
            <a:ext cx="33178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962400"/>
            <a:ext cx="32766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612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038" y="0"/>
            <a:ext cx="10307638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4" name="Picture 5" descr="bopa_cmyk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445250"/>
            <a:ext cx="157321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8463" y="274638"/>
            <a:ext cx="8301037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7200" b="1" dirty="0" smtClean="0">
                <a:solidFill>
                  <a:srgbClr val="EEECE1"/>
                </a:solidFill>
                <a:effectLst>
                  <a:outerShdw blurRad="69850" dist="38100" dir="5400000" algn="t" rotWithShape="0">
                    <a:prstClr val="black"/>
                  </a:outerShdw>
                </a:effectLst>
              </a:rPr>
              <a:t>Quality </a:t>
            </a:r>
            <a:r>
              <a:rPr lang="en-US" sz="7200" b="1" dirty="0">
                <a:solidFill>
                  <a:srgbClr val="EEECE1"/>
                </a:solidFill>
                <a:effectLst>
                  <a:outerShdw blurRad="69850" dist="38100" dir="5400000" algn="t" rotWithShape="0">
                    <a:prstClr val="black"/>
                  </a:outerShdw>
                </a:effectLst>
              </a:rPr>
              <a:t>of Life</a:t>
            </a:r>
          </a:p>
          <a:p>
            <a:pPr algn="ctr" defTabSz="457200">
              <a:defRPr/>
            </a:pPr>
            <a:r>
              <a:rPr lang="en-US" sz="7200" b="1" dirty="0">
                <a:solidFill>
                  <a:srgbClr val="EEECE1"/>
                </a:solidFill>
                <a:effectLst>
                  <a:outerShdw blurRad="69850" dist="38100" dir="5400000" algn="t" rotWithShape="0">
                    <a:prstClr val="black"/>
                  </a:outerShdw>
                </a:effectLst>
              </a:rPr>
              <a:t>A Better Baltimore</a:t>
            </a:r>
            <a:endParaRPr lang="en-US" sz="6600" b="1" dirty="0">
              <a:solidFill>
                <a:srgbClr val="EEECE1"/>
              </a:solidFill>
              <a:effectLst>
                <a:outerShdw blurRad="69850" dist="38100" dir="5400000" algn="t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14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6" descr="bopa_cmyk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6435725"/>
            <a:ext cx="10953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0"/>
            <a:ext cx="10391775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3" name="Picture 7" descr="bopa_cmyk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6588125"/>
            <a:ext cx="10953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15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Crosswalk Project</a:t>
            </a:r>
            <a:endParaRPr lang="en-US" dirty="0"/>
          </a:p>
        </p:txBody>
      </p:sp>
      <p:pic>
        <p:nvPicPr>
          <p:cNvPr id="3" name="Picture 2" descr="IMG_0607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2" r="10833"/>
          <a:stretch/>
        </p:blipFill>
        <p:spPr>
          <a:xfrm>
            <a:off x="504365" y="1564335"/>
            <a:ext cx="4617424" cy="4555763"/>
          </a:xfrm>
          <a:prstGeom prst="rect">
            <a:avLst/>
          </a:prstGeom>
        </p:spPr>
      </p:pic>
      <p:pic>
        <p:nvPicPr>
          <p:cNvPr id="4" name="Picture 3" descr="Zipwalk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682" y="1564335"/>
            <a:ext cx="3416823" cy="45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37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320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30" y="2081769"/>
            <a:ext cx="6885140" cy="4590093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685800" y="1550894"/>
            <a:ext cx="7772400" cy="4582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 smtClean="0">
                <a:effectLst/>
              </a:rPr>
              <a:t>Highlandtown</a:t>
            </a:r>
            <a:endParaRPr lang="en-US" dirty="0"/>
          </a:p>
        </p:txBody>
      </p:sp>
      <p:pic>
        <p:nvPicPr>
          <p:cNvPr id="5" name="Picture 4" descr="APL_SUPPORT_LOGO_RGB.ps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970" y="927731"/>
            <a:ext cx="1592350" cy="44423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6238" y="771754"/>
            <a:ext cx="6812481" cy="73778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/>
              <a:t>Placemaking</a:t>
            </a:r>
            <a:r>
              <a:rPr lang="en-US" sz="4000" dirty="0" smtClean="0"/>
              <a:t> Project: Transit</a:t>
            </a:r>
            <a:endParaRPr lang="en-US" sz="4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76826" y="119714"/>
            <a:ext cx="7361307" cy="80801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Arts &amp; Entertainment District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983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685800" y="1550894"/>
            <a:ext cx="7772400" cy="4582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 smtClean="0">
                <a:effectLst/>
              </a:rPr>
              <a:t>Bromo</a:t>
            </a:r>
            <a:endParaRPr lang="en-US" dirty="0"/>
          </a:p>
        </p:txBody>
      </p:sp>
      <p:pic>
        <p:nvPicPr>
          <p:cNvPr id="4" name="Picture 3" descr="Bromo Tower Missing Thing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39" y="2060675"/>
            <a:ext cx="4644799" cy="4644799"/>
          </a:xfrm>
          <a:prstGeom prst="rect">
            <a:avLst/>
          </a:prstGeom>
        </p:spPr>
      </p:pic>
      <p:pic>
        <p:nvPicPr>
          <p:cNvPr id="8" name="Picture 7" descr="APL_SUPPORT_LOGO_RGB.ps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970" y="927731"/>
            <a:ext cx="1592350" cy="44423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76238" y="771754"/>
            <a:ext cx="6812481" cy="73778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/>
              <a:t>Placemaking</a:t>
            </a:r>
            <a:r>
              <a:rPr lang="en-US" sz="4000" dirty="0" smtClean="0"/>
              <a:t> Project: Transit</a:t>
            </a:r>
            <a:endParaRPr lang="en-US" sz="4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76826" y="119714"/>
            <a:ext cx="7361307" cy="80801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Arts &amp; Entertainment District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9278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685800" y="2173803"/>
            <a:ext cx="7772400" cy="4582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effectLst/>
              </a:rPr>
              <a:t>Station North</a:t>
            </a:r>
            <a:endParaRPr lang="en-US" dirty="0"/>
          </a:p>
        </p:txBody>
      </p:sp>
      <p:pic>
        <p:nvPicPr>
          <p:cNvPr id="4" name="Picture 3" descr="Station North Parkou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81702"/>
            <a:ext cx="6086475" cy="2752725"/>
          </a:xfrm>
          <a:prstGeom prst="rect">
            <a:avLst/>
          </a:prstGeom>
        </p:spPr>
      </p:pic>
      <p:pic>
        <p:nvPicPr>
          <p:cNvPr id="8" name="Picture 7" descr="APL_SUPPORT_LOGO_RGB.ps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970" y="1010396"/>
            <a:ext cx="1592350" cy="44423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76238" y="854419"/>
            <a:ext cx="6812481" cy="73778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/>
              <a:t>Placemaking</a:t>
            </a:r>
            <a:r>
              <a:rPr lang="en-US" sz="4000" dirty="0" smtClean="0"/>
              <a:t> Project: Transit</a:t>
            </a:r>
            <a:endParaRPr lang="en-US" sz="4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76826" y="202379"/>
            <a:ext cx="7361307" cy="80801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Arts &amp; Entertainment District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4058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2">
                  <a:lumMod val="90000"/>
                </a:schemeClr>
              </a:gs>
              <a:gs pos="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963" name="TextBox 1"/>
          <p:cNvSpPr txBox="1">
            <a:spLocks noChangeArrowheads="1"/>
          </p:cNvSpPr>
          <p:nvPr/>
        </p:nvSpPr>
        <p:spPr bwMode="auto">
          <a:xfrm>
            <a:off x="247650" y="385763"/>
            <a:ext cx="583247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smtClean="0">
                <a:solidFill>
                  <a:srgbClr val="CF1918"/>
                </a:solidFill>
              </a:rPr>
              <a:t>Baltimore Mural Program</a:t>
            </a:r>
          </a:p>
        </p:txBody>
      </p:sp>
      <p:pic>
        <p:nvPicPr>
          <p:cNvPr id="40964" name="Picture 6" descr="bopa_cmyk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6435725"/>
            <a:ext cx="10953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2" descr="http://www.promotionandarts.com/bop/uploads/Image/2439_N._Charles_G._Gann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8" r="4810"/>
          <a:stretch>
            <a:fillRect/>
          </a:stretch>
        </p:blipFill>
        <p:spPr bwMode="auto">
          <a:xfrm>
            <a:off x="4678363" y="0"/>
            <a:ext cx="4489450" cy="6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7650" y="1954213"/>
            <a:ext cx="355282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defTabSz="4572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More than 200 murals</a:t>
            </a:r>
          </a:p>
          <a:p>
            <a:pPr defTabSz="45720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Sites throughout the city</a:t>
            </a:r>
          </a:p>
          <a:p>
            <a:pPr defTabSz="457200"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3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Warner Street Mural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1" b="31153"/>
          <a:stretch/>
        </p:blipFill>
        <p:spPr bwMode="auto">
          <a:xfrm>
            <a:off x="868677" y="1309993"/>
            <a:ext cx="5063103" cy="212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24" y="3514916"/>
            <a:ext cx="4020269" cy="30152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8677" y="3433621"/>
            <a:ext cx="2247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Photo </a:t>
            </a:r>
            <a:r>
              <a:rPr lang="en-US" sz="800" dirty="0" smtClean="0"/>
              <a:t>credit: </a:t>
            </a:r>
            <a:r>
              <a:rPr lang="en-US" sz="800" dirty="0"/>
              <a:t>David Muse</a:t>
            </a:r>
          </a:p>
        </p:txBody>
      </p:sp>
    </p:spTree>
    <p:extLst>
      <p:ext uri="{BB962C8B-B14F-4D97-AF65-F5344CB8AC3E}">
        <p14:creationId xmlns:p14="http://schemas.microsoft.com/office/powerpoint/2010/main" val="3845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766</TotalTime>
  <Words>202</Words>
  <Application>Microsoft Office PowerPoint</Application>
  <PresentationFormat>On-screen Show (4:3)</PresentationFormat>
  <Paragraphs>55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Story</vt:lpstr>
      <vt:lpstr>Office Theme</vt:lpstr>
      <vt:lpstr>1_Office Theme</vt:lpstr>
      <vt:lpstr>2_Office Theme</vt:lpstr>
      <vt:lpstr>3_Office Theme</vt:lpstr>
      <vt:lpstr>4_Office Theme</vt:lpstr>
      <vt:lpstr>5_Office Theme</vt:lpstr>
      <vt:lpstr>8_Office Theme</vt:lpstr>
      <vt:lpstr>9_Office Theme</vt:lpstr>
      <vt:lpstr>11_Office Theme</vt:lpstr>
      <vt:lpstr>6_Office Theme</vt:lpstr>
      <vt:lpstr>7_Office Theme</vt:lpstr>
      <vt:lpstr>PowerPoint Presentation</vt:lpstr>
      <vt:lpstr>PowerPoint Presentation</vt:lpstr>
      <vt:lpstr>PowerPoint Presentation</vt:lpstr>
      <vt:lpstr>Crosswalk Project</vt:lpstr>
      <vt:lpstr>PowerPoint Presentation</vt:lpstr>
      <vt:lpstr>PowerPoint Presentation</vt:lpstr>
      <vt:lpstr>PowerPoint Presentation</vt:lpstr>
      <vt:lpstr>PowerPoint Presentation</vt:lpstr>
      <vt:lpstr>Warner Street Mural</vt:lpstr>
      <vt:lpstr>Love Letter to Baltimore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Creative Baltimore Fund/Mayor’s Artists Awards</vt:lpstr>
      <vt:lpstr>PowerPoint Presentation</vt:lpstr>
      <vt:lpstr>PowerPoint Presentation</vt:lpstr>
      <vt:lpstr> Bright StARTS  Partnerships with Baltimore Family League, City Schools &amp; others</vt:lpstr>
      <vt:lpstr>PowerPoint Presentation</vt:lpstr>
    </vt:vector>
  </TitlesOfParts>
  <Company>Baltimore Office of Promotion &amp; The Arts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Warner Street Mural</dc:title>
  <dc:creator>Heather Keating</dc:creator>
  <cp:lastModifiedBy>Green, Krista</cp:lastModifiedBy>
  <cp:revision>50</cp:revision>
  <dcterms:created xsi:type="dcterms:W3CDTF">2014-10-08T19:18:46Z</dcterms:created>
  <dcterms:modified xsi:type="dcterms:W3CDTF">2017-05-15T21:38:58Z</dcterms:modified>
</cp:coreProperties>
</file>