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456" r:id="rId2"/>
    <p:sldId id="478" r:id="rId3"/>
    <p:sldId id="446" r:id="rId4"/>
    <p:sldId id="447" r:id="rId5"/>
    <p:sldId id="481" r:id="rId6"/>
    <p:sldId id="479" r:id="rId7"/>
    <p:sldId id="448" r:id="rId8"/>
    <p:sldId id="483" r:id="rId9"/>
    <p:sldId id="452" r:id="rId10"/>
    <p:sldId id="482" r:id="rId11"/>
    <p:sldId id="454" r:id="rId12"/>
    <p:sldId id="451" r:id="rId13"/>
    <p:sldId id="453" r:id="rId14"/>
    <p:sldId id="485" r:id="rId15"/>
    <p:sldId id="291" r:id="rId16"/>
    <p:sldId id="377" r:id="rId17"/>
    <p:sldId id="378" r:id="rId18"/>
    <p:sldId id="380" r:id="rId19"/>
    <p:sldId id="379" r:id="rId20"/>
    <p:sldId id="388" r:id="rId21"/>
    <p:sldId id="391" r:id="rId22"/>
    <p:sldId id="392" r:id="rId23"/>
    <p:sldId id="401" r:id="rId24"/>
    <p:sldId id="311" r:id="rId25"/>
    <p:sldId id="384" r:id="rId26"/>
    <p:sldId id="385" r:id="rId27"/>
    <p:sldId id="387" r:id="rId28"/>
    <p:sldId id="386" r:id="rId29"/>
    <p:sldId id="389" r:id="rId30"/>
    <p:sldId id="390" r:id="rId31"/>
    <p:sldId id="393" r:id="rId32"/>
    <p:sldId id="402" r:id="rId33"/>
    <p:sldId id="427" r:id="rId34"/>
    <p:sldId id="367" r:id="rId35"/>
    <p:sldId id="299" r:id="rId36"/>
    <p:sldId id="300" r:id="rId37"/>
    <p:sldId id="301" r:id="rId38"/>
    <p:sldId id="470" r:id="rId39"/>
    <p:sldId id="471" r:id="rId40"/>
    <p:sldId id="330" r:id="rId41"/>
    <p:sldId id="332" r:id="rId42"/>
    <p:sldId id="418" r:id="rId43"/>
    <p:sldId id="429" r:id="rId44"/>
    <p:sldId id="425" r:id="rId45"/>
    <p:sldId id="426" r:id="rId46"/>
    <p:sldId id="487" r:id="rId47"/>
    <p:sldId id="484" r:id="rId48"/>
    <p:sldId id="486" r:id="rId49"/>
    <p:sldId id="488" r:id="rId50"/>
    <p:sldId id="489" r:id="rId51"/>
    <p:sldId id="48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D994"/>
    <a:srgbClr val="E49F16"/>
    <a:srgbClr val="3A4170"/>
    <a:srgbClr val="982624"/>
    <a:srgbClr val="99B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7" d="100"/>
          <a:sy n="107" d="100"/>
        </p:scale>
        <p:origin x="558"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bg1">
                    <a:lumMod val="50000"/>
                  </a:schemeClr>
                </a:solidFill>
                <a:latin typeface="+mn-lt"/>
                <a:ea typeface="+mn-ea"/>
                <a:cs typeface="+mn-cs"/>
              </a:defRPr>
            </a:pPr>
            <a:r>
              <a:rPr lang="en-US" sz="1100" b="0" i="0" kern="1200" spc="0" baseline="0" dirty="0">
                <a:solidFill>
                  <a:schemeClr val="bg1">
                    <a:lumMod val="50000"/>
                  </a:schemeClr>
                </a:solidFill>
                <a:effectLst/>
              </a:rPr>
              <a:t>Reading Proficiency Levels for Students in Schools with </a:t>
            </a:r>
            <a:r>
              <a:rPr lang="en-US" sz="1100" b="0" i="0" u="sng" kern="1200" spc="0" baseline="0" dirty="0">
                <a:solidFill>
                  <a:schemeClr val="bg1">
                    <a:lumMod val="50000"/>
                  </a:schemeClr>
                </a:solidFill>
                <a:effectLst/>
              </a:rPr>
              <a:t>Lowest</a:t>
            </a:r>
            <a:r>
              <a:rPr lang="en-US" sz="1100" b="0" i="0" kern="1200" spc="0" baseline="0" dirty="0">
                <a:solidFill>
                  <a:schemeClr val="bg1">
                    <a:lumMod val="50000"/>
                  </a:schemeClr>
                </a:solidFill>
                <a:effectLst/>
              </a:rPr>
              <a:t> Rates of Students within the Healthy Fitness Zone for Aerobic Capacity…</a:t>
            </a:r>
            <a:endParaRPr lang="en-US" sz="1100" dirty="0">
              <a:solidFill>
                <a:schemeClr val="bg1">
                  <a:lumMod val="50000"/>
                </a:schemeClr>
              </a:solidFill>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bg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AC!$A$14</c:f>
              <c:strCache>
                <c:ptCount val="1"/>
                <c:pt idx="0">
                  <c:v>Schools with worst AC</c:v>
                </c:pt>
              </c:strCache>
            </c:strRef>
          </c:tx>
          <c:spPr>
            <a:solidFill>
              <a:srgbClr val="0070BA"/>
            </a:solidFill>
            <a:ln>
              <a:noFill/>
            </a:ln>
            <a:effectLst/>
          </c:spPr>
          <c:invertIfNegative val="0"/>
          <c:dLbls>
            <c:dLbl>
              <c:idx val="3"/>
              <c:layout>
                <c:manualLayout>
                  <c:x val="-9.3328424959772827E-4"/>
                  <c:y val="2.7458714403363439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8.4717973035835975E-2"/>
                      <c:h val="0.10857128924995511"/>
                    </c:manualLayout>
                  </c15:layout>
                </c:ext>
                <c:ext xmlns:c16="http://schemas.microsoft.com/office/drawing/2014/chart" uri="{C3380CC4-5D6E-409C-BE32-E72D297353CC}">
                  <c16:uniqueId val="{00000000-69BE-45AA-9DBC-EEFE22DAE18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AC!$B$13:$E$13</c:f>
              <c:strCache>
                <c:ptCount val="4"/>
                <c:pt idx="0">
                  <c:v>% Beginning Learner, 2015</c:v>
                </c:pt>
                <c:pt idx="1">
                  <c:v>% Developing Learner, 2015</c:v>
                </c:pt>
                <c:pt idx="2">
                  <c:v>% Proficient Learner, 2015</c:v>
                </c:pt>
                <c:pt idx="3">
                  <c:v>% Distinguished Learner, 2015</c:v>
                </c:pt>
              </c:strCache>
            </c:strRef>
          </c:cat>
          <c:val>
            <c:numRef>
              <c:f>AC!$B$14:$E$14</c:f>
              <c:numCache>
                <c:formatCode>0.0%</c:formatCode>
                <c:ptCount val="4"/>
                <c:pt idx="0">
                  <c:v>0.44822930730086197</c:v>
                </c:pt>
                <c:pt idx="1">
                  <c:v>0.29026897912555821</c:v>
                </c:pt>
                <c:pt idx="2">
                  <c:v>0.2036556236369301</c:v>
                </c:pt>
                <c:pt idx="3">
                  <c:v>5.7846089936649706E-2</c:v>
                </c:pt>
              </c:numCache>
            </c:numRef>
          </c:val>
          <c:extLst>
            <c:ext xmlns:c16="http://schemas.microsoft.com/office/drawing/2014/chart" uri="{C3380CC4-5D6E-409C-BE32-E72D297353CC}">
              <c16:uniqueId val="{00000001-69BE-45AA-9DBC-EEFE22DAE185}"/>
            </c:ext>
          </c:extLst>
        </c:ser>
        <c:dLbls>
          <c:showLegendKey val="0"/>
          <c:showVal val="0"/>
          <c:showCatName val="0"/>
          <c:showSerName val="0"/>
          <c:showPercent val="0"/>
          <c:showBubbleSize val="0"/>
        </c:dLbls>
        <c:gapWidth val="219"/>
        <c:overlap val="-27"/>
        <c:axId val="-946367488"/>
        <c:axId val="-946365312"/>
      </c:barChart>
      <c:catAx>
        <c:axId val="-94636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46365312"/>
        <c:crosses val="autoZero"/>
        <c:auto val="1"/>
        <c:lblAlgn val="ctr"/>
        <c:lblOffset val="100"/>
        <c:noMultiLvlLbl val="0"/>
      </c:catAx>
      <c:valAx>
        <c:axId val="-946365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4636748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Percent of Income Spent on Housing Costs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hi_poverty_region!$C$211</c:f>
              <c:strCache>
                <c:ptCount val="1"/>
                <c:pt idx="0">
                  <c:v>High poverty neighborhoods</c:v>
                </c:pt>
              </c:strCache>
            </c:strRef>
          </c:tx>
          <c:spPr>
            <a:solidFill>
              <a:srgbClr val="E49F1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hi_poverty_region!$D$210:$E$210</c:f>
              <c:strCache>
                <c:ptCount val="2"/>
                <c:pt idx="0">
                  <c:v>Percent of OWNERS paying more then 30% on Housing Costs</c:v>
                </c:pt>
                <c:pt idx="1">
                  <c:v>Percent of RENTERS paying more then 30% on Housing Costs</c:v>
                </c:pt>
              </c:strCache>
            </c:strRef>
          </c:cat>
          <c:val>
            <c:numRef>
              <c:f>hi_poverty_region!$D$211:$E$211</c:f>
              <c:numCache>
                <c:formatCode>0.0%</c:formatCode>
                <c:ptCount val="2"/>
                <c:pt idx="0">
                  <c:v>0.35231478732458482</c:v>
                </c:pt>
                <c:pt idx="1">
                  <c:v>0.61836043583907818</c:v>
                </c:pt>
              </c:numCache>
            </c:numRef>
          </c:val>
          <c:extLst>
            <c:ext xmlns:c16="http://schemas.microsoft.com/office/drawing/2014/chart" uri="{C3380CC4-5D6E-409C-BE32-E72D297353CC}">
              <c16:uniqueId val="{00000000-D78C-4181-8FE8-0020898A6EBF}"/>
            </c:ext>
          </c:extLst>
        </c:ser>
        <c:ser>
          <c:idx val="1"/>
          <c:order val="1"/>
          <c:tx>
            <c:strRef>
              <c:f>hi_poverty_region!$C$212</c:f>
              <c:strCache>
                <c:ptCount val="1"/>
                <c:pt idx="0">
                  <c:v>All Neighborhoods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hi_poverty_region!$D$210:$E$210</c:f>
              <c:strCache>
                <c:ptCount val="2"/>
                <c:pt idx="0">
                  <c:v>Percent of OWNERS paying more then 30% on Housing Costs</c:v>
                </c:pt>
                <c:pt idx="1">
                  <c:v>Percent of RENTERS paying more then 30% on Housing Costs</c:v>
                </c:pt>
              </c:strCache>
            </c:strRef>
          </c:cat>
          <c:val>
            <c:numRef>
              <c:f>hi_poverty_region!$D$212:$E$212</c:f>
              <c:numCache>
                <c:formatCode>0.0%</c:formatCode>
                <c:ptCount val="2"/>
                <c:pt idx="0">
                  <c:v>0.28883206945943873</c:v>
                </c:pt>
                <c:pt idx="1">
                  <c:v>0.52989917001786269</c:v>
                </c:pt>
              </c:numCache>
            </c:numRef>
          </c:val>
          <c:extLst>
            <c:ext xmlns:c16="http://schemas.microsoft.com/office/drawing/2014/chart" uri="{C3380CC4-5D6E-409C-BE32-E72D297353CC}">
              <c16:uniqueId val="{00000001-D78C-4181-8FE8-0020898A6EBF}"/>
            </c:ext>
          </c:extLst>
        </c:ser>
        <c:dLbls>
          <c:showLegendKey val="0"/>
          <c:showVal val="0"/>
          <c:showCatName val="0"/>
          <c:showSerName val="0"/>
          <c:showPercent val="0"/>
          <c:showBubbleSize val="0"/>
        </c:dLbls>
        <c:gapWidth val="219"/>
        <c:overlap val="-27"/>
        <c:axId val="-1151384544"/>
        <c:axId val="-1151383456"/>
      </c:barChart>
      <c:catAx>
        <c:axId val="-11513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1383456"/>
        <c:crosses val="autoZero"/>
        <c:auto val="1"/>
        <c:lblAlgn val="ctr"/>
        <c:lblOffset val="100"/>
        <c:noMultiLvlLbl val="0"/>
      </c:catAx>
      <c:valAx>
        <c:axId val="-11513834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138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CAA216-7645-42FF-ADC4-0E20F298F58E}" type="doc">
      <dgm:prSet loTypeId="urn:microsoft.com/office/officeart/2005/8/layout/venn1" loCatId="relationship" qsTypeId="urn:microsoft.com/office/officeart/2005/8/quickstyle/simple1" qsCatId="simple" csTypeId="urn:microsoft.com/office/officeart/2005/8/colors/accent1_2" csCatId="accent1" phldr="1"/>
      <dgm:spPr/>
    </dgm:pt>
    <dgm:pt modelId="{3F7C6D04-C7AA-4E3D-8836-64EE1F1B1DFD}">
      <dgm:prSet phldrT="[Text]" custT="1"/>
      <dgm:spPr>
        <a:solidFill>
          <a:srgbClr val="71A492">
            <a:alpha val="50000"/>
          </a:srgbClr>
        </a:solidFill>
      </dgm:spPr>
      <dgm:t>
        <a:bodyPr/>
        <a:lstStyle/>
        <a:p>
          <a:pPr algn="l"/>
          <a:endParaRPr lang="en-US" sz="1200" dirty="0"/>
        </a:p>
        <a:p>
          <a:pPr algn="l"/>
          <a:endParaRPr lang="en-US" sz="1200" dirty="0"/>
        </a:p>
      </dgm:t>
    </dgm:pt>
    <dgm:pt modelId="{35DF989D-4234-4E50-9FF5-DDF9926377E8}" type="parTrans" cxnId="{A645200B-4D3E-44A5-923F-017F99EDAEAE}">
      <dgm:prSet/>
      <dgm:spPr/>
      <dgm:t>
        <a:bodyPr/>
        <a:lstStyle/>
        <a:p>
          <a:endParaRPr lang="en-US"/>
        </a:p>
      </dgm:t>
    </dgm:pt>
    <dgm:pt modelId="{AB0957B1-A9E2-4E1D-B938-85FE4FFFAE7A}" type="sibTrans" cxnId="{A645200B-4D3E-44A5-923F-017F99EDAEAE}">
      <dgm:prSet/>
      <dgm:spPr/>
      <dgm:t>
        <a:bodyPr/>
        <a:lstStyle/>
        <a:p>
          <a:endParaRPr lang="en-US"/>
        </a:p>
      </dgm:t>
    </dgm:pt>
    <dgm:pt modelId="{38ECE241-575B-4A4F-9375-65859F04179D}">
      <dgm:prSet phldrT="[Text]" custT="1"/>
      <dgm:spPr>
        <a:solidFill>
          <a:srgbClr val="DE2C11">
            <a:alpha val="50000"/>
          </a:srgbClr>
        </a:solidFill>
      </dgm:spPr>
      <dgm:t>
        <a:bodyPr/>
        <a:lstStyle/>
        <a:p>
          <a:endParaRPr lang="en-US" sz="1400" b="0" u="none" dirty="0"/>
        </a:p>
        <a:p>
          <a:endParaRPr lang="en-US" sz="1400" b="0" u="none" dirty="0"/>
        </a:p>
      </dgm:t>
    </dgm:pt>
    <dgm:pt modelId="{669BA42E-56F5-4A5A-A1B2-1187BCFA2BB4}" type="parTrans" cxnId="{78755999-38DB-4204-94A3-52223003E969}">
      <dgm:prSet/>
      <dgm:spPr/>
      <dgm:t>
        <a:bodyPr/>
        <a:lstStyle/>
        <a:p>
          <a:endParaRPr lang="en-US"/>
        </a:p>
      </dgm:t>
    </dgm:pt>
    <dgm:pt modelId="{4B005630-3617-46F7-BAD3-4CAA8B3020C8}" type="sibTrans" cxnId="{78755999-38DB-4204-94A3-52223003E969}">
      <dgm:prSet/>
      <dgm:spPr/>
      <dgm:t>
        <a:bodyPr/>
        <a:lstStyle/>
        <a:p>
          <a:endParaRPr lang="en-US"/>
        </a:p>
      </dgm:t>
    </dgm:pt>
    <dgm:pt modelId="{003AB787-3833-4739-9C37-A2D5E5223F2B}">
      <dgm:prSet phldrT="[Text]" custT="1"/>
      <dgm:spPr>
        <a:solidFill>
          <a:srgbClr val="12175E">
            <a:alpha val="50000"/>
          </a:srgbClr>
        </a:solidFill>
      </dgm:spPr>
      <dgm:t>
        <a:bodyPr/>
        <a:lstStyle/>
        <a:p>
          <a:pPr algn="l"/>
          <a:endParaRPr lang="en-US" sz="1400" b="0" u="none" dirty="0"/>
        </a:p>
      </dgm:t>
    </dgm:pt>
    <dgm:pt modelId="{A42AA011-6740-4240-8E04-D53DD27B813F}" type="parTrans" cxnId="{577253AD-55DA-466C-8E92-9C15E4E62159}">
      <dgm:prSet/>
      <dgm:spPr/>
      <dgm:t>
        <a:bodyPr/>
        <a:lstStyle/>
        <a:p>
          <a:endParaRPr lang="en-US"/>
        </a:p>
      </dgm:t>
    </dgm:pt>
    <dgm:pt modelId="{18BC3E34-6C8D-4BEC-A809-44EAD29A43B1}" type="sibTrans" cxnId="{577253AD-55DA-466C-8E92-9C15E4E62159}">
      <dgm:prSet/>
      <dgm:spPr/>
      <dgm:t>
        <a:bodyPr/>
        <a:lstStyle/>
        <a:p>
          <a:endParaRPr lang="en-US"/>
        </a:p>
      </dgm:t>
    </dgm:pt>
    <dgm:pt modelId="{94958110-5981-48BC-B497-E5AC1F3EAFCD}" type="pres">
      <dgm:prSet presAssocID="{AFCAA216-7645-42FF-ADC4-0E20F298F58E}" presName="compositeShape" presStyleCnt="0">
        <dgm:presLayoutVars>
          <dgm:chMax val="7"/>
          <dgm:dir/>
          <dgm:resizeHandles val="exact"/>
        </dgm:presLayoutVars>
      </dgm:prSet>
      <dgm:spPr/>
    </dgm:pt>
    <dgm:pt modelId="{751FBD8B-9655-489A-8D6F-ED113EF6E30C}" type="pres">
      <dgm:prSet presAssocID="{3F7C6D04-C7AA-4E3D-8836-64EE1F1B1DFD}" presName="circ1" presStyleLbl="vennNode1" presStyleIdx="0" presStyleCnt="3" custScaleX="114272" custScaleY="106269"/>
      <dgm:spPr/>
    </dgm:pt>
    <dgm:pt modelId="{B0FEE633-A43B-4353-A23B-F7119B5BCF21}" type="pres">
      <dgm:prSet presAssocID="{3F7C6D04-C7AA-4E3D-8836-64EE1F1B1DFD}" presName="circ1Tx" presStyleLbl="revTx" presStyleIdx="0" presStyleCnt="0">
        <dgm:presLayoutVars>
          <dgm:chMax val="0"/>
          <dgm:chPref val="0"/>
          <dgm:bulletEnabled val="1"/>
        </dgm:presLayoutVars>
      </dgm:prSet>
      <dgm:spPr/>
    </dgm:pt>
    <dgm:pt modelId="{76398589-0458-47DC-9D2D-FC959FE819F0}" type="pres">
      <dgm:prSet presAssocID="{38ECE241-575B-4A4F-9375-65859F04179D}" presName="circ2" presStyleLbl="vennNode1" presStyleIdx="1" presStyleCnt="3" custScaleX="114913" custScaleY="108974" custLinFactNeighborX="15429" custLinFactNeighborY="-245"/>
      <dgm:spPr/>
    </dgm:pt>
    <dgm:pt modelId="{3E30C581-E8B0-4F31-A6E6-455863CCAEAE}" type="pres">
      <dgm:prSet presAssocID="{38ECE241-575B-4A4F-9375-65859F04179D}" presName="circ2Tx" presStyleLbl="revTx" presStyleIdx="0" presStyleCnt="0">
        <dgm:presLayoutVars>
          <dgm:chMax val="0"/>
          <dgm:chPref val="0"/>
          <dgm:bulletEnabled val="1"/>
        </dgm:presLayoutVars>
      </dgm:prSet>
      <dgm:spPr/>
    </dgm:pt>
    <dgm:pt modelId="{53113BE4-5B89-4751-8858-CBDDA0C9E0FB}" type="pres">
      <dgm:prSet presAssocID="{003AB787-3833-4739-9C37-A2D5E5223F2B}" presName="circ3" presStyleLbl="vennNode1" presStyleIdx="2" presStyleCnt="3" custScaleX="113703" custScaleY="107861" custLinFactNeighborX="-13470" custLinFactNeighborY="-372"/>
      <dgm:spPr/>
    </dgm:pt>
    <dgm:pt modelId="{C76E3304-215A-4B03-BCAF-7853B07AA8AC}" type="pres">
      <dgm:prSet presAssocID="{003AB787-3833-4739-9C37-A2D5E5223F2B}" presName="circ3Tx" presStyleLbl="revTx" presStyleIdx="0" presStyleCnt="0">
        <dgm:presLayoutVars>
          <dgm:chMax val="0"/>
          <dgm:chPref val="0"/>
          <dgm:bulletEnabled val="1"/>
        </dgm:presLayoutVars>
      </dgm:prSet>
      <dgm:spPr/>
    </dgm:pt>
  </dgm:ptLst>
  <dgm:cxnLst>
    <dgm:cxn modelId="{A645200B-4D3E-44A5-923F-017F99EDAEAE}" srcId="{AFCAA216-7645-42FF-ADC4-0E20F298F58E}" destId="{3F7C6D04-C7AA-4E3D-8836-64EE1F1B1DFD}" srcOrd="0" destOrd="0" parTransId="{35DF989D-4234-4E50-9FF5-DDF9926377E8}" sibTransId="{AB0957B1-A9E2-4E1D-B938-85FE4FFFAE7A}"/>
    <dgm:cxn modelId="{50532620-EB6C-433A-AAB9-34C0ACA463A9}" type="presOf" srcId="{003AB787-3833-4739-9C37-A2D5E5223F2B}" destId="{C76E3304-215A-4B03-BCAF-7853B07AA8AC}" srcOrd="1" destOrd="0" presId="urn:microsoft.com/office/officeart/2005/8/layout/venn1"/>
    <dgm:cxn modelId="{75941D2A-0690-4F42-85BB-AE419DB34636}" type="presOf" srcId="{AFCAA216-7645-42FF-ADC4-0E20F298F58E}" destId="{94958110-5981-48BC-B497-E5AC1F3EAFCD}" srcOrd="0" destOrd="0" presId="urn:microsoft.com/office/officeart/2005/8/layout/venn1"/>
    <dgm:cxn modelId="{34E13053-D95C-44DD-89EC-75809339665C}" type="presOf" srcId="{3F7C6D04-C7AA-4E3D-8836-64EE1F1B1DFD}" destId="{B0FEE633-A43B-4353-A23B-F7119B5BCF21}" srcOrd="1" destOrd="0" presId="urn:microsoft.com/office/officeart/2005/8/layout/venn1"/>
    <dgm:cxn modelId="{4CA4EA53-4068-4F9E-954A-4691FEE811B6}" type="presOf" srcId="{38ECE241-575B-4A4F-9375-65859F04179D}" destId="{3E30C581-E8B0-4F31-A6E6-455863CCAEAE}" srcOrd="1" destOrd="0" presId="urn:microsoft.com/office/officeart/2005/8/layout/venn1"/>
    <dgm:cxn modelId="{C26A6695-A2F5-4EB1-B8FD-30754EA1C3DF}" type="presOf" srcId="{38ECE241-575B-4A4F-9375-65859F04179D}" destId="{76398589-0458-47DC-9D2D-FC959FE819F0}" srcOrd="0" destOrd="0" presId="urn:microsoft.com/office/officeart/2005/8/layout/venn1"/>
    <dgm:cxn modelId="{78755999-38DB-4204-94A3-52223003E969}" srcId="{AFCAA216-7645-42FF-ADC4-0E20F298F58E}" destId="{38ECE241-575B-4A4F-9375-65859F04179D}" srcOrd="1" destOrd="0" parTransId="{669BA42E-56F5-4A5A-A1B2-1187BCFA2BB4}" sibTransId="{4B005630-3617-46F7-BAD3-4CAA8B3020C8}"/>
    <dgm:cxn modelId="{577253AD-55DA-466C-8E92-9C15E4E62159}" srcId="{AFCAA216-7645-42FF-ADC4-0E20F298F58E}" destId="{003AB787-3833-4739-9C37-A2D5E5223F2B}" srcOrd="2" destOrd="0" parTransId="{A42AA011-6740-4240-8E04-D53DD27B813F}" sibTransId="{18BC3E34-6C8D-4BEC-A809-44EAD29A43B1}"/>
    <dgm:cxn modelId="{D86E76BB-64DA-4D9D-9E5D-04FDB170ADA6}" type="presOf" srcId="{3F7C6D04-C7AA-4E3D-8836-64EE1F1B1DFD}" destId="{751FBD8B-9655-489A-8D6F-ED113EF6E30C}" srcOrd="0" destOrd="0" presId="urn:microsoft.com/office/officeart/2005/8/layout/venn1"/>
    <dgm:cxn modelId="{73039EF8-09CC-4A79-B577-515DC34A3A0D}" type="presOf" srcId="{003AB787-3833-4739-9C37-A2D5E5223F2B}" destId="{53113BE4-5B89-4751-8858-CBDDA0C9E0FB}" srcOrd="0" destOrd="0" presId="urn:microsoft.com/office/officeart/2005/8/layout/venn1"/>
    <dgm:cxn modelId="{3CD48A45-1F83-4F26-9612-AF8890727F99}" type="presParOf" srcId="{94958110-5981-48BC-B497-E5AC1F3EAFCD}" destId="{751FBD8B-9655-489A-8D6F-ED113EF6E30C}" srcOrd="0" destOrd="0" presId="urn:microsoft.com/office/officeart/2005/8/layout/venn1"/>
    <dgm:cxn modelId="{8095A8C9-4B68-430B-A9FD-D9F193A4CCE3}" type="presParOf" srcId="{94958110-5981-48BC-B497-E5AC1F3EAFCD}" destId="{B0FEE633-A43B-4353-A23B-F7119B5BCF21}" srcOrd="1" destOrd="0" presId="urn:microsoft.com/office/officeart/2005/8/layout/venn1"/>
    <dgm:cxn modelId="{0D9BA5E4-5AE5-4799-BE3C-C1D7DC373F4F}" type="presParOf" srcId="{94958110-5981-48BC-B497-E5AC1F3EAFCD}" destId="{76398589-0458-47DC-9D2D-FC959FE819F0}" srcOrd="2" destOrd="0" presId="urn:microsoft.com/office/officeart/2005/8/layout/venn1"/>
    <dgm:cxn modelId="{F80FF650-6572-4823-9480-C15B9BCEFD6A}" type="presParOf" srcId="{94958110-5981-48BC-B497-E5AC1F3EAFCD}" destId="{3E30C581-E8B0-4F31-A6E6-455863CCAEAE}" srcOrd="3" destOrd="0" presId="urn:microsoft.com/office/officeart/2005/8/layout/venn1"/>
    <dgm:cxn modelId="{C51E89B0-4841-4DF4-9D80-341C1D4850B4}" type="presParOf" srcId="{94958110-5981-48BC-B497-E5AC1F3EAFCD}" destId="{53113BE4-5B89-4751-8858-CBDDA0C9E0FB}" srcOrd="4" destOrd="0" presId="urn:microsoft.com/office/officeart/2005/8/layout/venn1"/>
    <dgm:cxn modelId="{2B500612-C04E-4F32-BBD8-3C7AF8EC6A47}" type="presParOf" srcId="{94958110-5981-48BC-B497-E5AC1F3EAFCD}" destId="{C76E3304-215A-4B03-BCAF-7853B07AA8A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FBD8B-9655-489A-8D6F-ED113EF6E30C}">
      <dsp:nvSpPr>
        <dsp:cNvPr id="0" name=""/>
        <dsp:cNvSpPr/>
      </dsp:nvSpPr>
      <dsp:spPr>
        <a:xfrm>
          <a:off x="3262014" y="-38290"/>
          <a:ext cx="2532989" cy="2355592"/>
        </a:xfrm>
        <a:prstGeom prst="ellipse">
          <a:avLst/>
        </a:prstGeom>
        <a:solidFill>
          <a:srgbClr val="71A49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dsp:txBody>
      <dsp:txXfrm>
        <a:off x="3599745" y="373938"/>
        <a:ext cx="1857525" cy="1060016"/>
      </dsp:txXfrm>
    </dsp:sp>
    <dsp:sp modelId="{76398589-0458-47DC-9D2D-FC959FE819F0}">
      <dsp:nvSpPr>
        <dsp:cNvPr id="0" name=""/>
        <dsp:cNvSpPr/>
      </dsp:nvSpPr>
      <dsp:spPr>
        <a:xfrm>
          <a:off x="4396748" y="1311693"/>
          <a:ext cx="2547197" cy="2415552"/>
        </a:xfrm>
        <a:prstGeom prst="ellipse">
          <a:avLst/>
        </a:prstGeom>
        <a:solidFill>
          <a:srgbClr val="DE2C1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u="none" kern="1200" dirty="0"/>
        </a:p>
        <a:p>
          <a:pPr marL="0" lvl="0" indent="0" algn="ctr" defTabSz="622300">
            <a:lnSpc>
              <a:spcPct val="90000"/>
            </a:lnSpc>
            <a:spcBef>
              <a:spcPct val="0"/>
            </a:spcBef>
            <a:spcAft>
              <a:spcPct val="35000"/>
            </a:spcAft>
            <a:buNone/>
          </a:pPr>
          <a:endParaRPr lang="en-US" sz="1400" b="0" u="none" kern="1200" dirty="0"/>
        </a:p>
      </dsp:txBody>
      <dsp:txXfrm>
        <a:off x="5175766" y="1935711"/>
        <a:ext cx="1528318" cy="1328553"/>
      </dsp:txXfrm>
    </dsp:sp>
    <dsp:sp modelId="{53113BE4-5B89-4751-8858-CBDDA0C9E0FB}">
      <dsp:nvSpPr>
        <dsp:cNvPr id="0" name=""/>
        <dsp:cNvSpPr/>
      </dsp:nvSpPr>
      <dsp:spPr>
        <a:xfrm>
          <a:off x="2169905" y="1321214"/>
          <a:ext cx="2520376" cy="2390881"/>
        </a:xfrm>
        <a:prstGeom prst="ellipse">
          <a:avLst/>
        </a:prstGeom>
        <a:solidFill>
          <a:srgbClr val="12175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n-US" sz="1400" b="0" u="none" kern="1200" dirty="0"/>
        </a:p>
      </dsp:txBody>
      <dsp:txXfrm>
        <a:off x="2407240" y="1938858"/>
        <a:ext cx="1512225" cy="131498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7T22:26:08.084"/>
    </inkml:context>
    <inkml:brush xml:id="br0">
      <inkml:brushProperty name="width" value="0.025" units="cm"/>
      <inkml:brushProperty name="height" value="0.025" units="cm"/>
      <inkml:brushProperty name="ignorePressure" value="1"/>
    </inkml:brush>
  </inkml:definitions>
  <inkml:trace contextRef="#ctx0" brushRef="#br0">13772 7787,'0'0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7T22:26:27.653"/>
    </inkml:context>
    <inkml:brush xml:id="br0">
      <inkml:brushProperty name="width" value="0.15875" units="cm"/>
      <inkml:brushProperty name="height" value="0.15875" units="cm"/>
      <inkml:brushProperty name="ignorePressure" value="1"/>
    </inkml:brush>
  </inkml:definitions>
  <inkml:trace contextRef="#ctx0" brushRef="#br0">13466 5693,'0'0,"0"0,0 0,16 0,12 3,12-1,6 3,10 2,6 3,4 1,8 1,2 1,8-3,1-1,4-2,5-1,0-2,3 1,-1-2,1-3,6 1,2-1,9-1,2-1,2 2,2-2,0 2,4-3,4 0,-6 3,-6 0,-4 4,0-2,-2 0,-4 2,-2-2,-6 4,-4 4,3-1,-1-2,1 1,-1-2,-2 1,-2 2,0-3,-2 0,0 0,-3 2,-3 1,-3 1,-1-1,-1 1,0 0,1-4,-4-2,-2 0,-2 1,0 0,0 1,0 0,-6 0,-1-4,-4 0,-3-2,-4-3,-1 0,-4-1,-1-4,0 2,2-2,0 1,1 0,0-3,-1 2,-1 0,4 0,-3-3,1 2,-3 2,-1 0,-1-1,-3 2,-4-2,-1 4,-2 2,2 1,1 4,0 2,1 2,-2-2,-4 2,-4-1,-1-2,-4-1,-5-2,-4 1,-7-2,-4 0,-2 0,-2 2,-2 0,0 0,0 0,0 0,0-1,0 0,1-1,0 0,0 0,0 0,0 0,0 0,0 0,0 0,0 0,0 0,0 0,0 0,0 0,0 0,0 0,0 0,0 0,0 0,0 0,0 0,0 0,0 0,-8 14,-4 11,2 2,-2-1,3 0,0-1,0 0,-2 5,3 2,-1 4,-3 6,-3 3,-5 4,-4 2,-2 6,-4 5,-2 1,0 2,0 0,-2 0,2-2,-1-4,1 0,-1 0,-3 3,-2 7,-3 6,-6 4,-5 1,-5 3,-4 1,-4 3,-2 1,-1 1,1-3,3-5,-3 0,-3 0,0 0,2 1,5-4,2-2,1-1,-2-2,1-5,1-5,5-3,2-5,4-5,4-4,6-5,3-4,6-3,2-3,0 2,0-3,1 3,0 0,1 3,-2 0,-3 1,-2 3,-5 3,-2 2,0-2,-2 2,2-1,2 1,0 1,2 4,2 2,2 1,2 2,-3 3,0 0,-1-3,2-5,3-4,3-1,2-2,-1 2,-1 1,1-1,2 0,-1 1,0 4,0 2,2-4,2-2,0-6,0-6,-2 0,0-2,2 2,0 2,2 0,-1 0,-1 4,1 4,1-2,0-2,0 0,1-2,0-1,-3-2,-2 1,2-3,-2 0,0 4,-2 2,0 0,2 0,-1 3,0-2,2-2,0-2,-1-5,1-6,2-3,3-2,-2-2,4 2,-2-1,2 1,-1-1,3 1,-1-4,0 0,0 0,1 0,4-2,0 0,0-4,2 0,0-2,1 0,-2-2,1-2,0-1,2-2,2 0,1-1,0 0,1-1,1 1,-1 0,1 0,-1 0,0 0,0 0,0 0,0 0,0 0,0 0,0 0,0 0,0 0,0 0,0 0,0 0,0 0,0 0,0 0,0 0,0 0,0 0,0 0,0 0,0 0,0 0,-13 15,-4 5,0 1,4-2,3-5,4-3,4-3,0-2,2-4,0-1,2 0,-2-2,0 0,1 1,0 0,-1-1,0 0,0 1,0 0,0 0,0 0,0 0,0 0,0 0,0 0,0 0,0 0,0 0,0 0,0 0,0 0,0 0,0 0,0 0,0 0,0 0,0 0,0 0,0 0,0 0,0 0,0 0,0 0,0 0,0 0,0 0,0 0,0 0,0 0,0 0,0 0,0 0,0 0,0 0,0 0,0 0,0 0,0 0,0 0,0 0,0 0,0 0,0 0,0 0,0 0,0 0,0 0,0 0,0 0,0 0,0 0,0 0,0 0,0 0,0 0,0 0,0 0,0 0,-14-6,-5-2,0-3,3 2,2 1,3 0,4 2,3 2,2 2,2 0,0 2,1 0,0 0,-1 0,1 0,-1 0,1 0,-1 0,0 1,0-1,-16-15,-6-5,0 0,1 2,3 2,3 2,4 0,2 1,1 2,0 2,-1-1,-1 2,-1 0,-1-3,0-2,0 2,2-1,2 2,0 0,2 4,2 1,0 2,3 3,0 0,1 0,-12-13,-8-6,0 0,-2 1,6 1,1 5,2 0,-1 0,-1 0,0-1,1 2,0-3,4 0,-1-2,1-2,-1 0,-2-2,-2-1,1 0,-1-1,-2-2,1 0,0-1,2 0,3 1,-2 2,-1 0,0 4,0 2,0 2,-2-2,0-2,-1-2,-1-2,1-2,1-2,1 3,-1-2,0-1,1-3,-1 0,2-3,1-1,-2-4,-1-1,-2 0,0 0,0 0,-2 2,1 4,0-1,3 0,4 2,0 1,-2 1,0-1,-1-2,-2-2,-1-2,-2-2,2 0,0 0,2 0,-1-2,2 4,-1 5,2 3,0 1,2-1,-2-1,2 0,-1-3,0 2,1-4,-1-3,0-1,1-1,-1 2,2 0,-1 3,0 3,0 2,2 1,-1 2,0-2,-1 0,0 0,0 2,0-4,-1 2,-2-4,-3-2,0-4,-2-4,0 0,2 2,2-2,-2 2,-1-1,0-1,-1 0,2-2,-2-1,-2-5,0-5,0-3,2-3,0 1,2 0,1 4,0-4,-3 2,1 0,2 0,-2 0,1-2,1 0,-1 2,2 2,1 5,3 2,-2-1,-2 0,1-2,1 0,3-1,2 3,1 1,0 5,2 2,2 4,2 2,-2 4,0 4,2 4,-2 0,0 2,0-2,-1 2,-2 1,-1-1,0-1,1 1,0 0,1 2,0 0,0-2,2 0,1 0,-1 1,1 1,-1 1,2 3,-1 0,-1-1,1 2,-1-3,0 2,-2-3,0 1,0 1,0 1,1-2,0-2,-3-1,2 1,0-1,3 1,-2 0,1 2,1 0,1 0,-1 0,1 2,0 1,0 0,0 0,0-1,1 1,0 0,1 1,0 0,-2 1,0-2,-2 2,2 0,-1 1,-1-2,1 1,-2 1,3-2,1 2,-1 0,0 0,0-2,-2 1,0-2,0 1,2 2,-2 0,0 0,1 2,-2-2,1 0,0 2,0 0,-3 0,0 0,3 1,2 2,0 3,0 1,2 2,-1 1,0 0,1 0,0 0,0 1,0-1,0 1,0-1,0 0,0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8-27T22:28:38.846"/>
    </inkml:context>
    <inkml:brush xml:id="br0">
      <inkml:brushProperty name="width" value="0.15875" units="cm"/>
      <inkml:brushProperty name="height" value="0.15875" units="cm"/>
      <inkml:brushProperty name="ignorePressure" value="1"/>
    </inkml:brush>
  </inkml:definitions>
  <inkml:trace contextRef="#ctx0" brushRef="#br0">16312 10659,'0'0,"0"0,0 0,0 0,0 0,0 0,0 0,0 0,0 0,0 0,0 0,0 0,0 0,-13-19,-6-10,-3 0,-1-1,1 3,1 1,1 2,2-3,1-2,4-2,0 1,-1 2,1 0,-3-1,0-1,1 2,0 0,0 1,2 1,-3-2,0-1,1-1,0-3,-1-1,-3-3,-2 0,-2-4,1-2,0-2,-1 2,-1-2,-1 1,-2-1,-1 1,0 1,0-1,-1 1,-1-1,-1-2,0-1,1-2,1-1,2-1,-2 2,-2 2,-2 2,-3 3,2 2,-1 2,-1 1,2 2,2 2,-1 1,2 2,2 1,-1 1,0 3,1 2,1 3,1 0,1 1,3 2,0 4,0 1,-2 6,1 3,2 1,0 0,2-2,3 2,1 2,2 0,0 3,2 1,-1-1,1 0,2-1,0 1,0 0,0 3,-1 1,-3 2,1 0,0-2,3 0,1-1,-1 0,0 2,-1 1,-1 0,0 2,0 4,-1 1,-2 2,1-1,-1 0,-2 4,-3 3,-4 3,-3 5,-1 2,-2 5,-1 1,-1 2,3 1,-1 1,1 1,1 1,-1 0,-3 1,2 3,3 1,0 2,4-1,0-1,3 0,0 1,1 2,2 1,2-1,-1-2,-1 0,2 0,2 1,2 3,0 3,3 3,-1 4,3 3,-1 2,1-4,-1 1,2-1,0 3,2 3,3 3,2 0,1-1,0-3,1 0,0-2,1-2,3-1,2-2,1-1,3 0,1 0,3-1,3-2,-1-4,1-4,-1 0,-1 0,2-1,0 0,0 0,2-3,2-3,5-1,-2-1,2-2,0-1,-1-4,-2-1,3 2,1 0,0 2,0-3,-2-3,1-1,2-2,2 3,2 0,1 3,1 1,0 1,3-1,-2-2,0-2,-1 0,0 1,2 2,0 2,1 1,-1 0,0 0,-3-1,-1 2,2 1,-1 1,-3-2,0 1,-2 0,-2-1,1-1,-1-1,-2-2,0-2,-1 1,-3 0,-1 0,-1 4,-1 0,-2-1,0-2,-1-2,-2 0,1-1,2 0,-2-1,0-1,2 1,-1-2,4 4,0-1,-2-1,-1-3,-3 1,1 0,-1-2,-2-1,0-4,0 0,0-4,0 3,-1 1,2 0,3 2,3 0,1-3,1 3,-1-3,-1 1,0-1,-2-1,1-3,-1 1,-2 0,-1-1,1-1,-1 1,0-2,1-2,0-5,-1-3,-1-4,-1-1,-1-2,0-1,-2 0,1-2,-2 0,3-1,-2 0,2-1,1-1,0 1,0-2,2 1,1 1,1 2,0-1,-1-2,-3 0,-2-1,-1-2,-2-1,-1-1,1-1,1-1,-2 0,1-2,3 1,1 1,-1 1,-1-1,0-1,1-1,2 0,1-2,0-1,0 0,-1-3,0-1,-1-4,0-2,0-2,0-3,-1-2,1-2,2-6,3-7,0-8,2-3,-1-6,2-3,0-8,2-3,-3 0,-1 3,-4 0,1 0,-1 4,-3 0,-1 3,-3 4,0 3,2 1,3 1,-2 0,0-3,0 0,2 1,2-1,2-1,3-1,2-1,2 1,3 0,1 1,3-1,5 2,2 1,2 3,0 1,4 0,6-3,3-4,3-1,5 0,1 2,1 5,-2 3,-5 3,-7 0,-5 1,-7 1,-2 0,-4 2,1-1,-2-1,1-1,2-4,1-3,0-6,-2-3,-2-1,1 0,-4 0,-1-2,-1-7,0-7,-1-1,1-4,-2-1,-1-2,-2-4,-1-3,-1 0,-1 6,-1 5,-1 7,-3 5,-1 6,-7 6,-7 5,-7 8,-3 8,-3 5,-2 4,-3 3,-2 1,-3 0,-5-2,-2 0,-5 0,-3 1,-2 3,-1 3,-4 2,-4 5,-9 4,-7 5,-3 4,-2 4,-2 3,-3 3,-4 8,2 7,-2 4,1 6,-1 4,-2 9,0 5,2 4,4 4,6 3,5 1,7 1,9-1,12-4,12-5,10-3,11-3,6-3,4 0,0-2,0 1,-1 1,-1 4,-2 1,-5 3,0 1,-2 0,-2 1,-4 1,1 1,-1 0,3-2,0-1,1-2,-4-2,-1-4,0-5,-1-4,1-3,-2-4,0-1,2-3,2-3,0-4,3-2,2-1,1-2,-1 0,0 1,0 0,1 0,1-3,2-1,1-3,1 0,1-2,0 0,0 0,1-1,-1 1,0 0,0-1,0 1,0 0,0 0,0 0,-10 15,-5 8,-1 1,2 2,1 0,1 0,0-2,0-1,0-4,0-1,1-2,4-3,0 1,1-3,0-1,1-1,1-3,1-3,1-1,2-1,-1-1,2-1,-1 1,0-1,0 1,0 0,1 0,-1 0,0-1,0 1,0 0,0 1,0-1,0 0,0 0,0 0,0 0,0 0,0 0,0 0,0 0,0 0,0 0,0 0,0 0,0 0,0 0,0 0,0 0,0 0,0 0,0 0,0 0,0 0,0 0,0 0,0 0,0 0,0 0,0 0,0 0,0 0,0 0,-13 13,-7 6,1 0,1-2,3-6,5-3,3-4,4-2,2-2,1-1,0 0,1 1,0-1,0 0,-1 1,0 0,1 0,-1 0,0 0,0 0,0 0,0 0,0 0,0 0,0 0,0 0,0 0,0 0,0 0,0 0,0 0,0 0,0 0,0 0,0 0,0 0,0 0,0 0,0 0,0 0,0 0,0 0,0 0,0 0,-13 13,-5 4,3 0,1-4,5-3,3-5,3-1,2-3,1-1,0-1,1 1,0-1,-1 0,1 1,-1 0,0-1,0 1,0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26DE25-C743-4569-96B4-8E3C08CF2151}" type="datetimeFigureOut">
              <a:rPr lang="en-US" smtClean="0"/>
              <a:t>4/24/2018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88DAE0-C9A0-4549-BB79-551AC0AF1AE6}" type="slidenum">
              <a:rPr lang="en-US" smtClean="0"/>
              <a:t>‹#›</a:t>
            </a:fld>
            <a:endParaRPr lang="en-US"/>
          </a:p>
        </p:txBody>
      </p:sp>
    </p:spTree>
    <p:extLst>
      <p:ext uri="{BB962C8B-B14F-4D97-AF65-F5344CB8AC3E}">
        <p14:creationId xmlns:p14="http://schemas.microsoft.com/office/powerpoint/2010/main" val="55689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0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96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as you can see here, the South Atlantic region – Virginia, the Carolinas, Georgia and Florida – is expected to add more people than any other region in the nation over the next 25 years or so. This should bode well for our economic future. Still, there are plenty of opportunities for us to make sure metro Atlanta not only participates in this growth, but becomes </a:t>
            </a:r>
            <a:r>
              <a:rPr lang="en-US" b="1" dirty="0"/>
              <a:t>the</a:t>
            </a:r>
            <a:r>
              <a:rPr lang="en-US" dirty="0"/>
              <a:t> place to be for the next generation of creative workers.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33F7AA-B02D-4F47-A24E-B79B737CB8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70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1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98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26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Role and purpose of ARC and Neighborhood Nexus, relationship to NNIP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ARC Resources to non-profit and government sector</a:t>
            </a:r>
          </a:p>
          <a:p>
            <a:pPr lvl="0"/>
            <a:r>
              <a:rPr lang="en-US" sz="1200" kern="1200" dirty="0">
                <a:solidFill>
                  <a:schemeClr val="tx1"/>
                </a:solidFill>
                <a:effectLst/>
                <a:latin typeface="+mn-lt"/>
                <a:ea typeface="+mn-ea"/>
                <a:cs typeface="+mn-cs"/>
              </a:rPr>
              <a:t>Frame context of who is sharing data and how</a:t>
            </a:r>
          </a:p>
          <a:p>
            <a:pPr lvl="0"/>
            <a:r>
              <a:rPr lang="en-US" sz="1200" kern="1200" dirty="0">
                <a:solidFill>
                  <a:schemeClr val="tx1"/>
                </a:solidFill>
                <a:effectLst/>
                <a:latin typeface="+mn-lt"/>
                <a:ea typeface="+mn-ea"/>
                <a:cs typeface="+mn-cs"/>
              </a:rPr>
              <a:t>Discuss how data is influencing Regional priorities</a:t>
            </a:r>
          </a:p>
          <a:p>
            <a:pPr lvl="0"/>
            <a:r>
              <a:rPr lang="en-US" sz="1200" kern="1200" dirty="0">
                <a:solidFill>
                  <a:schemeClr val="tx1"/>
                </a:solidFill>
                <a:effectLst/>
                <a:latin typeface="+mn-lt"/>
                <a:ea typeface="+mn-ea"/>
                <a:cs typeface="+mn-cs"/>
              </a:rPr>
              <a:t>What are the major challenges?</a:t>
            </a:r>
          </a:p>
          <a:p>
            <a:pPr lvl="0"/>
            <a:r>
              <a:rPr lang="en-US" sz="1200" kern="1200" dirty="0">
                <a:solidFill>
                  <a:schemeClr val="tx1"/>
                </a:solidFill>
                <a:effectLst/>
                <a:latin typeface="+mn-lt"/>
                <a:ea typeface="+mn-ea"/>
                <a:cs typeface="+mn-cs"/>
              </a:rPr>
              <a:t>Regional Data and Tools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History of ARC and Neighborhood Nexus</a:t>
            </a:r>
          </a:p>
          <a:p>
            <a:pPr lvl="1"/>
            <a:r>
              <a:rPr lang="en-US" sz="1200" kern="1200" dirty="0">
                <a:solidFill>
                  <a:schemeClr val="tx1"/>
                </a:solidFill>
                <a:effectLst/>
                <a:latin typeface="+mn-lt"/>
                <a:ea typeface="+mn-ea"/>
                <a:cs typeface="+mn-cs"/>
              </a:rPr>
              <a:t>Found ourselves without a CIS</a:t>
            </a:r>
          </a:p>
          <a:p>
            <a:pPr lvl="1"/>
            <a:r>
              <a:rPr lang="en-US" sz="1200" kern="1200" dirty="0">
                <a:solidFill>
                  <a:schemeClr val="tx1"/>
                </a:solidFill>
                <a:effectLst/>
                <a:latin typeface="+mn-lt"/>
                <a:ea typeface="+mn-ea"/>
                <a:cs typeface="+mn-cs"/>
              </a:rPr>
              <a:t>Weird because TAP</a:t>
            </a:r>
          </a:p>
          <a:p>
            <a:pPr lvl="0"/>
            <a:r>
              <a:rPr lang="en-US" sz="1200" kern="1200" dirty="0">
                <a:solidFill>
                  <a:schemeClr val="tx1"/>
                </a:solidFill>
                <a:effectLst/>
                <a:latin typeface="+mn-lt"/>
                <a:ea typeface="+mn-ea"/>
                <a:cs typeface="+mn-cs"/>
              </a:rPr>
              <a:t>Community Intelligence System</a:t>
            </a:r>
          </a:p>
          <a:p>
            <a:pPr lvl="0"/>
            <a:r>
              <a:rPr lang="en-US" sz="1200" kern="1200" dirty="0">
                <a:solidFill>
                  <a:schemeClr val="tx1"/>
                </a:solidFill>
                <a:effectLst/>
                <a:latin typeface="+mn-lt"/>
                <a:ea typeface="+mn-ea"/>
                <a:cs typeface="+mn-cs"/>
              </a:rPr>
              <a:t>Decision Support tool</a:t>
            </a:r>
          </a:p>
          <a:p>
            <a:pPr lvl="0"/>
            <a:r>
              <a:rPr lang="en-US" sz="1200" kern="1200" dirty="0">
                <a:solidFill>
                  <a:schemeClr val="tx1"/>
                </a:solidFill>
                <a:effectLst/>
                <a:latin typeface="+mn-lt"/>
                <a:ea typeface="+mn-ea"/>
                <a:cs typeface="+mn-cs"/>
              </a:rPr>
              <a:t>Talk through the data-driven decision-making process</a:t>
            </a:r>
          </a:p>
          <a:p>
            <a:pPr lvl="1"/>
            <a:r>
              <a:rPr lang="en-US" sz="1200" kern="1200" dirty="0">
                <a:solidFill>
                  <a:schemeClr val="tx1"/>
                </a:solidFill>
                <a:effectLst/>
                <a:latin typeface="+mn-lt"/>
                <a:ea typeface="+mn-ea"/>
                <a:cs typeface="+mn-cs"/>
              </a:rPr>
              <a:t>Big data and Data Science as “cool”</a:t>
            </a:r>
          </a:p>
          <a:p>
            <a:pPr lvl="1"/>
            <a:r>
              <a:rPr lang="en-US" sz="1200" kern="1200" dirty="0">
                <a:solidFill>
                  <a:schemeClr val="tx1"/>
                </a:solidFill>
                <a:effectLst/>
                <a:latin typeface="+mn-lt"/>
                <a:ea typeface="+mn-ea"/>
                <a:cs typeface="+mn-cs"/>
              </a:rPr>
              <a:t>Then talk about what we do isn’t that cool</a:t>
            </a:r>
          </a:p>
          <a:p>
            <a:pPr lvl="1"/>
            <a:r>
              <a:rPr lang="en-US" sz="1200" kern="1200" dirty="0">
                <a:solidFill>
                  <a:schemeClr val="tx1"/>
                </a:solidFill>
                <a:effectLst/>
                <a:latin typeface="+mn-lt"/>
                <a:ea typeface="+mn-ea"/>
                <a:cs typeface="+mn-cs"/>
              </a:rPr>
              <a:t>Making the leap from data to information is critical</a:t>
            </a:r>
          </a:p>
          <a:p>
            <a:pPr lvl="1"/>
            <a:r>
              <a:rPr lang="en-US" sz="1200" kern="1200" dirty="0">
                <a:solidFill>
                  <a:schemeClr val="tx1"/>
                </a:solidFill>
                <a:effectLst/>
                <a:latin typeface="+mn-lt"/>
                <a:ea typeface="+mn-ea"/>
                <a:cs typeface="+mn-cs"/>
              </a:rPr>
              <a:t>But what we spend most of our time on is helping communities, clients, whatever, turn that information into action by being data curators and data storytellers.</a:t>
            </a:r>
          </a:p>
          <a:p>
            <a:pPr lvl="1"/>
            <a:r>
              <a:rPr lang="en-US" sz="1200" kern="1200" dirty="0">
                <a:solidFill>
                  <a:schemeClr val="tx1"/>
                </a:solidFill>
                <a:effectLst/>
                <a:latin typeface="+mn-lt"/>
                <a:ea typeface="+mn-ea"/>
                <a:cs typeface="+mn-cs"/>
              </a:rPr>
              <a:t>So we take our lessons learned from the science of data, then leave that behind and focus on the art. The art of driving an agenda to make policy decisions.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essentially make big data small by focusing on the big narrative instead of Big Data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So in that respect, we get a lot of guidance…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Get a lot of support and guidance from NNIP in helping us think through that data-driven process… Biggest challenge is data literacy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reason I always talk about the data-driven process is that Google has spoiled us. We confuse getting results from searches with getting information we can use to make data-driven decisions.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data worldview we have helps organize and coalesce different types of organizations around common causes because the difficult challenges we face are systemic (talk about the cycle), and this data-driven framework, with having LOTS and LOTS of data at its core, helps bring these different voices to the table and allows us look to solutions that speak to the system. There are lots of organizations out there that are doing truly amazing things – but to tackle these systemic challenges, YOUR organization alone can’t solve it by yourself. This process I talk about, these types of community intelligence systems, they are central to collective impact – they drive collective impact efforts.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Which gets us back to why a regional planning organization was interested in this in the first place. It helps us take on the role we are best suited for – a community convener, a safe space to talk about these complex, systemic issues.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 – I’m done with my soapbox for now. I do actually have some slides to show you. These help exemplify  some of the things I was talking about.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8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6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41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39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1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02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7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8DAE0-C9A0-4549-BB79-551AC0AF1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25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992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45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2424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377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lvl1pPr>
              <a:defRPr>
                <a:solidFill>
                  <a:schemeClr val="tx1"/>
                </a:solidFill>
                <a:latin typeface="Segoe UI Symbol" panose="020B0502040204020203" pitchFamily="34" charset="0"/>
                <a:ea typeface="Segoe UI Symbol"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ymbol" panose="020B0502040204020203" pitchFamily="34" charset="0"/>
                <a:ea typeface="Segoe UI Symbol"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egoe UI Symbol" panose="020B0502040204020203" pitchFamily="34" charset="0"/>
                <a:ea typeface="Segoe UI Symbol" panose="020B0502040204020203" pitchFamily="34" charset="0"/>
              </a:defRPr>
            </a:lvl1p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Segoe UI Symbol" panose="020B0502040204020203" pitchFamily="34" charset="0"/>
                <a:ea typeface="Segoe UI Symbol" panose="020B05020402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Segoe UI Symbol" panose="020B0502040204020203" pitchFamily="34" charset="0"/>
                <a:ea typeface="Segoe UI Symbol" panose="020B0502040204020203" pitchFamily="34" charset="0"/>
              </a:defRPr>
            </a:lvl1p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623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129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05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04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875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765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
        <p:nvSpPr>
          <p:cNvPr id="5" name="Rectangle 14"/>
          <p:cNvSpPr>
            <a:spLocks noChangeArrowheads="1"/>
          </p:cNvSpPr>
          <p:nvPr userDrawn="1"/>
        </p:nvSpPr>
        <p:spPr bwMode="auto">
          <a:xfrm>
            <a:off x="746962" y="3"/>
            <a:ext cx="10530639" cy="957943"/>
          </a:xfrm>
          <a:prstGeom prst="rect">
            <a:avLst/>
          </a:prstGeom>
          <a:noFill/>
          <a:ln w="9525">
            <a:noFill/>
            <a:miter lim="800000"/>
            <a:headEnd/>
            <a:tailEnd/>
          </a:ln>
        </p:spPr>
        <p:txBody>
          <a:bodyPr/>
          <a:lstStyle/>
          <a:p>
            <a:pPr algn="ctr" defTabSz="457200">
              <a:spcBef>
                <a:spcPct val="20000"/>
              </a:spcBef>
              <a:defRPr/>
            </a:pPr>
            <a:endParaRPr lang="en-US" sz="1100"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894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629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2F8852-132F-F44C-A95F-8677B834469C}" type="datetimeFigureOut">
              <a:rPr lang="en-US" smtClean="0">
                <a:solidFill>
                  <a:prstClr val="black">
                    <a:tint val="75000"/>
                  </a:prstClr>
                </a:solidFill>
              </a:rPr>
              <a:pPr/>
              <a:t>4/24/2018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D8AAD0-044D-214D-97ED-EE805C25B43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81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82F8852-132F-F44C-A95F-8677B834469C}" type="datetimeFigureOut">
              <a:rPr lang="en-US" smtClean="0">
                <a:solidFill>
                  <a:prstClr val="black">
                    <a:tint val="75000"/>
                  </a:prstClr>
                </a:solidFill>
              </a:rPr>
              <a:pPr defTabSz="457200"/>
              <a:t>4/24/2018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pic>
        <p:nvPicPr>
          <p:cNvPr id="7" name="Picture 6" descr="RegionalSnapshotTemplate.jp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0" y="6419088"/>
            <a:ext cx="12192000" cy="420624"/>
          </a:xfrm>
          <a:prstGeom prst="rect">
            <a:avLst/>
          </a:prstGeom>
        </p:spPr>
      </p:pic>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9D8AAD0-044D-214D-97ED-EE805C25B43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179571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DIN-Bold"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DIN-Bold"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DIN-Bold"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DIN-Bold"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DIN-Bold"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hyperlink" Target="http://l4lmetroatlanta.org/" TargetMode="Externa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neighborhoodnexus.org/case-studies/cfga/"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neighborhoodnexus.org/case-studies/geear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neighborhoodnexus.org/coa_sci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neighborhoodnexus.org/"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neighborhoodnexus.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www.neighborhoodnexus.org/project_co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neighborhoodnexus.org/project_coa"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6.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customXml" Target="../ink/ink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neighborhoodnexus.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www.neighborhoodnexus.org/zip-code-mapp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www.neighborhoodnexus.org/"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hyperlink" Target="https://public.tableau.com/views/IADataDashboard/Dashboard1?:embed=y&amp;:display_count=y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estsideprogress.org/"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garc.maps.arcgis.com/apps/webappviewer/index.html?id=70086cd0cd024d02854dda1891617d9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neighborhoodnexus.org/case-studies/enterpris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33n.atlantaregional.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hyperlink" Target="http://neighborhoodnexus.org/case-studies/enterpri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6" y="6409346"/>
            <a:ext cx="1345960" cy="448654"/>
          </a:xfrm>
          <a:prstGeom prst="rect">
            <a:avLst/>
          </a:prstGeom>
        </p:spPr>
      </p:pic>
      <p:sp>
        <p:nvSpPr>
          <p:cNvPr id="11" name="Oval 10"/>
          <p:cNvSpPr/>
          <p:nvPr/>
        </p:nvSpPr>
        <p:spPr>
          <a:xfrm>
            <a:off x="4831418" y="3793756"/>
            <a:ext cx="1682036" cy="1516182"/>
          </a:xfrm>
          <a:prstGeom prst="ellipse">
            <a:avLst/>
          </a:prstGeom>
          <a:solidFill>
            <a:srgbClr val="DE2C11">
              <a:alpha val="8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57773" y="2767083"/>
            <a:ext cx="1965881" cy="1711365"/>
          </a:xfrm>
          <a:prstGeom prst="ellipse">
            <a:avLst/>
          </a:prstGeom>
          <a:solidFill>
            <a:srgbClr val="429638">
              <a:alpha val="8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68754" y="1604489"/>
            <a:ext cx="2221219" cy="2067504"/>
          </a:xfrm>
          <a:prstGeom prst="ellipse">
            <a:avLst/>
          </a:prstGeom>
          <a:solidFill>
            <a:srgbClr val="71A492">
              <a:alpha val="8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864087" y="147731"/>
            <a:ext cx="2637632" cy="2430845"/>
          </a:xfrm>
          <a:prstGeom prst="ellipse">
            <a:avLst/>
          </a:prstGeom>
          <a:solidFill>
            <a:srgbClr val="4472C4">
              <a:alpha val="8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35449" y="4164138"/>
            <a:ext cx="1873974" cy="727060"/>
          </a:xfrm>
          <a:prstGeom prst="rect">
            <a:avLst/>
          </a:prstGeom>
        </p:spPr>
        <p:txBody>
          <a:bodyPr wrap="square">
            <a:spAutoFit/>
          </a:bodyPr>
          <a:lstStyle/>
          <a:p>
            <a:pPr algn="ctr"/>
            <a:r>
              <a:rPr lang="en-US" sz="1600" b="1" dirty="0"/>
              <a:t>Data</a:t>
            </a:r>
          </a:p>
          <a:p>
            <a:pPr algn="ctr"/>
            <a:r>
              <a:rPr lang="en-US" sz="1600" b="1" dirty="0"/>
              <a:t>Development</a:t>
            </a:r>
          </a:p>
        </p:txBody>
      </p:sp>
      <p:sp>
        <p:nvSpPr>
          <p:cNvPr id="16" name="Rectangle 15"/>
          <p:cNvSpPr/>
          <p:nvPr/>
        </p:nvSpPr>
        <p:spPr>
          <a:xfrm>
            <a:off x="5950730" y="3227062"/>
            <a:ext cx="1873974" cy="727060"/>
          </a:xfrm>
          <a:prstGeom prst="rect">
            <a:avLst/>
          </a:prstGeom>
        </p:spPr>
        <p:txBody>
          <a:bodyPr wrap="square">
            <a:spAutoFit/>
          </a:bodyPr>
          <a:lstStyle/>
          <a:p>
            <a:pPr algn="ctr"/>
            <a:r>
              <a:rPr lang="en-US" sz="1600" b="1" dirty="0"/>
              <a:t>Data</a:t>
            </a:r>
          </a:p>
          <a:p>
            <a:pPr algn="ctr"/>
            <a:r>
              <a:rPr lang="en-US" sz="1600" b="1" dirty="0"/>
              <a:t>Visualization</a:t>
            </a:r>
          </a:p>
        </p:txBody>
      </p:sp>
      <p:sp>
        <p:nvSpPr>
          <p:cNvPr id="17" name="Rectangle 16"/>
          <p:cNvSpPr/>
          <p:nvPr/>
        </p:nvSpPr>
        <p:spPr>
          <a:xfrm>
            <a:off x="7556753" y="2113678"/>
            <a:ext cx="1873974" cy="727060"/>
          </a:xfrm>
          <a:prstGeom prst="rect">
            <a:avLst/>
          </a:prstGeom>
        </p:spPr>
        <p:txBody>
          <a:bodyPr wrap="square">
            <a:spAutoFit/>
          </a:bodyPr>
          <a:lstStyle/>
          <a:p>
            <a:pPr algn="ctr"/>
            <a:r>
              <a:rPr lang="en-US" sz="1600" b="1" dirty="0"/>
              <a:t>Data</a:t>
            </a:r>
          </a:p>
          <a:p>
            <a:pPr algn="ctr"/>
            <a:r>
              <a:rPr lang="en-US" sz="1600" b="1" dirty="0"/>
              <a:t>Storytelling</a:t>
            </a:r>
          </a:p>
        </p:txBody>
      </p:sp>
      <p:sp>
        <p:nvSpPr>
          <p:cNvPr id="18" name="Rectangle 17"/>
          <p:cNvSpPr/>
          <p:nvPr/>
        </p:nvSpPr>
        <p:spPr>
          <a:xfrm>
            <a:off x="9268015" y="877429"/>
            <a:ext cx="1873974" cy="727060"/>
          </a:xfrm>
          <a:prstGeom prst="rect">
            <a:avLst/>
          </a:prstGeom>
        </p:spPr>
        <p:txBody>
          <a:bodyPr wrap="square">
            <a:spAutoFit/>
          </a:bodyPr>
          <a:lstStyle/>
          <a:p>
            <a:pPr algn="ctr"/>
            <a:r>
              <a:rPr lang="en-US" sz="1600" b="1" dirty="0"/>
              <a:t>Data-Driven Organization</a:t>
            </a:r>
          </a:p>
        </p:txBody>
      </p:sp>
      <p:cxnSp>
        <p:nvCxnSpPr>
          <p:cNvPr id="19" name="Straight Arrow Connector 18"/>
          <p:cNvCxnSpPr/>
          <p:nvPr/>
        </p:nvCxnSpPr>
        <p:spPr>
          <a:xfrm flipV="1">
            <a:off x="4412751" y="502847"/>
            <a:ext cx="3798312" cy="3307438"/>
          </a:xfrm>
          <a:prstGeom prst="straightConnector1">
            <a:avLst/>
          </a:prstGeom>
          <a:ln w="28575">
            <a:solidFill>
              <a:srgbClr val="71A492"/>
            </a:solidFill>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rot="19140000">
            <a:off x="3477802" y="1324810"/>
            <a:ext cx="6493976" cy="420930"/>
          </a:xfrm>
          <a:prstGeom prst="rect">
            <a:avLst/>
          </a:prstGeom>
        </p:spPr>
        <p:txBody>
          <a:bodyPr wrap="none">
            <a:spAutoFit/>
          </a:bodyPr>
          <a:lstStyle/>
          <a:p>
            <a:r>
              <a:rPr lang="en-US" sz="1600" b="1" dirty="0">
                <a:solidFill>
                  <a:srgbClr val="12175E"/>
                </a:solidFill>
              </a:rPr>
              <a:t>Turning data into information and information into action</a:t>
            </a:r>
          </a:p>
        </p:txBody>
      </p:sp>
      <p:cxnSp>
        <p:nvCxnSpPr>
          <p:cNvPr id="21" name="Straight Arrow Connector 20"/>
          <p:cNvCxnSpPr/>
          <p:nvPr/>
        </p:nvCxnSpPr>
        <p:spPr>
          <a:xfrm flipV="1">
            <a:off x="7139800" y="3159850"/>
            <a:ext cx="3698721" cy="3131495"/>
          </a:xfrm>
          <a:prstGeom prst="straightConnector1">
            <a:avLst/>
          </a:prstGeom>
          <a:ln w="28575">
            <a:solidFill>
              <a:srgbClr val="71A492"/>
            </a:solidFill>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rot="19140000">
            <a:off x="6866328" y="4477040"/>
            <a:ext cx="5370193" cy="420930"/>
          </a:xfrm>
          <a:prstGeom prst="rect">
            <a:avLst/>
          </a:prstGeom>
        </p:spPr>
        <p:txBody>
          <a:bodyPr wrap="none">
            <a:spAutoFit/>
          </a:bodyPr>
          <a:lstStyle/>
          <a:p>
            <a:r>
              <a:rPr lang="en-US" sz="1600" b="1" dirty="0">
                <a:solidFill>
                  <a:srgbClr val="11165D"/>
                </a:solidFill>
              </a:rPr>
              <a:t>Increasing value to community problem solvers</a:t>
            </a:r>
          </a:p>
        </p:txBody>
      </p:sp>
      <p:sp>
        <p:nvSpPr>
          <p:cNvPr id="35" name="Title 1"/>
          <p:cNvSpPr>
            <a:spLocks noGrp="1"/>
          </p:cNvSpPr>
          <p:nvPr>
            <p:ph type="title"/>
          </p:nvPr>
        </p:nvSpPr>
        <p:spPr>
          <a:xfrm>
            <a:off x="328014" y="378410"/>
            <a:ext cx="3709215" cy="685800"/>
          </a:xfrm>
        </p:spPr>
        <p:txBody>
          <a:bodyPr>
            <a:noAutofit/>
          </a:bodyPr>
          <a:lstStyle/>
          <a:p>
            <a:r>
              <a:rPr lang="en-US" sz="3600" b="1" kern="0" dirty="0">
                <a:solidFill>
                  <a:sysClr val="windowText" lastClr="000000"/>
                </a:solidFill>
                <a:effectLst/>
                <a:latin typeface="+mn-lt"/>
              </a:rPr>
              <a:t>Our Theory of Change</a:t>
            </a:r>
            <a:endParaRPr lang="en-US" sz="3600" dirty="0">
              <a:effectLst/>
              <a:latin typeface="+mn-lt"/>
            </a:endParaRPr>
          </a:p>
        </p:txBody>
      </p:sp>
    </p:spTree>
    <p:extLst>
      <p:ext uri="{BB962C8B-B14F-4D97-AF65-F5344CB8AC3E}">
        <p14:creationId xmlns:p14="http://schemas.microsoft.com/office/powerpoint/2010/main" val="2085925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469-0E31-4417-AFE2-FDC30E5AA674}"/>
              </a:ext>
            </a:extLst>
          </p:cNvPr>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How We Approach Our Theory of Change</a:t>
            </a:r>
            <a:br>
              <a:rPr lang="en-US" dirty="0">
                <a:ln w="0"/>
                <a:solidFill>
                  <a:schemeClr val="tx1"/>
                </a:solidFill>
                <a:effectLst>
                  <a:outerShdw blurRad="38100" dist="19050" dir="2700000" algn="tl" rotWithShape="0">
                    <a:schemeClr val="dk1">
                      <a:alpha val="40000"/>
                    </a:schemeClr>
                  </a:outerShdw>
                </a:effectLst>
              </a:rPr>
            </a:br>
            <a:endParaRPr lang="en-US"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12B985D5-9A62-4801-8C72-DEA28E56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6" y="6409346"/>
            <a:ext cx="1345960" cy="448654"/>
          </a:xfrm>
          <a:prstGeom prst="rect">
            <a:avLst/>
          </a:prstGeom>
        </p:spPr>
      </p:pic>
      <p:sp>
        <p:nvSpPr>
          <p:cNvPr id="6" name="Rectangle 5">
            <a:extLst>
              <a:ext uri="{FF2B5EF4-FFF2-40B4-BE49-F238E27FC236}">
                <a16:creationId xmlns:a16="http://schemas.microsoft.com/office/drawing/2014/main" id="{CDAB4D94-E9AC-4441-836C-49F78AD411FE}"/>
              </a:ext>
            </a:extLst>
          </p:cNvPr>
          <p:cNvSpPr/>
          <p:nvPr/>
        </p:nvSpPr>
        <p:spPr>
          <a:xfrm>
            <a:off x="146026" y="996058"/>
            <a:ext cx="11481198" cy="1815882"/>
          </a:xfrm>
          <a:prstGeom prst="rect">
            <a:avLst/>
          </a:prstGeom>
        </p:spPr>
        <p:txBody>
          <a:bodyPr wrap="square">
            <a:spAutoFit/>
          </a:bodyPr>
          <a:lstStyle/>
          <a:p>
            <a:r>
              <a:rPr lang="en-US" sz="2800" b="1" dirty="0">
                <a:solidFill>
                  <a:srgbClr val="12175E"/>
                </a:solidFill>
              </a:rPr>
              <a:t>3. Perform deep-dive engagements as part of our fee-for-service portfolio to help organizations identify key indicators of progress to measure the impacts of their work and investments.</a:t>
            </a:r>
            <a:br>
              <a:rPr lang="en-US" sz="2800" b="1" dirty="0">
                <a:solidFill>
                  <a:srgbClr val="12175E"/>
                </a:solidFill>
              </a:rPr>
            </a:br>
            <a:endParaRPr lang="en-US" sz="2800" b="1" dirty="0">
              <a:solidFill>
                <a:srgbClr val="12175E"/>
              </a:solidFill>
            </a:endParaRPr>
          </a:p>
        </p:txBody>
      </p:sp>
      <p:grpSp>
        <p:nvGrpSpPr>
          <p:cNvPr id="7" name="Group 6">
            <a:extLst>
              <a:ext uri="{FF2B5EF4-FFF2-40B4-BE49-F238E27FC236}">
                <a16:creationId xmlns:a16="http://schemas.microsoft.com/office/drawing/2014/main" id="{2F78A489-3BB5-434B-B72C-C121F2CDC7F6}"/>
              </a:ext>
            </a:extLst>
          </p:cNvPr>
          <p:cNvGrpSpPr/>
          <p:nvPr/>
        </p:nvGrpSpPr>
        <p:grpSpPr>
          <a:xfrm>
            <a:off x="1189335" y="2373833"/>
            <a:ext cx="9070428" cy="3694386"/>
            <a:chOff x="-1056290" y="5193118"/>
            <a:chExt cx="9070428" cy="3694386"/>
          </a:xfrm>
        </p:grpSpPr>
        <p:graphicFrame>
          <p:nvGraphicFramePr>
            <p:cNvPr id="8" name="Diagram 7">
              <a:extLst>
                <a:ext uri="{FF2B5EF4-FFF2-40B4-BE49-F238E27FC236}">
                  <a16:creationId xmlns:a16="http://schemas.microsoft.com/office/drawing/2014/main" id="{7FD3B54D-6126-4FA3-9AC2-7C8315A5310A}"/>
                </a:ext>
              </a:extLst>
            </p:cNvPr>
            <p:cNvGraphicFramePr/>
            <p:nvPr>
              <p:extLst>
                <p:ext uri="{D42A27DB-BD31-4B8C-83A1-F6EECF244321}">
                  <p14:modId xmlns:p14="http://schemas.microsoft.com/office/powerpoint/2010/main" val="3829845322"/>
                </p:ext>
              </p:extLst>
            </p:nvPr>
          </p:nvGraphicFramePr>
          <p:xfrm>
            <a:off x="-1056290" y="5193118"/>
            <a:ext cx="9070428" cy="3694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C13CD29-CF56-4C36-BF21-AD91E3103A84}"/>
                </a:ext>
              </a:extLst>
            </p:cNvPr>
            <p:cNvSpPr txBox="1"/>
            <p:nvPr/>
          </p:nvSpPr>
          <p:spPr>
            <a:xfrm>
              <a:off x="2278116" y="5863151"/>
              <a:ext cx="2567153" cy="584775"/>
            </a:xfrm>
            <a:prstGeom prst="rect">
              <a:avLst/>
            </a:prstGeom>
            <a:noFill/>
          </p:spPr>
          <p:txBody>
            <a:bodyPr wrap="square" rtlCol="0">
              <a:spAutoFit/>
            </a:bodyPr>
            <a:lstStyle/>
            <a:p>
              <a:pPr marL="228600" indent="-228600">
                <a:buFont typeface="Arial" panose="020B0604020202020204" pitchFamily="34" charset="0"/>
                <a:buChar char="•"/>
              </a:pPr>
              <a:r>
                <a:rPr lang="en-US" sz="1600" b="1" dirty="0"/>
                <a:t>Get Georgia Reading</a:t>
              </a:r>
            </a:p>
            <a:p>
              <a:pPr marL="228600" indent="-228600">
                <a:buFont typeface="Arial" panose="020B0604020202020204" pitchFamily="34" charset="0"/>
                <a:buChar char="•"/>
              </a:pPr>
              <a:r>
                <a:rPr lang="en-US" sz="1600" b="1" dirty="0"/>
                <a:t>ARCHI</a:t>
              </a:r>
            </a:p>
          </p:txBody>
        </p:sp>
        <p:sp>
          <p:nvSpPr>
            <p:cNvPr id="10" name="TextBox 9">
              <a:extLst>
                <a:ext uri="{FF2B5EF4-FFF2-40B4-BE49-F238E27FC236}">
                  <a16:creationId xmlns:a16="http://schemas.microsoft.com/office/drawing/2014/main" id="{AE79B48E-B0F2-4384-BE28-5C18ABD74CCC}"/>
                </a:ext>
              </a:extLst>
            </p:cNvPr>
            <p:cNvSpPr txBox="1"/>
            <p:nvPr/>
          </p:nvSpPr>
          <p:spPr>
            <a:xfrm>
              <a:off x="2916621" y="5259693"/>
              <a:ext cx="1140372" cy="461665"/>
            </a:xfrm>
            <a:prstGeom prst="rect">
              <a:avLst/>
            </a:prstGeom>
            <a:noFill/>
          </p:spPr>
          <p:txBody>
            <a:bodyPr wrap="square" rtlCol="0">
              <a:spAutoFit/>
            </a:bodyPr>
            <a:lstStyle/>
            <a:p>
              <a:pPr algn="ctr"/>
              <a:r>
                <a:rPr lang="en-US" sz="2400" b="1" u="sng" dirty="0"/>
                <a:t>Health</a:t>
              </a:r>
            </a:p>
          </p:txBody>
        </p:sp>
        <p:sp>
          <p:nvSpPr>
            <p:cNvPr id="11" name="TextBox 10">
              <a:extLst>
                <a:ext uri="{FF2B5EF4-FFF2-40B4-BE49-F238E27FC236}">
                  <a16:creationId xmlns:a16="http://schemas.microsoft.com/office/drawing/2014/main" id="{E31A453E-6F24-441E-8E4F-6EE8F5C5A25B}"/>
                </a:ext>
              </a:extLst>
            </p:cNvPr>
            <p:cNvSpPr txBox="1"/>
            <p:nvPr/>
          </p:nvSpPr>
          <p:spPr>
            <a:xfrm>
              <a:off x="1518746" y="6855645"/>
              <a:ext cx="1718440" cy="461665"/>
            </a:xfrm>
            <a:prstGeom prst="rect">
              <a:avLst/>
            </a:prstGeom>
            <a:noFill/>
          </p:spPr>
          <p:txBody>
            <a:bodyPr wrap="square" rtlCol="0">
              <a:spAutoFit/>
            </a:bodyPr>
            <a:lstStyle/>
            <a:p>
              <a:pPr algn="ctr"/>
              <a:r>
                <a:rPr lang="en-US" sz="2400" b="1" u="sng" dirty="0">
                  <a:solidFill>
                    <a:schemeClr val="bg1"/>
                  </a:solidFill>
                </a:rPr>
                <a:t>Education</a:t>
              </a:r>
            </a:p>
          </p:txBody>
        </p:sp>
        <p:sp>
          <p:nvSpPr>
            <p:cNvPr id="12" name="TextBox 11">
              <a:extLst>
                <a:ext uri="{FF2B5EF4-FFF2-40B4-BE49-F238E27FC236}">
                  <a16:creationId xmlns:a16="http://schemas.microsoft.com/office/drawing/2014/main" id="{0FFBFEE2-7C58-4434-B4AD-2424C51531E0}"/>
                </a:ext>
              </a:extLst>
            </p:cNvPr>
            <p:cNvSpPr txBox="1"/>
            <p:nvPr/>
          </p:nvSpPr>
          <p:spPr>
            <a:xfrm>
              <a:off x="1341382" y="7496455"/>
              <a:ext cx="2073167" cy="830997"/>
            </a:xfrm>
            <a:prstGeom prst="rect">
              <a:avLst/>
            </a:prstGeom>
            <a:noFill/>
          </p:spPr>
          <p:txBody>
            <a:bodyPr wrap="square" rtlCol="0">
              <a:spAutoFit/>
            </a:bodyPr>
            <a:lstStyle/>
            <a:p>
              <a:pPr marL="228600" indent="-228600">
                <a:buFont typeface="Arial" panose="020B0604020202020204" pitchFamily="34" charset="0"/>
                <a:buChar char="•"/>
              </a:pPr>
              <a:r>
                <a:rPr lang="en-US" sz="1600" b="1" dirty="0">
                  <a:solidFill>
                    <a:schemeClr val="bg1"/>
                  </a:solidFill>
                </a:rPr>
                <a:t>Learn4Life</a:t>
              </a:r>
            </a:p>
            <a:p>
              <a:pPr marL="228600" indent="-228600">
                <a:buFont typeface="Arial" panose="020B0604020202020204" pitchFamily="34" charset="0"/>
                <a:buChar char="•"/>
              </a:pPr>
              <a:r>
                <a:rPr lang="en-US" sz="1600" b="1" dirty="0">
                  <a:solidFill>
                    <a:schemeClr val="bg1"/>
                  </a:solidFill>
                </a:rPr>
                <a:t>GEEARS</a:t>
              </a:r>
            </a:p>
            <a:p>
              <a:pPr marL="228600" indent="-228600">
                <a:buFont typeface="Arial" panose="020B0604020202020204" pitchFamily="34" charset="0"/>
                <a:buChar char="•"/>
              </a:pPr>
              <a:r>
                <a:rPr lang="en-US" sz="1600" b="1" dirty="0">
                  <a:solidFill>
                    <a:schemeClr val="bg1"/>
                  </a:solidFill>
                </a:rPr>
                <a:t>GA Partnership</a:t>
              </a:r>
            </a:p>
          </p:txBody>
        </p:sp>
        <p:sp>
          <p:nvSpPr>
            <p:cNvPr id="13" name="TextBox 12">
              <a:extLst>
                <a:ext uri="{FF2B5EF4-FFF2-40B4-BE49-F238E27FC236}">
                  <a16:creationId xmlns:a16="http://schemas.microsoft.com/office/drawing/2014/main" id="{3709CF49-49EE-41B8-9C97-F4186825B943}"/>
                </a:ext>
              </a:extLst>
            </p:cNvPr>
            <p:cNvSpPr txBox="1"/>
            <p:nvPr/>
          </p:nvSpPr>
          <p:spPr>
            <a:xfrm>
              <a:off x="3620814" y="7496455"/>
              <a:ext cx="2191407" cy="830997"/>
            </a:xfrm>
            <a:prstGeom prst="rect">
              <a:avLst/>
            </a:prstGeom>
            <a:noFill/>
          </p:spPr>
          <p:txBody>
            <a:bodyPr wrap="square" rtlCol="0">
              <a:spAutoFit/>
            </a:bodyPr>
            <a:lstStyle/>
            <a:p>
              <a:pPr marL="228600" indent="-228600">
                <a:buFont typeface="Arial" panose="020B0604020202020204" pitchFamily="34" charset="0"/>
                <a:buChar char="•"/>
              </a:pPr>
              <a:r>
                <a:rPr lang="en-US" sz="1600" b="1" dirty="0">
                  <a:solidFill>
                    <a:schemeClr val="bg1"/>
                  </a:solidFill>
                </a:rPr>
                <a:t>United Way</a:t>
              </a:r>
            </a:p>
            <a:p>
              <a:pPr marL="228600" indent="-228600">
                <a:buFont typeface="Arial" panose="020B0604020202020204" pitchFamily="34" charset="0"/>
                <a:buChar char="•"/>
              </a:pPr>
              <a:r>
                <a:rPr lang="en-US" sz="1600" b="1" dirty="0" err="1">
                  <a:solidFill>
                    <a:schemeClr val="bg1"/>
                  </a:solidFill>
                </a:rPr>
                <a:t>Laureus</a:t>
              </a:r>
              <a:endParaRPr lang="en-US" sz="1600" b="1" dirty="0">
                <a:solidFill>
                  <a:schemeClr val="bg1"/>
                </a:solidFill>
              </a:endParaRPr>
            </a:p>
            <a:p>
              <a:pPr marL="228600" indent="-228600">
                <a:buFont typeface="Arial" panose="020B0604020202020204" pitchFamily="34" charset="0"/>
                <a:buChar char="•"/>
              </a:pPr>
              <a:r>
                <a:rPr lang="en-US" sz="1600" b="1" dirty="0">
                  <a:solidFill>
                    <a:schemeClr val="bg1"/>
                  </a:solidFill>
                </a:rPr>
                <a:t>City of Atlanta</a:t>
              </a:r>
            </a:p>
          </p:txBody>
        </p:sp>
        <p:sp>
          <p:nvSpPr>
            <p:cNvPr id="14" name="TextBox 13">
              <a:extLst>
                <a:ext uri="{FF2B5EF4-FFF2-40B4-BE49-F238E27FC236}">
                  <a16:creationId xmlns:a16="http://schemas.microsoft.com/office/drawing/2014/main" id="{431AE5E1-ACD5-4787-B8E1-EF537A72635B}"/>
                </a:ext>
              </a:extLst>
            </p:cNvPr>
            <p:cNvSpPr txBox="1"/>
            <p:nvPr/>
          </p:nvSpPr>
          <p:spPr>
            <a:xfrm>
              <a:off x="3725917" y="6670978"/>
              <a:ext cx="1802524" cy="830997"/>
            </a:xfrm>
            <a:prstGeom prst="rect">
              <a:avLst/>
            </a:prstGeom>
            <a:noFill/>
          </p:spPr>
          <p:txBody>
            <a:bodyPr wrap="square" rtlCol="0">
              <a:spAutoFit/>
            </a:bodyPr>
            <a:lstStyle/>
            <a:p>
              <a:pPr algn="ctr"/>
              <a:r>
                <a:rPr lang="en-US" sz="2400" b="1" u="sng" dirty="0">
                  <a:solidFill>
                    <a:schemeClr val="bg1"/>
                  </a:solidFill>
                </a:rPr>
                <a:t>Income</a:t>
              </a:r>
            </a:p>
            <a:p>
              <a:pPr algn="ctr"/>
              <a:r>
                <a:rPr lang="en-US" sz="2400" b="1" u="sng" dirty="0">
                  <a:solidFill>
                    <a:schemeClr val="bg1"/>
                  </a:solidFill>
                </a:rPr>
                <a:t>Stabilization</a:t>
              </a:r>
            </a:p>
          </p:txBody>
        </p:sp>
      </p:grpSp>
    </p:spTree>
    <p:extLst>
      <p:ext uri="{BB962C8B-B14F-4D97-AF65-F5344CB8AC3E}">
        <p14:creationId xmlns:p14="http://schemas.microsoft.com/office/powerpoint/2010/main" val="389184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7735" y="705673"/>
            <a:ext cx="6991482" cy="4173976"/>
          </a:xfrm>
          <a:prstGeom prst="rect">
            <a:avLst/>
          </a:prstGeom>
        </p:spPr>
      </p:pic>
      <p:sp>
        <p:nvSpPr>
          <p:cNvPr id="2" name="Title 1"/>
          <p:cNvSpPr>
            <a:spLocks noGrp="1"/>
          </p:cNvSpPr>
          <p:nvPr>
            <p:ph type="title"/>
          </p:nvPr>
        </p:nvSpPr>
        <p:spPr>
          <a:xfrm>
            <a:off x="0" y="0"/>
            <a:ext cx="12192000" cy="685800"/>
          </a:xfrm>
        </p:spPr>
        <p:txBody>
          <a:bodyPr>
            <a:noAutofit/>
          </a:bodyPr>
          <a:lstStyle/>
          <a:p>
            <a:r>
              <a:rPr lang="en-US" sz="3600" b="1" kern="0" dirty="0">
                <a:solidFill>
                  <a:sysClr val="windowText" lastClr="000000"/>
                </a:solidFill>
                <a:effectLst/>
                <a:latin typeface="+mn-lt"/>
              </a:rPr>
              <a:t> Learn4Life</a:t>
            </a:r>
            <a:br>
              <a:rPr lang="en-US" sz="3600" b="1" kern="0" dirty="0">
                <a:solidFill>
                  <a:sysClr val="windowText" lastClr="000000"/>
                </a:solidFill>
                <a:effectLst/>
                <a:latin typeface="+mn-lt"/>
              </a:rPr>
            </a:br>
            <a:endParaRPr lang="en-US" sz="3600" dirty="0">
              <a:effectLst/>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10" name="TextBox 9"/>
          <p:cNvSpPr txBox="1"/>
          <p:nvPr/>
        </p:nvSpPr>
        <p:spPr>
          <a:xfrm>
            <a:off x="4666853" y="593467"/>
            <a:ext cx="28163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hlinkClick r:id="rId5"/>
              </a:rPr>
              <a:t>http://l4lmetroatlanta.org/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1"/>
          <p:cNvSpPr txBox="1">
            <a:spLocks/>
          </p:cNvSpPr>
          <p:nvPr/>
        </p:nvSpPr>
        <p:spPr>
          <a:xfrm>
            <a:off x="6853727" y="1925611"/>
            <a:ext cx="5273078" cy="8670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Physical Fitness and 3</a:t>
            </a:r>
            <a:r>
              <a:rPr kumimoji="0" lang="en-US" sz="2000" b="0"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rd</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Grade Reading Proficiency</a:t>
            </a:r>
          </a:p>
        </p:txBody>
      </p:sp>
      <p:graphicFrame>
        <p:nvGraphicFramePr>
          <p:cNvPr id="12" name="Chart 11"/>
          <p:cNvGraphicFramePr>
            <a:graphicFrameLocks/>
          </p:cNvGraphicFramePr>
          <p:nvPr>
            <p:extLst/>
          </p:nvPr>
        </p:nvGraphicFramePr>
        <p:xfrm>
          <a:off x="6853727" y="2763688"/>
          <a:ext cx="5153843" cy="335533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311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3" name="Picture 2"/>
          <p:cNvPicPr>
            <a:picLocks noChangeAspect="1"/>
          </p:cNvPicPr>
          <p:nvPr/>
        </p:nvPicPr>
        <p:blipFill>
          <a:blip r:embed="rId4"/>
          <a:stretch>
            <a:fillRect/>
          </a:stretch>
        </p:blipFill>
        <p:spPr>
          <a:xfrm>
            <a:off x="-41946" y="0"/>
            <a:ext cx="8258667" cy="6397844"/>
          </a:xfrm>
          <a:prstGeom prst="rect">
            <a:avLst/>
          </a:prstGeom>
        </p:spPr>
      </p:pic>
      <p:sp>
        <p:nvSpPr>
          <p:cNvPr id="10" name="TextBox 9"/>
          <p:cNvSpPr txBox="1"/>
          <p:nvPr/>
        </p:nvSpPr>
        <p:spPr>
          <a:xfrm>
            <a:off x="8483369" y="1893538"/>
            <a:ext cx="3671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hlinkClick r:id="rId5"/>
              </a:rPr>
              <a:t>http://neighborhoodnexus.org/case-studies/cfga/</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itle 1"/>
          <p:cNvSpPr>
            <a:spLocks noGrp="1"/>
          </p:cNvSpPr>
          <p:nvPr>
            <p:ph type="title"/>
          </p:nvPr>
        </p:nvSpPr>
        <p:spPr>
          <a:xfrm>
            <a:off x="8366332" y="0"/>
            <a:ext cx="3825667" cy="685800"/>
          </a:xfrm>
        </p:spPr>
        <p:txBody>
          <a:bodyPr>
            <a:noAutofit/>
          </a:bodyPr>
          <a:lstStyle/>
          <a:p>
            <a:r>
              <a:rPr lang="en-US" sz="3600" b="1" kern="0" dirty="0">
                <a:solidFill>
                  <a:sysClr val="windowText" lastClr="000000"/>
                </a:solidFill>
                <a:effectLst/>
                <a:latin typeface="+mn-lt"/>
              </a:rPr>
              <a:t>The Community Foundation for Greater Atlanta  </a:t>
            </a:r>
            <a:br>
              <a:rPr lang="en-US" sz="3600" b="1" kern="0" dirty="0">
                <a:solidFill>
                  <a:sysClr val="windowText" lastClr="000000"/>
                </a:solidFill>
                <a:effectLst/>
                <a:latin typeface="+mn-lt"/>
              </a:rPr>
            </a:br>
            <a:endParaRPr lang="en-US" sz="3600" dirty="0">
              <a:effectLst/>
              <a:latin typeface="+mn-lt"/>
            </a:endParaRPr>
          </a:p>
        </p:txBody>
      </p:sp>
    </p:spTree>
    <p:extLst>
      <p:ext uri="{BB962C8B-B14F-4D97-AF65-F5344CB8AC3E}">
        <p14:creationId xmlns:p14="http://schemas.microsoft.com/office/powerpoint/2010/main" val="284204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164" y="0"/>
            <a:ext cx="3483836" cy="685800"/>
          </a:xfrm>
        </p:spPr>
        <p:txBody>
          <a:bodyPr>
            <a:noAutofit/>
          </a:bodyPr>
          <a:lstStyle/>
          <a:p>
            <a:r>
              <a:rPr lang="en-US" sz="3600" b="1" kern="0" dirty="0">
                <a:solidFill>
                  <a:sysClr val="windowText" lastClr="000000"/>
                </a:solidFill>
                <a:effectLst/>
                <a:latin typeface="+mn-lt"/>
              </a:rPr>
              <a:t> Georgia Early Education Alliance for Ready Students (GEEARS) </a:t>
            </a:r>
            <a:br>
              <a:rPr lang="en-US" sz="3600" b="1" kern="0" dirty="0">
                <a:solidFill>
                  <a:sysClr val="windowText" lastClr="000000"/>
                </a:solidFill>
                <a:effectLst/>
                <a:latin typeface="+mn-lt"/>
              </a:rPr>
            </a:br>
            <a:endParaRPr lang="en-US" sz="3600" dirty="0">
              <a:effectLst/>
              <a:latin typeface="+mn-lt"/>
            </a:endParaRPr>
          </a:p>
        </p:txBody>
      </p:sp>
      <p:sp>
        <p:nvSpPr>
          <p:cNvPr id="10" name="TextBox 9"/>
          <p:cNvSpPr txBox="1"/>
          <p:nvPr/>
        </p:nvSpPr>
        <p:spPr>
          <a:xfrm>
            <a:off x="8741846" y="3125568"/>
            <a:ext cx="34164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hlinkClick r:id="rId3"/>
              </a:rPr>
              <a:t>http://neighborhoodnexus.org/case-studies/geears/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Picture 2"/>
          <p:cNvPicPr>
            <a:picLocks noChangeAspect="1"/>
          </p:cNvPicPr>
          <p:nvPr/>
        </p:nvPicPr>
        <p:blipFill>
          <a:blip r:embed="rId4"/>
          <a:stretch>
            <a:fillRect/>
          </a:stretch>
        </p:blipFill>
        <p:spPr>
          <a:xfrm>
            <a:off x="0" y="0"/>
            <a:ext cx="8248918" cy="64247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104805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05" y="6430615"/>
            <a:ext cx="1009470" cy="336491"/>
          </a:xfrm>
          <a:prstGeom prst="rect">
            <a:avLst/>
          </a:prstGeom>
        </p:spPr>
      </p:pic>
      <p:sp>
        <p:nvSpPr>
          <p:cNvPr id="23" name="TextBox 22"/>
          <p:cNvSpPr txBox="1"/>
          <p:nvPr/>
        </p:nvSpPr>
        <p:spPr>
          <a:xfrm>
            <a:off x="3851067" y="51797"/>
            <a:ext cx="5106141" cy="646331"/>
          </a:xfrm>
          <a:prstGeom prst="rect">
            <a:avLst/>
          </a:prstGeom>
          <a:noFill/>
        </p:spPr>
        <p:txBody>
          <a:bodyPr wrap="none" rtlCol="0">
            <a:spAutoFit/>
          </a:bodyPr>
          <a:lstStyle/>
          <a:p>
            <a:r>
              <a:rPr lang="en-US" sz="3600" b="1" dirty="0">
                <a:hlinkClick r:id="rId4"/>
              </a:rPr>
              <a:t>City of Atlanta Dashboard</a:t>
            </a:r>
            <a:endParaRPr lang="en-US" sz="3600" b="1" dirty="0"/>
          </a:p>
        </p:txBody>
      </p:sp>
      <p:sp>
        <p:nvSpPr>
          <p:cNvPr id="6" name="Slide Number Placeholder 5"/>
          <p:cNvSpPr>
            <a:spLocks noGrp="1"/>
          </p:cNvSpPr>
          <p:nvPr>
            <p:ph type="sldNum" sz="quarter" idx="12"/>
          </p:nvPr>
        </p:nvSpPr>
        <p:spPr/>
        <p:txBody>
          <a:bodyPr/>
          <a:lstStyle/>
          <a:p>
            <a:fld id="{B9D8AAD0-044D-214D-97ED-EE805C25B43B}" type="slidenum">
              <a:rPr lang="en-US" smtClean="0">
                <a:solidFill>
                  <a:prstClr val="black">
                    <a:tint val="75000"/>
                  </a:prstClr>
                </a:solidFill>
              </a:rPr>
              <a:pPr/>
              <a:t>14</a:t>
            </a:fld>
            <a:endParaRPr lang="en-US" dirty="0">
              <a:solidFill>
                <a:prstClr val="black">
                  <a:tint val="75000"/>
                </a:prstClr>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665826"/>
            <a:ext cx="9046346" cy="5764789"/>
          </a:xfrm>
          <a:prstGeom prst="rect">
            <a:avLst/>
          </a:prstGeom>
        </p:spPr>
      </p:pic>
    </p:spTree>
    <p:extLst>
      <p:ext uri="{BB962C8B-B14F-4D97-AF65-F5344CB8AC3E}">
        <p14:creationId xmlns:p14="http://schemas.microsoft.com/office/powerpoint/2010/main" val="206534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1174459"/>
            <a:ext cx="9144000" cy="2226767"/>
          </a:xfrm>
          <a:prstGeom prst="roundRect">
            <a:avLst/>
          </a:prstGeom>
          <a:solidFill>
            <a:srgbClr val="CAD994"/>
          </a:solidFill>
          <a:ln>
            <a:solidFill>
              <a:srgbClr val="99B0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btitle 1"/>
          <p:cNvSpPr>
            <a:spLocks noGrp="1"/>
          </p:cNvSpPr>
          <p:nvPr>
            <p:ph type="subTitle" idx="1"/>
          </p:nvPr>
        </p:nvSpPr>
        <p:spPr>
          <a:xfrm>
            <a:off x="2874627" y="1596006"/>
            <a:ext cx="6400800" cy="1415643"/>
          </a:xfrm>
        </p:spPr>
        <p:txBody>
          <a:bodyPr>
            <a:normAutofit fontScale="92500" lnSpcReduction="20000"/>
          </a:bodyPr>
          <a:lstStyle/>
          <a:p>
            <a:r>
              <a:rPr lang="en-US" dirty="0">
                <a:solidFill>
                  <a:schemeClr val="bg2">
                    <a:lumMod val="25000"/>
                  </a:schemeClr>
                </a:solidFill>
              </a:rPr>
              <a:t>Atlanta and Beyond:</a:t>
            </a:r>
          </a:p>
          <a:p>
            <a:r>
              <a:rPr lang="en-US" dirty="0">
                <a:solidFill>
                  <a:schemeClr val="bg2">
                    <a:lumMod val="25000"/>
                  </a:schemeClr>
                </a:solidFill>
              </a:rPr>
              <a:t>Exploring Who We Are and Why We Are the Way We Are</a:t>
            </a:r>
          </a:p>
        </p:txBody>
      </p:sp>
      <p:sp>
        <p:nvSpPr>
          <p:cNvPr id="5" name="Rectangle 14"/>
          <p:cNvSpPr>
            <a:spLocks noChangeArrowheads="1"/>
          </p:cNvSpPr>
          <p:nvPr/>
        </p:nvSpPr>
        <p:spPr bwMode="auto">
          <a:xfrm>
            <a:off x="1524001" y="5327012"/>
            <a:ext cx="9144000" cy="957943"/>
          </a:xfrm>
          <a:prstGeom prst="rect">
            <a:avLst/>
          </a:prstGeom>
          <a:noFill/>
          <a:ln w="9525">
            <a:noFill/>
            <a:miter lim="800000"/>
            <a:headEnd/>
            <a:tailEnd/>
          </a:ln>
        </p:spPr>
        <p:txBody>
          <a:bodyPr/>
          <a:lstStyle/>
          <a:p>
            <a:pPr algn="ctr" defTabSz="457200">
              <a:spcBef>
                <a:spcPct val="20000"/>
              </a:spcBef>
              <a:defRPr/>
            </a:pPr>
            <a:r>
              <a:rPr lang="en-US" sz="1050" i="1" dirty="0">
                <a:solidFill>
                  <a:prstClr val="black"/>
                </a:solidFill>
              </a:rPr>
              <a:t>Mike Carnathan</a:t>
            </a:r>
          </a:p>
          <a:p>
            <a:pPr algn="ctr" defTabSz="457200">
              <a:spcBef>
                <a:spcPct val="20000"/>
              </a:spcBef>
              <a:defRPr/>
            </a:pPr>
            <a:r>
              <a:rPr lang="en-US" sz="1050" i="1" dirty="0">
                <a:solidFill>
                  <a:prstClr val="black"/>
                </a:solidFill>
              </a:rPr>
              <a:t>Manager, Research &amp; Analytics</a:t>
            </a:r>
          </a:p>
          <a:p>
            <a:pPr algn="ctr" defTabSz="457200">
              <a:spcBef>
                <a:spcPct val="20000"/>
              </a:spcBef>
              <a:defRPr/>
            </a:pPr>
            <a:r>
              <a:rPr lang="en-US" sz="1050" i="1" dirty="0">
                <a:solidFill>
                  <a:prstClr val="black"/>
                </a:solidFill>
              </a:rPr>
              <a:t>Atlanta Regional Commission/Neighborhood Nexus </a:t>
            </a:r>
          </a:p>
          <a:p>
            <a:pPr algn="ctr" defTabSz="457200">
              <a:spcBef>
                <a:spcPct val="20000"/>
              </a:spcBef>
              <a:defRPr/>
            </a:pPr>
            <a:r>
              <a:rPr lang="en-US" sz="1050" i="1">
                <a:solidFill>
                  <a:prstClr val="black"/>
                </a:solidFill>
              </a:rPr>
              <a:t>January 18, 2017</a:t>
            </a:r>
            <a:endParaRPr lang="en-US" sz="1050" i="1"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422395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536250" y="114797"/>
            <a:ext cx="6393322" cy="6294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38435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598376" y="85725"/>
            <a:ext cx="6332629" cy="6323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365464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691641" y="68625"/>
            <a:ext cx="6243014" cy="631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3875077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657458" y="85147"/>
            <a:ext cx="6279155" cy="632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861058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469-0E31-4417-AFE2-FDC30E5AA674}"/>
              </a:ext>
            </a:extLst>
          </p:cNvPr>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How We Approach Our Theory of Change</a:t>
            </a:r>
            <a:br>
              <a:rPr lang="en-US" dirty="0">
                <a:ln w="0"/>
                <a:solidFill>
                  <a:schemeClr val="tx1"/>
                </a:solidFill>
                <a:effectLst>
                  <a:outerShdw blurRad="38100" dist="19050" dir="2700000" algn="tl" rotWithShape="0">
                    <a:schemeClr val="dk1">
                      <a:alpha val="40000"/>
                    </a:schemeClr>
                  </a:outerShdw>
                </a:effectLst>
              </a:rPr>
            </a:br>
            <a:endParaRPr lang="en-US"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12B985D5-9A62-4801-8C72-DEA28E56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6" y="6409346"/>
            <a:ext cx="1345960" cy="448654"/>
          </a:xfrm>
          <a:prstGeom prst="rect">
            <a:avLst/>
          </a:prstGeom>
        </p:spPr>
      </p:pic>
      <p:sp>
        <p:nvSpPr>
          <p:cNvPr id="6" name="Rectangle 5">
            <a:extLst>
              <a:ext uri="{FF2B5EF4-FFF2-40B4-BE49-F238E27FC236}">
                <a16:creationId xmlns:a16="http://schemas.microsoft.com/office/drawing/2014/main" id="{CDAB4D94-E9AC-4441-836C-49F78AD411FE}"/>
              </a:ext>
            </a:extLst>
          </p:cNvPr>
          <p:cNvSpPr/>
          <p:nvPr/>
        </p:nvSpPr>
        <p:spPr>
          <a:xfrm>
            <a:off x="146026" y="996058"/>
            <a:ext cx="11481198" cy="3539430"/>
          </a:xfrm>
          <a:prstGeom prst="rect">
            <a:avLst/>
          </a:prstGeom>
        </p:spPr>
        <p:txBody>
          <a:bodyPr wrap="square">
            <a:spAutoFit/>
          </a:bodyPr>
          <a:lstStyle/>
          <a:p>
            <a:r>
              <a:rPr lang="en-US" sz="2800" dirty="0">
                <a:solidFill>
                  <a:srgbClr val="12175E"/>
                </a:solidFill>
              </a:rPr>
              <a:t>We have three main approaches to creating an evidence-based, data-driven decision-making culture in the region:</a:t>
            </a:r>
          </a:p>
          <a:p>
            <a:endParaRPr lang="en-US" sz="2800" dirty="0">
              <a:solidFill>
                <a:srgbClr val="12175E"/>
              </a:solidFill>
            </a:endParaRPr>
          </a:p>
          <a:p>
            <a:pPr marL="228600" indent="-228600">
              <a:buAutoNum type="arabicPeriod"/>
            </a:pPr>
            <a:r>
              <a:rPr lang="en-US" sz="2800" b="1" dirty="0">
                <a:solidFill>
                  <a:srgbClr val="12175E"/>
                </a:solidFill>
              </a:rPr>
              <a:t> Develop and maintain the most comprehensive collection of neighborhood-level data, enhanced by state-of-the-art visualization tools and sophisticated data journalism. Our vehicle to achieve this is our website: </a:t>
            </a:r>
            <a:r>
              <a:rPr lang="en-US" sz="2800" b="1" dirty="0">
                <a:solidFill>
                  <a:srgbClr val="12175E"/>
                </a:solidFill>
                <a:hlinkClick r:id="rId3"/>
              </a:rPr>
              <a:t>www.neighborhoodnexus.org</a:t>
            </a:r>
            <a:br>
              <a:rPr lang="en-US" sz="2800" b="1" dirty="0">
                <a:solidFill>
                  <a:srgbClr val="12175E"/>
                </a:solidFill>
              </a:rPr>
            </a:br>
            <a:endParaRPr lang="en-US" sz="2800" b="1" dirty="0">
              <a:solidFill>
                <a:srgbClr val="12175E"/>
              </a:solidFill>
            </a:endParaRPr>
          </a:p>
        </p:txBody>
      </p:sp>
    </p:spTree>
    <p:extLst>
      <p:ext uri="{BB962C8B-B14F-4D97-AF65-F5344CB8AC3E}">
        <p14:creationId xmlns:p14="http://schemas.microsoft.com/office/powerpoint/2010/main" val="4266889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3" name="Picture 2"/>
          <p:cNvPicPr>
            <a:picLocks noChangeAspect="1"/>
          </p:cNvPicPr>
          <p:nvPr/>
        </p:nvPicPr>
        <p:blipFill>
          <a:blip r:embed="rId3"/>
          <a:stretch>
            <a:fillRect/>
          </a:stretch>
        </p:blipFill>
        <p:spPr>
          <a:xfrm>
            <a:off x="4551584" y="76200"/>
            <a:ext cx="6387122"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183473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891838" y="76200"/>
            <a:ext cx="6027284"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108247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820091" y="56303"/>
            <a:ext cx="6129564" cy="6318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75439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3" name="Picture 2"/>
          <p:cNvPicPr>
            <a:picLocks noChangeAspect="1"/>
          </p:cNvPicPr>
          <p:nvPr/>
        </p:nvPicPr>
        <p:blipFill>
          <a:blip r:embed="rId3"/>
          <a:stretch>
            <a:fillRect/>
          </a:stretch>
        </p:blipFill>
        <p:spPr>
          <a:xfrm>
            <a:off x="4808989" y="76200"/>
            <a:ext cx="6135235"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spTree>
    <p:extLst>
      <p:ext uri="{BB962C8B-B14F-4D97-AF65-F5344CB8AC3E}">
        <p14:creationId xmlns:p14="http://schemas.microsoft.com/office/powerpoint/2010/main" val="1650772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txBox="1">
            <a:spLocks noChangeArrowheads="1"/>
          </p:cNvSpPr>
          <p:nvPr/>
        </p:nvSpPr>
        <p:spPr bwMode="auto">
          <a:xfrm>
            <a:off x="2372169" y="2683379"/>
            <a:ext cx="7543800"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mj-lt"/>
                <a:ea typeface="+mj-ea"/>
                <a:cs typeface="+mj-cs"/>
              </a:defRPr>
            </a:lvl1pPr>
          </a:lstStyle>
          <a:p>
            <a:pPr>
              <a:spcBef>
                <a:spcPct val="20000"/>
              </a:spcBef>
              <a:defRPr/>
            </a:pPr>
            <a:r>
              <a:rPr lang="en-US" sz="3600" dirty="0">
                <a:solidFill>
                  <a:schemeClr val="tx1"/>
                </a:solidFill>
                <a:effectLst/>
                <a:latin typeface="+mn-lt"/>
              </a:rPr>
              <a:t>Did you notice any similarities?</a:t>
            </a:r>
            <a:endParaRPr lang="en-US" sz="900" dirty="0">
              <a:solidFill>
                <a:schemeClr val="tx1"/>
              </a:solidFill>
              <a:effectLst/>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1426226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536250" y="114797"/>
            <a:ext cx="6393322" cy="6294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Violent Crimes</a:t>
            </a:r>
            <a:endParaRPr lang="en-US" sz="900" dirty="0">
              <a:solidFill>
                <a:schemeClr val="tx1"/>
              </a:solidFill>
              <a:effectLst/>
              <a:latin typeface="+mn-lt"/>
            </a:endParaRPr>
          </a:p>
        </p:txBody>
      </p:sp>
      <p:sp>
        <p:nvSpPr>
          <p:cNvPr id="5" name="TextBox 4"/>
          <p:cNvSpPr txBox="1"/>
          <p:nvPr/>
        </p:nvSpPr>
        <p:spPr>
          <a:xfrm>
            <a:off x="1365775" y="6573655"/>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Atlanta PD;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8" name="Straight Connector 7"/>
          <p:cNvCxnSpPr/>
          <p:nvPr/>
        </p:nvCxnSpPr>
        <p:spPr>
          <a:xfrm>
            <a:off x="5964965" y="854580"/>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16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598376" y="85725"/>
            <a:ext cx="6332629" cy="6323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Units Surveyed in poor or deteriorated condition</a:t>
            </a:r>
            <a:endParaRPr lang="en-US" sz="900" dirty="0">
              <a:solidFill>
                <a:schemeClr val="tx1"/>
              </a:solidFill>
              <a:effectLst/>
              <a:latin typeface="+mn-lt"/>
            </a:endParaRPr>
          </a:p>
        </p:txBody>
      </p:sp>
      <p:sp>
        <p:nvSpPr>
          <p:cNvPr id="5" name="TextBox 4"/>
          <p:cNvSpPr txBox="1"/>
          <p:nvPr/>
        </p:nvSpPr>
        <p:spPr>
          <a:xfrm>
            <a:off x="1365775" y="6573655"/>
            <a:ext cx="3558650" cy="246221"/>
          </a:xfrm>
          <a:prstGeom prst="rect">
            <a:avLst/>
          </a:prstGeom>
          <a:noFill/>
        </p:spPr>
        <p:txBody>
          <a:bodyPr wrap="square" rtlCol="0">
            <a:spAutoFit/>
          </a:bodyPr>
          <a:lstStyle/>
          <a:p>
            <a:pPr defTabSz="457200">
              <a:defRPr/>
            </a:pPr>
            <a:r>
              <a:rPr lang="en-US" sz="1000" i="1" dirty="0">
                <a:solidFill>
                  <a:prstClr val="black"/>
                </a:solidFill>
                <a:latin typeface="Calibri"/>
              </a:rPr>
              <a:t>Source: Atlanta Housing Survey (SCI);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10" name="Straight Connector 9"/>
          <p:cNvCxnSpPr/>
          <p:nvPr/>
        </p:nvCxnSpPr>
        <p:spPr>
          <a:xfrm>
            <a:off x="5964965" y="854580"/>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8183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of Adult Population with No High School Diploma</a:t>
            </a:r>
            <a:endParaRPr lang="en-US" sz="900" dirty="0">
              <a:solidFill>
                <a:schemeClr val="tx1"/>
              </a:solidFill>
              <a:effectLst/>
              <a:latin typeface="+mn-lt"/>
            </a:endParaRPr>
          </a:p>
        </p:txBody>
      </p:sp>
      <p:pic>
        <p:nvPicPr>
          <p:cNvPr id="5" name="Picture 4"/>
          <p:cNvPicPr>
            <a:picLocks noChangeAspect="1"/>
          </p:cNvPicPr>
          <p:nvPr/>
        </p:nvPicPr>
        <p:blipFill>
          <a:blip r:embed="rId3"/>
          <a:stretch>
            <a:fillRect/>
          </a:stretch>
        </p:blipFill>
        <p:spPr>
          <a:xfrm>
            <a:off x="4691641" y="68625"/>
            <a:ext cx="6243014" cy="631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American Community Survey; via Neighborhood Nexus</a:t>
            </a:r>
          </a:p>
        </p:txBody>
      </p:sp>
      <p:sp>
        <p:nvSpPr>
          <p:cNvPr id="8" name="Rectangle 7"/>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11" name="Straight Connector 10"/>
          <p:cNvCxnSpPr/>
          <p:nvPr/>
        </p:nvCxnSpPr>
        <p:spPr>
          <a:xfrm>
            <a:off x="6007694" y="828943"/>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03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657458" y="85147"/>
            <a:ext cx="6279155" cy="632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of 18-64 yr.-olds with a disability</a:t>
            </a:r>
            <a:endParaRPr lang="en-US" sz="900" dirty="0">
              <a:solidFill>
                <a:schemeClr val="tx1"/>
              </a:solidFill>
              <a:effectLst/>
              <a:latin typeface="+mn-lt"/>
            </a:endParaRPr>
          </a:p>
        </p:txBody>
      </p:sp>
      <p:sp>
        <p:nvSpPr>
          <p:cNvPr id="5" name="TextBox 4"/>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American Community Survey;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8" name="Straight Connector 7"/>
          <p:cNvCxnSpPr/>
          <p:nvPr/>
        </p:nvCxnSpPr>
        <p:spPr>
          <a:xfrm>
            <a:off x="5913690" y="905856"/>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5108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3" name="Picture 2"/>
          <p:cNvPicPr>
            <a:picLocks noChangeAspect="1"/>
          </p:cNvPicPr>
          <p:nvPr/>
        </p:nvPicPr>
        <p:blipFill>
          <a:blip r:embed="rId3"/>
          <a:stretch>
            <a:fillRect/>
          </a:stretch>
        </p:blipFill>
        <p:spPr>
          <a:xfrm>
            <a:off x="4551584" y="76200"/>
            <a:ext cx="6387122"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in Poverty</a:t>
            </a:r>
            <a:endParaRPr lang="en-US" sz="900" dirty="0">
              <a:solidFill>
                <a:schemeClr val="tx1"/>
              </a:solidFill>
              <a:effectLst/>
              <a:latin typeface="+mn-lt"/>
            </a:endParaRPr>
          </a:p>
        </p:txBody>
      </p:sp>
      <p:sp>
        <p:nvSpPr>
          <p:cNvPr id="5" name="TextBox 4"/>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American Community Survey;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8" name="Straight Connector 7"/>
          <p:cNvCxnSpPr/>
          <p:nvPr/>
        </p:nvCxnSpPr>
        <p:spPr>
          <a:xfrm>
            <a:off x="5930782" y="915370"/>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899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614" r="4324" b="5296"/>
          <a:stretch/>
        </p:blipFill>
        <p:spPr>
          <a:xfrm>
            <a:off x="-1" y="0"/>
            <a:ext cx="12192001" cy="6857814"/>
          </a:xfrm>
          <a:prstGeom prst="rect">
            <a:avLst/>
          </a:prstGeom>
        </p:spPr>
      </p:pic>
      <p:sp>
        <p:nvSpPr>
          <p:cNvPr id="14" name="TextBox 13"/>
          <p:cNvSpPr txBox="1"/>
          <p:nvPr/>
        </p:nvSpPr>
        <p:spPr>
          <a:xfrm>
            <a:off x="4273737" y="0"/>
            <a:ext cx="3644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hlinkClick r:id="rId4"/>
              </a:rPr>
              <a:t>http://neighborhoodnexus.org/</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004650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4" name="Rectangle 14"/>
          <p:cNvSpPr txBox="1">
            <a:spLocks noChangeArrowheads="1"/>
          </p:cNvSpPr>
          <p:nvPr/>
        </p:nvSpPr>
        <p:spPr bwMode="auto">
          <a:xfrm>
            <a:off x="0" y="341832"/>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Teen Birth Rate</a:t>
            </a:r>
          </a:p>
          <a:p>
            <a:pPr>
              <a:spcBef>
                <a:spcPct val="20000"/>
              </a:spcBef>
              <a:defRPr/>
            </a:pPr>
            <a:r>
              <a:rPr lang="en-US" sz="3600" dirty="0">
                <a:solidFill>
                  <a:schemeClr val="tx1"/>
                </a:solidFill>
                <a:effectLst/>
                <a:latin typeface="+mn-lt"/>
              </a:rPr>
              <a:t>(per 1,000 births)</a:t>
            </a:r>
            <a:endParaRPr lang="en-US" sz="900" dirty="0">
              <a:solidFill>
                <a:schemeClr val="tx1"/>
              </a:solidFill>
              <a:effectLst/>
              <a:latin typeface="+mn-lt"/>
            </a:endParaRPr>
          </a:p>
        </p:txBody>
      </p:sp>
      <p:pic>
        <p:nvPicPr>
          <p:cNvPr id="5" name="Picture 4"/>
          <p:cNvPicPr>
            <a:picLocks noChangeAspect="1"/>
          </p:cNvPicPr>
          <p:nvPr/>
        </p:nvPicPr>
        <p:blipFill>
          <a:blip r:embed="rId3"/>
          <a:stretch>
            <a:fillRect/>
          </a:stretch>
        </p:blipFill>
        <p:spPr>
          <a:xfrm>
            <a:off x="4891838" y="76200"/>
            <a:ext cx="6027284"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GA DPH; via Neighborhood Nexus</a:t>
            </a:r>
          </a:p>
        </p:txBody>
      </p:sp>
      <p:cxnSp>
        <p:nvCxnSpPr>
          <p:cNvPr id="8" name="Straight Connector 7"/>
          <p:cNvCxnSpPr/>
          <p:nvPr/>
        </p:nvCxnSpPr>
        <p:spPr>
          <a:xfrm>
            <a:off x="5862414" y="915370"/>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92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p:cNvPicPr>
            <a:picLocks noChangeAspect="1"/>
          </p:cNvPicPr>
          <p:nvPr/>
        </p:nvPicPr>
        <p:blipFill>
          <a:blip r:embed="rId3"/>
          <a:stretch>
            <a:fillRect/>
          </a:stretch>
        </p:blipFill>
        <p:spPr>
          <a:xfrm>
            <a:off x="4820091" y="56303"/>
            <a:ext cx="6129564" cy="6318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205099" y="350378"/>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of households with no vehicles available</a:t>
            </a:r>
            <a:endParaRPr lang="en-US" sz="900" dirty="0">
              <a:solidFill>
                <a:schemeClr val="tx1"/>
              </a:solidFill>
              <a:effectLst/>
              <a:latin typeface="+mn-lt"/>
            </a:endParaRPr>
          </a:p>
        </p:txBody>
      </p:sp>
      <p:sp>
        <p:nvSpPr>
          <p:cNvPr id="5" name="TextBox 4"/>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American Community Survey;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8" name="Straight Connector 7"/>
          <p:cNvCxnSpPr/>
          <p:nvPr/>
        </p:nvCxnSpPr>
        <p:spPr>
          <a:xfrm>
            <a:off x="5922235" y="880217"/>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006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3" name="Picture 2"/>
          <p:cNvPicPr>
            <a:picLocks noChangeAspect="1"/>
          </p:cNvPicPr>
          <p:nvPr/>
        </p:nvPicPr>
        <p:blipFill>
          <a:blip r:embed="rId3"/>
          <a:stretch>
            <a:fillRect/>
          </a:stretch>
        </p:blipFill>
        <p:spPr>
          <a:xfrm>
            <a:off x="4808989" y="76200"/>
            <a:ext cx="6135235" cy="633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14"/>
          <p:cNvSpPr txBox="1">
            <a:spLocks noChangeArrowheads="1"/>
          </p:cNvSpPr>
          <p:nvPr/>
        </p:nvSpPr>
        <p:spPr bwMode="auto">
          <a:xfrm>
            <a:off x="205099" y="350378"/>
            <a:ext cx="4199546" cy="822960"/>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dirty="0">
                <a:solidFill>
                  <a:schemeClr val="tx1"/>
                </a:solidFill>
                <a:effectLst/>
                <a:latin typeface="+mn-lt"/>
              </a:rPr>
              <a:t>% Black</a:t>
            </a:r>
            <a:endParaRPr lang="en-US" sz="900" dirty="0">
              <a:solidFill>
                <a:schemeClr val="tx1"/>
              </a:solidFill>
              <a:effectLst/>
              <a:latin typeface="+mn-lt"/>
            </a:endParaRPr>
          </a:p>
        </p:txBody>
      </p:sp>
      <p:sp>
        <p:nvSpPr>
          <p:cNvPr id="5" name="TextBox 4"/>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2010 Census;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4"/>
              </a:rPr>
              <a:t>http://www.neighborhoodnexus.org/project_coa</a:t>
            </a:r>
            <a:endParaRPr lang="en-US" sz="1100" dirty="0"/>
          </a:p>
        </p:txBody>
      </p:sp>
      <p:cxnSp>
        <p:nvCxnSpPr>
          <p:cNvPr id="8" name="Straight Connector 7"/>
          <p:cNvCxnSpPr/>
          <p:nvPr/>
        </p:nvCxnSpPr>
        <p:spPr>
          <a:xfrm>
            <a:off x="5930781" y="909388"/>
            <a:ext cx="4349810" cy="4016523"/>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33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5" name="TextBox 4"/>
          <p:cNvSpPr txBox="1"/>
          <p:nvPr/>
        </p:nvSpPr>
        <p:spPr>
          <a:xfrm>
            <a:off x="1365774" y="6573655"/>
            <a:ext cx="3625325" cy="246221"/>
          </a:xfrm>
          <a:prstGeom prst="rect">
            <a:avLst/>
          </a:prstGeom>
          <a:noFill/>
        </p:spPr>
        <p:txBody>
          <a:bodyPr wrap="square" rtlCol="0">
            <a:spAutoFit/>
          </a:bodyPr>
          <a:lstStyle/>
          <a:p>
            <a:pPr defTabSz="457200">
              <a:defRPr/>
            </a:pPr>
            <a:r>
              <a:rPr lang="en-US" sz="1000" i="1" dirty="0">
                <a:solidFill>
                  <a:prstClr val="black"/>
                </a:solidFill>
                <a:latin typeface="Calibri"/>
              </a:rPr>
              <a:t>Source: 2010 Census; via Neighborhood Nexus</a:t>
            </a:r>
          </a:p>
        </p:txBody>
      </p:sp>
      <p:sp>
        <p:nvSpPr>
          <p:cNvPr id="7" name="Rectangle 6"/>
          <p:cNvSpPr/>
          <p:nvPr/>
        </p:nvSpPr>
        <p:spPr>
          <a:xfrm>
            <a:off x="0" y="6147736"/>
            <a:ext cx="3009157" cy="261610"/>
          </a:xfrm>
          <a:prstGeom prst="rect">
            <a:avLst/>
          </a:prstGeom>
        </p:spPr>
        <p:txBody>
          <a:bodyPr wrap="none">
            <a:spAutoFit/>
          </a:bodyPr>
          <a:lstStyle/>
          <a:p>
            <a:r>
              <a:rPr lang="en-US" sz="1100" dirty="0">
                <a:hlinkClick r:id="rId3"/>
              </a:rPr>
              <a:t>http://www.neighborhoodnexus.org/project_coa</a:t>
            </a:r>
            <a:endParaRPr lang="en-US" sz="1100" dirty="0"/>
          </a:p>
        </p:txBody>
      </p:sp>
      <p:pic>
        <p:nvPicPr>
          <p:cNvPr id="2" name="Picture 1"/>
          <p:cNvPicPr>
            <a:picLocks noChangeAspect="1"/>
          </p:cNvPicPr>
          <p:nvPr/>
        </p:nvPicPr>
        <p:blipFill>
          <a:blip r:embed="rId4"/>
          <a:stretch>
            <a:fillRect/>
          </a:stretch>
        </p:blipFill>
        <p:spPr>
          <a:xfrm>
            <a:off x="384561" y="772688"/>
            <a:ext cx="11263357" cy="5375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14"/>
          <p:cNvSpPr txBox="1">
            <a:spLocks noChangeArrowheads="1"/>
          </p:cNvSpPr>
          <p:nvPr/>
        </p:nvSpPr>
        <p:spPr bwMode="auto">
          <a:xfrm>
            <a:off x="0" y="-1"/>
            <a:ext cx="12192000" cy="608381"/>
          </a:xfrm>
          <a:prstGeom prst="rect">
            <a:avLst/>
          </a:prstGeom>
          <a:noFill/>
          <a:ln w="9525">
            <a:noFill/>
            <a:miter lim="800000"/>
            <a:headEnd/>
            <a:tailEnd/>
          </a:ln>
        </p:spPr>
        <p:txBody>
          <a:bodyPr/>
          <a:lstStyle>
            <a:lvl1pPr algn="ctr" defTabSz="4572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DIN-Bold" pitchFamily="2" charset="0"/>
                <a:ea typeface="+mj-ea"/>
                <a:cs typeface="+mj-cs"/>
              </a:defRPr>
            </a:lvl1pPr>
          </a:lstStyle>
          <a:p>
            <a:pPr>
              <a:spcBef>
                <a:spcPct val="20000"/>
              </a:spcBef>
              <a:defRPr/>
            </a:pPr>
            <a:r>
              <a:rPr lang="en-US" sz="3600" b="1" dirty="0">
                <a:solidFill>
                  <a:schemeClr val="tx1"/>
                </a:solidFill>
                <a:effectLst/>
                <a:latin typeface="+mn-lt"/>
              </a:rPr>
              <a:t>The Big Sort</a:t>
            </a:r>
            <a:endParaRPr lang="en-US" sz="900" b="1" dirty="0">
              <a:solidFill>
                <a:schemeClr val="tx1"/>
              </a:solidFill>
              <a:effectLst/>
              <a:latin typeface="+mn-lt"/>
            </a:endParaRPr>
          </a:p>
        </p:txBody>
      </p:sp>
      <p:sp>
        <p:nvSpPr>
          <p:cNvPr id="3" name="Oval 2"/>
          <p:cNvSpPr/>
          <p:nvPr/>
        </p:nvSpPr>
        <p:spPr>
          <a:xfrm>
            <a:off x="384560" y="660400"/>
            <a:ext cx="3811519" cy="1854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060440" y="4196080"/>
            <a:ext cx="3811519" cy="1854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1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2" name="Picture 1" descr="Why Atlanta Is The Big American City You've Been Missing Out On"/>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0" y="15674"/>
            <a:ext cx="12192000" cy="6824638"/>
          </a:xfrm>
          <a:prstGeom prst="rect">
            <a:avLst/>
          </a:prstGeom>
        </p:spPr>
      </p:pic>
      <p:sp>
        <p:nvSpPr>
          <p:cNvPr id="4" name="TextBox 3"/>
          <p:cNvSpPr txBox="1"/>
          <p:nvPr/>
        </p:nvSpPr>
        <p:spPr>
          <a:xfrm>
            <a:off x="0" y="1718725"/>
            <a:ext cx="12192000" cy="1015663"/>
          </a:xfrm>
          <a:prstGeom prst="rect">
            <a:avLst/>
          </a:prstGeom>
          <a:solidFill>
            <a:srgbClr val="FFFFFF">
              <a:alpha val="81000"/>
            </a:srgbClr>
          </a:solidFill>
        </p:spPr>
        <p:txBody>
          <a:bodyPr wrap="square" rtlCol="0">
            <a:spAutoFit/>
          </a:bodyPr>
          <a:lstStyle/>
          <a:p>
            <a:pPr algn="ctr" defTabSz="457200">
              <a:defRPr/>
            </a:pPr>
            <a:r>
              <a:rPr lang="en-US" sz="6000" b="1" dirty="0">
                <a:solidFill>
                  <a:srgbClr val="002060"/>
                </a:solidFill>
                <a:effectLst>
                  <a:outerShdw blurRad="38100" dist="38100" dir="2700000" algn="tl">
                    <a:srgbClr val="000000">
                      <a:alpha val="43137"/>
                    </a:srgbClr>
                  </a:outerShdw>
                </a:effectLst>
                <a:latin typeface="Calibri"/>
              </a:rPr>
              <a:t>Quick Look Back!</a:t>
            </a:r>
          </a:p>
        </p:txBody>
      </p:sp>
    </p:spTree>
    <p:extLst>
      <p:ext uri="{BB962C8B-B14F-4D97-AF65-F5344CB8AC3E}">
        <p14:creationId xmlns:p14="http://schemas.microsoft.com/office/powerpoint/2010/main" val="211036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75" y="282031"/>
            <a:ext cx="4076700" cy="1754326"/>
          </a:xfrm>
          <a:prstGeom prst="rect">
            <a:avLst/>
          </a:prstGeom>
          <a:noFill/>
        </p:spPr>
        <p:txBody>
          <a:bodyPr wrap="square" rtlCol="0">
            <a:spAutoFit/>
          </a:bodyPr>
          <a:lstStyle/>
          <a:p>
            <a:pPr algn="ctr"/>
            <a:r>
              <a:rPr lang="en-US" sz="3600" b="1" dirty="0"/>
              <a:t>Average Family Income, 1970 ($2013)</a:t>
            </a:r>
          </a:p>
        </p:txBody>
      </p:sp>
      <p:sp>
        <p:nvSpPr>
          <p:cNvPr id="7" name="TextBox 6"/>
          <p:cNvSpPr txBox="1"/>
          <p:nvPr/>
        </p:nvSpPr>
        <p:spPr>
          <a:xfrm>
            <a:off x="1486366" y="6466255"/>
            <a:ext cx="2097905" cy="334835"/>
          </a:xfrm>
          <a:prstGeom prst="rect">
            <a:avLst/>
          </a:prstGeom>
          <a:noFill/>
        </p:spPr>
        <p:txBody>
          <a:bodyPr wrap="square" rtlCol="0">
            <a:spAutoFit/>
          </a:bodyPr>
          <a:lstStyle/>
          <a:p>
            <a:r>
              <a:rPr lang="en-US" sz="788" i="1" dirty="0"/>
              <a:t>Source: Neighborhood Change Database, </a:t>
            </a:r>
            <a:r>
              <a:rPr lang="en-US" sz="788" i="1" dirty="0" err="1"/>
              <a:t>Geolytics</a:t>
            </a:r>
            <a:r>
              <a:rPr lang="en-US" sz="788" i="1" dirty="0"/>
              <a:t> (analysis by ARC Research)</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581" y="482569"/>
            <a:ext cx="6311592" cy="589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209090"/>
            <a:ext cx="1791805" cy="3981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1826206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50491"/>
            <a:ext cx="4017414" cy="1754326"/>
          </a:xfrm>
          <a:prstGeom prst="rect">
            <a:avLst/>
          </a:prstGeom>
          <a:noFill/>
        </p:spPr>
        <p:txBody>
          <a:bodyPr wrap="square" rtlCol="0">
            <a:spAutoFit/>
          </a:bodyPr>
          <a:lstStyle/>
          <a:p>
            <a:pPr algn="ctr"/>
            <a:r>
              <a:rPr lang="en-US" sz="3600" b="1" dirty="0"/>
              <a:t>Average Family Income, 2009-2013 ($2013)</a:t>
            </a:r>
          </a:p>
        </p:txBody>
      </p:sp>
      <p:sp>
        <p:nvSpPr>
          <p:cNvPr id="7" name="TextBox 6"/>
          <p:cNvSpPr txBox="1"/>
          <p:nvPr/>
        </p:nvSpPr>
        <p:spPr>
          <a:xfrm>
            <a:off x="2433941" y="6523166"/>
            <a:ext cx="2097905" cy="334835"/>
          </a:xfrm>
          <a:prstGeom prst="rect">
            <a:avLst/>
          </a:prstGeom>
          <a:noFill/>
        </p:spPr>
        <p:txBody>
          <a:bodyPr wrap="square" rtlCol="0">
            <a:spAutoFit/>
          </a:bodyPr>
          <a:lstStyle/>
          <a:p>
            <a:r>
              <a:rPr lang="en-US" sz="788" i="1" dirty="0"/>
              <a:t>Source: Neighborhood Change Database, </a:t>
            </a:r>
            <a:r>
              <a:rPr lang="en-US" sz="788" i="1" dirty="0" err="1"/>
              <a:t>Geolytics</a:t>
            </a:r>
            <a:r>
              <a:rPr lang="en-US" sz="788" i="1" dirty="0"/>
              <a:t> (analysis by ARC Research)</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614" y="473656"/>
            <a:ext cx="6547386" cy="5949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1" y="2160409"/>
            <a:ext cx="1804514" cy="4027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115697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5" r="3266"/>
          <a:stretch/>
        </p:blipFill>
        <p:spPr bwMode="auto">
          <a:xfrm>
            <a:off x="53413" y="1173042"/>
            <a:ext cx="5194861" cy="5208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69"/>
          <a:stretch/>
        </p:blipFill>
        <p:spPr bwMode="auto">
          <a:xfrm>
            <a:off x="6853214" y="1157993"/>
            <a:ext cx="5291161" cy="5239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Subtitle 2"/>
          <p:cNvSpPr txBox="1">
            <a:spLocks/>
          </p:cNvSpPr>
          <p:nvPr/>
        </p:nvSpPr>
        <p:spPr>
          <a:xfrm>
            <a:off x="0" y="69056"/>
            <a:ext cx="12144375" cy="529403"/>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b="1" dirty="0">
                <a:solidFill>
                  <a:schemeClr val="tx1"/>
                </a:solidFill>
              </a:rPr>
              <a:t>Change in Family Income: 1970 – Current (2009-2013)</a:t>
            </a:r>
          </a:p>
        </p:txBody>
      </p:sp>
      <p:sp>
        <p:nvSpPr>
          <p:cNvPr id="10" name="Subtitle 2"/>
          <p:cNvSpPr txBox="1">
            <a:spLocks/>
          </p:cNvSpPr>
          <p:nvPr/>
        </p:nvSpPr>
        <p:spPr>
          <a:xfrm>
            <a:off x="6824639" y="935648"/>
            <a:ext cx="5319736" cy="474788"/>
          </a:xfrm>
          <a:prstGeom prst="rect">
            <a:avLst/>
          </a:prstGeom>
          <a:solidFill>
            <a:srgbClr val="982624"/>
          </a:solidFill>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50" b="1" dirty="0">
                <a:solidFill>
                  <a:schemeClr val="bg1"/>
                </a:solidFill>
              </a:rPr>
              <a:t>Neighborhoods with Largest </a:t>
            </a:r>
            <a:r>
              <a:rPr lang="en-US" sz="1050" b="1" u="sng" dirty="0">
                <a:solidFill>
                  <a:schemeClr val="bg1"/>
                </a:solidFill>
              </a:rPr>
              <a:t>Increases</a:t>
            </a:r>
            <a:r>
              <a:rPr lang="en-US" sz="1050" b="1" dirty="0">
                <a:solidFill>
                  <a:schemeClr val="bg1"/>
                </a:solidFill>
              </a:rPr>
              <a:t> in Average Family Income</a:t>
            </a:r>
          </a:p>
        </p:txBody>
      </p:sp>
      <p:sp>
        <p:nvSpPr>
          <p:cNvPr id="11" name="Subtitle 2"/>
          <p:cNvSpPr txBox="1">
            <a:spLocks/>
          </p:cNvSpPr>
          <p:nvPr/>
        </p:nvSpPr>
        <p:spPr>
          <a:xfrm>
            <a:off x="39125" y="915027"/>
            <a:ext cx="5223436" cy="431799"/>
          </a:xfrm>
          <a:prstGeom prst="rect">
            <a:avLst/>
          </a:prstGeom>
          <a:solidFill>
            <a:srgbClr val="15567E"/>
          </a:solidFill>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50" b="1" dirty="0">
                <a:solidFill>
                  <a:schemeClr val="bg1"/>
                </a:solidFill>
              </a:rPr>
              <a:t>Neighborhoods with Largest </a:t>
            </a:r>
            <a:r>
              <a:rPr lang="en-US" sz="1050" b="1" u="sng" dirty="0">
                <a:solidFill>
                  <a:schemeClr val="bg1"/>
                </a:solidFill>
              </a:rPr>
              <a:t>Declines</a:t>
            </a:r>
            <a:r>
              <a:rPr lang="en-US" sz="1050" b="1" dirty="0">
                <a:solidFill>
                  <a:schemeClr val="bg1"/>
                </a:solidFill>
              </a:rPr>
              <a:t> in Average Family Income</a:t>
            </a:r>
          </a:p>
        </p:txBody>
      </p:sp>
      <p:sp>
        <p:nvSpPr>
          <p:cNvPr id="12" name="TextBox 11"/>
          <p:cNvSpPr txBox="1"/>
          <p:nvPr/>
        </p:nvSpPr>
        <p:spPr>
          <a:xfrm>
            <a:off x="1516148" y="6466255"/>
            <a:ext cx="2847674" cy="334835"/>
          </a:xfrm>
          <a:prstGeom prst="rect">
            <a:avLst/>
          </a:prstGeom>
          <a:noFill/>
        </p:spPr>
        <p:txBody>
          <a:bodyPr wrap="square" rtlCol="0">
            <a:spAutoFit/>
          </a:bodyPr>
          <a:lstStyle/>
          <a:p>
            <a:r>
              <a:rPr lang="en-US" sz="788" i="1" dirty="0"/>
              <a:t>Source: Neighborhood Change Database, </a:t>
            </a:r>
            <a:r>
              <a:rPr lang="en-US" sz="788" i="1" dirty="0" err="1"/>
              <a:t>Geolytics</a:t>
            </a:r>
            <a:r>
              <a:rPr lang="en-US" sz="788" i="1" dirty="0"/>
              <a:t> (analysis by ARC Research)</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2240170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0"/>
            <a:ext cx="9144000" cy="645952"/>
          </a:xfrm>
          <a:prstGeom prst="rect">
            <a:avLst/>
          </a:prstGeom>
        </p:spPr>
        <p:txBody>
          <a:bodyPr/>
          <a:lstStyle>
            <a:lvl1pPr algn="ctr" defTabSz="457200" rtl="0" eaLnBrk="1" latinLnBrk="0" hangingPunct="1">
              <a:spcBef>
                <a:spcPct val="0"/>
              </a:spcBef>
              <a:buNone/>
              <a:defRPr sz="4400" kern="1200">
                <a:solidFill>
                  <a:schemeClr val="tx1"/>
                </a:solidFill>
                <a:effectLst/>
                <a:latin typeface="Segoe UI Semibold" panose="020B0702040204020203" pitchFamily="34" charset="0"/>
                <a:ea typeface="+mj-ea"/>
                <a:cs typeface="Segoe UI Semibold" panose="020B0702040204020203" pitchFamily="34" charset="0"/>
              </a:defRPr>
            </a:lvl1pPr>
          </a:lstStyle>
          <a:p>
            <a:pPr>
              <a:defRPr/>
            </a:pPr>
            <a:r>
              <a:rPr lang="en-US" sz="3200" b="1" i="1" dirty="0">
                <a:solidFill>
                  <a:prstClr val="black"/>
                </a:solidFill>
                <a:latin typeface="Calibri"/>
              </a:rPr>
              <a:t>The “Systems” Look At Metro Atlanta</a:t>
            </a:r>
          </a:p>
        </p:txBody>
      </p:sp>
      <p:sp>
        <p:nvSpPr>
          <p:cNvPr id="6" name="TextBox 5"/>
          <p:cNvSpPr txBox="1"/>
          <p:nvPr/>
        </p:nvSpPr>
        <p:spPr>
          <a:xfrm>
            <a:off x="2559371" y="6582302"/>
            <a:ext cx="1609270" cy="276999"/>
          </a:xfrm>
          <a:prstGeom prst="rect">
            <a:avLst/>
          </a:prstGeom>
          <a:noFill/>
        </p:spPr>
        <p:txBody>
          <a:bodyPr wrap="square" rtlCol="0">
            <a:spAutoFit/>
          </a:bodyPr>
          <a:lstStyle/>
          <a:p>
            <a:pPr defTabSz="457200">
              <a:defRPr/>
            </a:pPr>
            <a:r>
              <a:rPr lang="en-US" sz="1200" i="1" dirty="0">
                <a:solidFill>
                  <a:prstClr val="white">
                    <a:lumMod val="50000"/>
                  </a:prstClr>
                </a:solidFill>
                <a:latin typeface="Calibri"/>
              </a:rPr>
              <a:t>Source: 2010 Census</a:t>
            </a:r>
          </a:p>
        </p:txBody>
      </p:sp>
      <p:pic>
        <p:nvPicPr>
          <p:cNvPr id="3" name="Picture 2"/>
          <p:cNvPicPr>
            <a:picLocks noChangeAspect="1"/>
          </p:cNvPicPr>
          <p:nvPr/>
        </p:nvPicPr>
        <p:blipFill>
          <a:blip r:embed="rId2"/>
          <a:stretch>
            <a:fillRect/>
          </a:stretch>
        </p:blipFill>
        <p:spPr>
          <a:xfrm>
            <a:off x="2684474" y="730601"/>
            <a:ext cx="6803540" cy="5615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5590495" y="2683311"/>
              <a:ext cx="180" cy="180"/>
            </p14:xfrm>
          </p:contentPart>
        </mc:Choice>
        <mc:Fallback xmlns="">
          <p:pic>
            <p:nvPicPr>
              <p:cNvPr id="8" name="Ink 7"/>
              <p:cNvPicPr/>
              <p:nvPr/>
            </p:nvPicPr>
            <p:blipFill>
              <a:blip r:embed="rId4"/>
              <a:stretch>
                <a:fillRect/>
              </a:stretch>
            </p:blipFill>
            <p:spPr>
              <a:xfrm>
                <a:off x="5588335" y="2681151"/>
                <a:ext cx="4500" cy="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457115" y="1929831"/>
              <a:ext cx="2432880" cy="2307780"/>
            </p14:xfrm>
          </p:contentPart>
        </mc:Choice>
        <mc:Fallback xmlns="">
          <p:pic>
            <p:nvPicPr>
              <p:cNvPr id="10" name="Ink 9"/>
              <p:cNvPicPr/>
              <p:nvPr/>
            </p:nvPicPr>
            <p:blipFill>
              <a:blip r:embed="rId6"/>
              <a:stretch>
                <a:fillRect/>
              </a:stretch>
            </p:blipFill>
            <p:spPr>
              <a:xfrm>
                <a:off x="5428679" y="1901398"/>
                <a:ext cx="2489752" cy="2364647"/>
              </a:xfrm>
              <a:prstGeom prst="rect">
                <a:avLst/>
              </a:prstGeom>
            </p:spPr>
          </p:pic>
        </mc:Fallback>
      </mc:AlternateContent>
      <p:sp>
        <p:nvSpPr>
          <p:cNvPr id="11" name="Rectangle 10"/>
          <p:cNvSpPr/>
          <p:nvPr/>
        </p:nvSpPr>
        <p:spPr>
          <a:xfrm>
            <a:off x="2684475" y="730601"/>
            <a:ext cx="1826261" cy="369332"/>
          </a:xfrm>
          <a:prstGeom prst="rect">
            <a:avLst/>
          </a:prstGeom>
          <a:solidFill>
            <a:schemeClr val="bg1"/>
          </a:solidFill>
        </p:spPr>
        <p:txBody>
          <a:bodyPr wrap="square">
            <a:spAutoFit/>
          </a:bodyPr>
          <a:lstStyle/>
          <a:p>
            <a:r>
              <a:rPr lang="en-US" b="1" i="1" dirty="0">
                <a:solidFill>
                  <a:prstClr val="black"/>
                </a:solidFill>
              </a:rPr>
              <a:t>College Educated</a:t>
            </a:r>
            <a:endParaRPr lang="en-US" dirty="0"/>
          </a:p>
        </p:txBody>
      </p:sp>
    </p:spTree>
    <p:extLst>
      <p:ext uri="{BB962C8B-B14F-4D97-AF65-F5344CB8AC3E}">
        <p14:creationId xmlns:p14="http://schemas.microsoft.com/office/powerpoint/2010/main" val="244002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0"/>
            <a:ext cx="9144000" cy="645952"/>
          </a:xfrm>
          <a:prstGeom prst="rect">
            <a:avLst/>
          </a:prstGeom>
        </p:spPr>
        <p:txBody>
          <a:bodyPr/>
          <a:lstStyle>
            <a:lvl1pPr algn="ctr" defTabSz="457200" rtl="0" eaLnBrk="1" latinLnBrk="0" hangingPunct="1">
              <a:spcBef>
                <a:spcPct val="0"/>
              </a:spcBef>
              <a:buNone/>
              <a:defRPr sz="4400" kern="1200">
                <a:solidFill>
                  <a:schemeClr val="tx1"/>
                </a:solidFill>
                <a:effectLst/>
                <a:latin typeface="Segoe UI Semibold" panose="020B0702040204020203" pitchFamily="34" charset="0"/>
                <a:ea typeface="+mj-ea"/>
                <a:cs typeface="Segoe UI Semibold" panose="020B0702040204020203" pitchFamily="34" charset="0"/>
              </a:defRPr>
            </a:lvl1pPr>
          </a:lstStyle>
          <a:p>
            <a:pPr>
              <a:defRPr/>
            </a:pPr>
            <a:r>
              <a:rPr lang="en-US" sz="3200" b="1" i="1" dirty="0">
                <a:solidFill>
                  <a:prstClr val="black"/>
                </a:solidFill>
                <a:latin typeface="Calibri"/>
              </a:rPr>
              <a:t>The “Systems” Look At Metro Atlanta</a:t>
            </a:r>
          </a:p>
        </p:txBody>
      </p:sp>
      <p:sp>
        <p:nvSpPr>
          <p:cNvPr id="6" name="TextBox 5"/>
          <p:cNvSpPr txBox="1"/>
          <p:nvPr/>
        </p:nvSpPr>
        <p:spPr>
          <a:xfrm>
            <a:off x="2559371" y="6582302"/>
            <a:ext cx="1609270" cy="276999"/>
          </a:xfrm>
          <a:prstGeom prst="rect">
            <a:avLst/>
          </a:prstGeom>
          <a:noFill/>
        </p:spPr>
        <p:txBody>
          <a:bodyPr wrap="square" rtlCol="0">
            <a:spAutoFit/>
          </a:bodyPr>
          <a:lstStyle/>
          <a:p>
            <a:pPr defTabSz="457200">
              <a:defRPr/>
            </a:pPr>
            <a:r>
              <a:rPr lang="en-US" sz="1200" i="1" dirty="0">
                <a:solidFill>
                  <a:prstClr val="white">
                    <a:lumMod val="50000"/>
                  </a:prstClr>
                </a:solidFill>
                <a:latin typeface="Calibri"/>
              </a:rPr>
              <a:t>Source: 2010 Census</a:t>
            </a:r>
          </a:p>
        </p:txBody>
      </p:sp>
      <p:pic>
        <p:nvPicPr>
          <p:cNvPr id="2" name="Picture 1"/>
          <p:cNvPicPr>
            <a:picLocks noChangeAspect="1"/>
          </p:cNvPicPr>
          <p:nvPr/>
        </p:nvPicPr>
        <p:blipFill>
          <a:blip r:embed="rId2"/>
          <a:stretch>
            <a:fillRect/>
          </a:stretch>
        </p:blipFill>
        <p:spPr>
          <a:xfrm>
            <a:off x="2651289" y="674492"/>
            <a:ext cx="6928592" cy="558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526595" y="2934951"/>
              <a:ext cx="1842300" cy="2313900"/>
            </p14:xfrm>
          </p:contentPart>
        </mc:Choice>
        <mc:Fallback xmlns="">
          <p:pic>
            <p:nvPicPr>
              <p:cNvPr id="9" name="Ink 8"/>
              <p:cNvPicPr/>
              <p:nvPr/>
            </p:nvPicPr>
            <p:blipFill>
              <a:blip r:embed="rId4"/>
              <a:stretch>
                <a:fillRect/>
              </a:stretch>
            </p:blipFill>
            <p:spPr>
              <a:xfrm>
                <a:off x="5498158" y="2906518"/>
                <a:ext cx="1899174" cy="2370767"/>
              </a:xfrm>
              <a:prstGeom prst="rect">
                <a:avLst/>
              </a:prstGeom>
            </p:spPr>
          </p:pic>
        </mc:Fallback>
      </mc:AlternateContent>
      <p:sp>
        <p:nvSpPr>
          <p:cNvPr id="10" name="Rectangle 9"/>
          <p:cNvSpPr/>
          <p:nvPr/>
        </p:nvSpPr>
        <p:spPr>
          <a:xfrm>
            <a:off x="2684475" y="730601"/>
            <a:ext cx="1826261" cy="369332"/>
          </a:xfrm>
          <a:prstGeom prst="rect">
            <a:avLst/>
          </a:prstGeom>
          <a:solidFill>
            <a:schemeClr val="bg1"/>
          </a:solidFill>
        </p:spPr>
        <p:txBody>
          <a:bodyPr wrap="square">
            <a:spAutoFit/>
          </a:bodyPr>
          <a:lstStyle/>
          <a:p>
            <a:r>
              <a:rPr lang="en-US" b="1" i="1" dirty="0">
                <a:solidFill>
                  <a:prstClr val="black"/>
                </a:solidFill>
              </a:rPr>
              <a:t>Poverty</a:t>
            </a:r>
            <a:endParaRPr lang="en-US" dirty="0"/>
          </a:p>
        </p:txBody>
      </p:sp>
    </p:spTree>
    <p:extLst>
      <p:ext uri="{BB962C8B-B14F-4D97-AF65-F5344CB8AC3E}">
        <p14:creationId xmlns:p14="http://schemas.microsoft.com/office/powerpoint/2010/main" val="53743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502" y="0"/>
            <a:ext cx="9565425" cy="6400800"/>
          </a:xfrm>
          <a:prstGeom prst="rect">
            <a:avLst/>
          </a:prstGeom>
        </p:spPr>
      </p:pic>
      <p:sp>
        <p:nvSpPr>
          <p:cNvPr id="2" name="Title 1"/>
          <p:cNvSpPr>
            <a:spLocks noGrp="1"/>
          </p:cNvSpPr>
          <p:nvPr>
            <p:ph type="title"/>
          </p:nvPr>
        </p:nvSpPr>
        <p:spPr>
          <a:xfrm>
            <a:off x="7221196" y="0"/>
            <a:ext cx="4970804" cy="685800"/>
          </a:xfrm>
        </p:spPr>
        <p:txBody>
          <a:bodyPr>
            <a:noAutofit/>
          </a:bodyPr>
          <a:lstStyle/>
          <a:p>
            <a:r>
              <a:rPr lang="en-US" sz="3600" b="1" kern="0" dirty="0">
                <a:solidFill>
                  <a:sysClr val="windowText" lastClr="000000"/>
                </a:solidFill>
                <a:effectLst/>
                <a:latin typeface="+mn-lt"/>
              </a:rPr>
              <a:t>Data As A Public Good</a:t>
            </a:r>
            <a:br>
              <a:rPr lang="en-US" sz="3600" b="1" kern="0" dirty="0">
                <a:solidFill>
                  <a:sysClr val="windowText" lastClr="000000"/>
                </a:solidFill>
                <a:effectLst/>
                <a:latin typeface="+mn-lt"/>
              </a:rPr>
            </a:br>
            <a:endParaRPr lang="en-US" sz="3600" dirty="0">
              <a:effectLst/>
              <a:latin typeface="+mn-lt"/>
            </a:endParaRPr>
          </a:p>
        </p:txBody>
      </p:sp>
      <p:sp>
        <p:nvSpPr>
          <p:cNvPr id="14" name="TextBox 13"/>
          <p:cNvSpPr txBox="1"/>
          <p:nvPr/>
        </p:nvSpPr>
        <p:spPr>
          <a:xfrm>
            <a:off x="7884336" y="555237"/>
            <a:ext cx="3644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hlinkClick r:id="rId4"/>
              </a:rPr>
              <a:t>http://neighborhoodnexus.org/</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2808389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2084221" y="1"/>
            <a:ext cx="7897979" cy="957943"/>
          </a:xfrm>
          <a:prstGeom prst="rect">
            <a:avLst/>
          </a:prstGeom>
          <a:noFill/>
          <a:ln w="9525">
            <a:noFill/>
            <a:miter lim="800000"/>
            <a:headEnd/>
            <a:tailEnd/>
          </a:ln>
        </p:spPr>
        <p:txBody>
          <a:bodyPr/>
          <a:lstStyle/>
          <a:p>
            <a:pPr algn="ctr" defTabSz="457200">
              <a:spcBef>
                <a:spcPct val="20000"/>
              </a:spcBef>
              <a:defRPr/>
            </a:pPr>
            <a:r>
              <a:rPr lang="en-US" sz="3200" b="1" i="1" dirty="0">
                <a:solidFill>
                  <a:prstClr val="black"/>
                </a:solidFill>
                <a:latin typeface="Calibri"/>
              </a:rPr>
              <a:t>Atlanta’s Wealthy is VERY Wealthy…</a:t>
            </a:r>
            <a:endParaRPr lang="en-US" sz="800" i="1" dirty="0">
              <a:solidFill>
                <a:prstClr val="black"/>
              </a:solidFill>
              <a:effectLst>
                <a:outerShdw blurRad="38100" dist="38100" dir="2700000" algn="tl">
                  <a:srgbClr val="000000">
                    <a:alpha val="43137"/>
                  </a:srgbClr>
                </a:outerShdw>
              </a:effectLst>
              <a:latin typeface="Calibri"/>
            </a:endParaRPr>
          </a:p>
        </p:txBody>
      </p:sp>
      <p:sp>
        <p:nvSpPr>
          <p:cNvPr id="7" name="TextBox 6"/>
          <p:cNvSpPr txBox="1"/>
          <p:nvPr/>
        </p:nvSpPr>
        <p:spPr>
          <a:xfrm>
            <a:off x="2449286" y="6601942"/>
            <a:ext cx="2870522" cy="246221"/>
          </a:xfrm>
          <a:prstGeom prst="rect">
            <a:avLst/>
          </a:prstGeom>
          <a:noFill/>
        </p:spPr>
        <p:txBody>
          <a:bodyPr wrap="square" rtlCol="0">
            <a:spAutoFit/>
          </a:bodyPr>
          <a:lstStyle/>
          <a:p>
            <a:pPr defTabSz="457200">
              <a:defRPr/>
            </a:pPr>
            <a:r>
              <a:rPr lang="en-US" sz="1000" i="1" dirty="0">
                <a:solidFill>
                  <a:prstClr val="black"/>
                </a:solidFill>
                <a:latin typeface="Calibri"/>
              </a:rPr>
              <a:t>Source: US Census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8" name="Picture 7"/>
          <p:cNvPicPr>
            <a:picLocks noChangeAspect="1"/>
          </p:cNvPicPr>
          <p:nvPr/>
        </p:nvPicPr>
        <p:blipFill>
          <a:blip r:embed="rId4"/>
          <a:stretch>
            <a:fillRect/>
          </a:stretch>
        </p:blipFill>
        <p:spPr>
          <a:xfrm>
            <a:off x="405685" y="596917"/>
            <a:ext cx="10734540" cy="5812429"/>
          </a:xfrm>
          <a:prstGeom prst="rect">
            <a:avLst/>
          </a:prstGeom>
        </p:spPr>
      </p:pic>
      <p:sp>
        <p:nvSpPr>
          <p:cNvPr id="9" name="Rectangle 8"/>
          <p:cNvSpPr/>
          <p:nvPr/>
        </p:nvSpPr>
        <p:spPr>
          <a:xfrm>
            <a:off x="1085850" y="1067971"/>
            <a:ext cx="9429750" cy="15122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767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i="1" dirty="0">
                <a:solidFill>
                  <a:schemeClr val="tx1"/>
                </a:solidFill>
                <a:effectLst/>
                <a:latin typeface="+mn-lt"/>
              </a:rPr>
              <a:t>…Which Leads to High Income Inequality</a:t>
            </a:r>
          </a:p>
        </p:txBody>
      </p:sp>
      <p:sp>
        <p:nvSpPr>
          <p:cNvPr id="6" name="TextBox 5"/>
          <p:cNvSpPr txBox="1"/>
          <p:nvPr/>
        </p:nvSpPr>
        <p:spPr>
          <a:xfrm>
            <a:off x="2595478" y="6596390"/>
            <a:ext cx="3733800" cy="261610"/>
          </a:xfrm>
          <a:prstGeom prst="rect">
            <a:avLst/>
          </a:prstGeom>
          <a:noFill/>
        </p:spPr>
        <p:txBody>
          <a:bodyPr wrap="square" rtlCol="0">
            <a:spAutoFit/>
          </a:bodyPr>
          <a:lstStyle/>
          <a:p>
            <a:pPr defTabSz="457200">
              <a:defRPr/>
            </a:pPr>
            <a:r>
              <a:rPr lang="en-US" sz="1100" i="1" dirty="0">
                <a:solidFill>
                  <a:prstClr val="black"/>
                </a:solidFill>
                <a:latin typeface="Calibri"/>
              </a:rPr>
              <a:t>Source: ESRI Demographics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pic>
        <p:nvPicPr>
          <p:cNvPr id="7" name="Picture 6"/>
          <p:cNvPicPr>
            <a:picLocks noChangeAspect="1"/>
          </p:cNvPicPr>
          <p:nvPr/>
        </p:nvPicPr>
        <p:blipFill>
          <a:blip r:embed="rId3"/>
          <a:stretch>
            <a:fillRect/>
          </a:stretch>
        </p:blipFill>
        <p:spPr>
          <a:xfrm>
            <a:off x="151828" y="1081825"/>
            <a:ext cx="11913035" cy="4411013"/>
          </a:xfrm>
          <a:prstGeom prst="rect">
            <a:avLst/>
          </a:prstGeom>
        </p:spPr>
      </p:pic>
      <p:sp>
        <p:nvSpPr>
          <p:cNvPr id="9" name="Rectangle 8"/>
          <p:cNvSpPr/>
          <p:nvPr/>
        </p:nvSpPr>
        <p:spPr>
          <a:xfrm>
            <a:off x="303106" y="1997298"/>
            <a:ext cx="11629170" cy="30801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506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42</a:t>
            </a:fld>
            <a:endParaRPr lang="en-US">
              <a:solidFill>
                <a:srgbClr val="FFFFFF"/>
              </a:solidFill>
            </a:endParaRPr>
          </a:p>
        </p:txBody>
      </p:sp>
      <p:sp>
        <p:nvSpPr>
          <p:cNvPr id="3" name="Rectangle 2"/>
          <p:cNvSpPr/>
          <p:nvPr/>
        </p:nvSpPr>
        <p:spPr>
          <a:xfrm>
            <a:off x="0" y="0"/>
            <a:ext cx="12192000" cy="1200329"/>
          </a:xfrm>
          <a:prstGeom prst="rect">
            <a:avLst/>
          </a:prstGeom>
        </p:spPr>
        <p:txBody>
          <a:bodyPr wrap="square">
            <a:spAutoFit/>
          </a:bodyPr>
          <a:lstStyle/>
          <a:p>
            <a:pPr algn="ctr"/>
            <a:r>
              <a:rPr lang="en-US" sz="3600" b="1" dirty="0"/>
              <a:t>Residents Struggle for Housing Costs in High Poverty Neighborhoods</a:t>
            </a:r>
          </a:p>
        </p:txBody>
      </p:sp>
      <p:graphicFrame>
        <p:nvGraphicFramePr>
          <p:cNvPr id="5" name="Chart 4"/>
          <p:cNvGraphicFramePr>
            <a:graphicFrameLocks/>
          </p:cNvGraphicFramePr>
          <p:nvPr>
            <p:extLst>
              <p:ext uri="{D42A27DB-BD31-4B8C-83A1-F6EECF244321}">
                <p14:modId xmlns:p14="http://schemas.microsoft.com/office/powerpoint/2010/main" val="3162249875"/>
              </p:ext>
            </p:extLst>
          </p:nvPr>
        </p:nvGraphicFramePr>
        <p:xfrm>
          <a:off x="0" y="1185127"/>
          <a:ext cx="12192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85875" y="6442245"/>
            <a:ext cx="2612994" cy="415755"/>
          </a:xfrm>
          <a:prstGeom prst="rect">
            <a:avLst/>
          </a:prstGeom>
          <a:noFill/>
        </p:spPr>
        <p:txBody>
          <a:bodyPr wrap="square" rtlCol="0">
            <a:spAutoFit/>
          </a:bodyPr>
          <a:lstStyle/>
          <a:p>
            <a:r>
              <a:rPr lang="en-US" sz="1051" i="1" dirty="0"/>
              <a:t>Source: 2010-2014 American Community Survey, via Neighborhood Nexus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518620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5B09199-7AF4-4CAA-AA49-72851FE3D392}" type="slidenum">
              <a:rPr lang="en-US" smtClean="0">
                <a:solidFill>
                  <a:srgbClr val="FFFFFF"/>
                </a:solidFill>
              </a:rPr>
              <a:pPr>
                <a:defRPr/>
              </a:pPr>
              <a:t>43</a:t>
            </a:fld>
            <a:endParaRPr lang="en-US">
              <a:solidFill>
                <a:srgbClr val="FFFFFF"/>
              </a:solidFill>
            </a:endParaRPr>
          </a:p>
        </p:txBody>
      </p:sp>
      <p:sp>
        <p:nvSpPr>
          <p:cNvPr id="3" name="Rectangle 2"/>
          <p:cNvSpPr/>
          <p:nvPr/>
        </p:nvSpPr>
        <p:spPr>
          <a:xfrm>
            <a:off x="0" y="0"/>
            <a:ext cx="12192000" cy="646331"/>
          </a:xfrm>
          <a:prstGeom prst="rect">
            <a:avLst/>
          </a:prstGeom>
        </p:spPr>
        <p:txBody>
          <a:bodyPr wrap="square">
            <a:spAutoFit/>
          </a:bodyPr>
          <a:lstStyle/>
          <a:p>
            <a:pPr algn="ctr"/>
            <a:r>
              <a:rPr lang="en-US" sz="3600" b="1" dirty="0"/>
              <a:t>… and struggle in other ways as well…</a:t>
            </a:r>
          </a:p>
        </p:txBody>
      </p:sp>
      <p:sp>
        <p:nvSpPr>
          <p:cNvPr id="6" name="TextBox 5"/>
          <p:cNvSpPr txBox="1"/>
          <p:nvPr/>
        </p:nvSpPr>
        <p:spPr>
          <a:xfrm>
            <a:off x="1285875" y="6442245"/>
            <a:ext cx="2612994" cy="254044"/>
          </a:xfrm>
          <a:prstGeom prst="rect">
            <a:avLst/>
          </a:prstGeom>
          <a:noFill/>
        </p:spPr>
        <p:txBody>
          <a:bodyPr wrap="square" rtlCol="0">
            <a:spAutoFit/>
          </a:bodyPr>
          <a:lstStyle/>
          <a:p>
            <a:r>
              <a:rPr lang="en-US" sz="1051" i="1" dirty="0"/>
              <a:t>Source: Zillow, via Neighborhood Nexus </a:t>
            </a:r>
          </a:p>
        </p:txBody>
      </p:sp>
      <p:pic>
        <p:nvPicPr>
          <p:cNvPr id="4" name="Picture 3"/>
          <p:cNvPicPr>
            <a:picLocks noChangeAspect="1"/>
          </p:cNvPicPr>
          <p:nvPr/>
        </p:nvPicPr>
        <p:blipFill>
          <a:blip r:embed="rId2"/>
          <a:stretch>
            <a:fillRect/>
          </a:stretch>
        </p:blipFill>
        <p:spPr>
          <a:xfrm>
            <a:off x="4464350" y="769120"/>
            <a:ext cx="7098110" cy="6021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41921" y="860058"/>
            <a:ext cx="3562707" cy="1138773"/>
          </a:xfrm>
          <a:prstGeom prst="rect">
            <a:avLst/>
          </a:prstGeom>
        </p:spPr>
        <p:txBody>
          <a:bodyPr wrap="none">
            <a:spAutoFit/>
          </a:bodyPr>
          <a:lstStyle/>
          <a:p>
            <a:pPr algn="ctr"/>
            <a:r>
              <a:rPr lang="en-US" b="1" dirty="0"/>
              <a:t>% of Homes with “Negative Equity”</a:t>
            </a:r>
          </a:p>
          <a:p>
            <a:pPr algn="ctr"/>
            <a:endParaRPr lang="en-US" b="1" dirty="0"/>
          </a:p>
          <a:p>
            <a:pPr algn="ctr"/>
            <a:r>
              <a:rPr lang="en-US" sz="1600" b="1" i="1" dirty="0"/>
              <a:t>(Owe more on the house </a:t>
            </a:r>
          </a:p>
          <a:p>
            <a:pPr algn="ctr"/>
            <a:r>
              <a:rPr lang="en-US" sz="1600" b="1" i="1" dirty="0"/>
              <a:t>than what it is worth)</a:t>
            </a:r>
            <a:endParaRPr lang="en-US" sz="1600" i="1" dirty="0"/>
          </a:p>
        </p:txBody>
      </p:sp>
      <p:pic>
        <p:nvPicPr>
          <p:cNvPr id="8" name="Picture 7"/>
          <p:cNvPicPr>
            <a:picLocks noChangeAspect="1"/>
          </p:cNvPicPr>
          <p:nvPr/>
        </p:nvPicPr>
        <p:blipFill>
          <a:blip r:embed="rId3"/>
          <a:stretch>
            <a:fillRect/>
          </a:stretch>
        </p:blipFill>
        <p:spPr>
          <a:xfrm>
            <a:off x="1217508" y="2440795"/>
            <a:ext cx="1628241" cy="3493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40738" y="6114858"/>
            <a:ext cx="3355406" cy="430887"/>
          </a:xfrm>
          <a:prstGeom prst="rect">
            <a:avLst/>
          </a:prstGeom>
        </p:spPr>
        <p:txBody>
          <a:bodyPr wrap="none">
            <a:spAutoFit/>
          </a:bodyPr>
          <a:lstStyle/>
          <a:p>
            <a:r>
              <a:rPr lang="en-US" sz="1100" dirty="0">
                <a:hlinkClick r:id="rId4"/>
              </a:rPr>
              <a:t>http://www.neighborhoodnexus.org/zip-code-mapping</a:t>
            </a:r>
            <a:endParaRPr lang="en-US" sz="1100" dirty="0"/>
          </a:p>
          <a:p>
            <a:endParaRPr lang="en-US" sz="1100" dirty="0"/>
          </a:p>
        </p:txBody>
      </p:sp>
    </p:spTree>
    <p:extLst>
      <p:ext uri="{BB962C8B-B14F-4D97-AF65-F5344CB8AC3E}">
        <p14:creationId xmlns:p14="http://schemas.microsoft.com/office/powerpoint/2010/main" val="3432167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9" name="TextBox 8"/>
          <p:cNvSpPr txBox="1"/>
          <p:nvPr/>
        </p:nvSpPr>
        <p:spPr>
          <a:xfrm>
            <a:off x="1197135" y="6611779"/>
            <a:ext cx="4898864" cy="246221"/>
          </a:xfrm>
          <a:prstGeom prst="rect">
            <a:avLst/>
          </a:prstGeom>
          <a:noFill/>
        </p:spPr>
        <p:txBody>
          <a:bodyPr wrap="square" rtlCol="0">
            <a:spAutoFit/>
          </a:bodyPr>
          <a:lstStyle/>
          <a:p>
            <a:r>
              <a:rPr lang="en-US" sz="1000" i="1" dirty="0"/>
              <a:t>Source: LEHD, Census</a:t>
            </a:r>
          </a:p>
        </p:txBody>
      </p:sp>
      <p:sp>
        <p:nvSpPr>
          <p:cNvPr id="7" name="TextBox 6"/>
          <p:cNvSpPr txBox="1"/>
          <p:nvPr/>
        </p:nvSpPr>
        <p:spPr>
          <a:xfrm>
            <a:off x="0" y="85725"/>
            <a:ext cx="12191999" cy="584775"/>
          </a:xfrm>
          <a:prstGeom prst="rect">
            <a:avLst/>
          </a:prstGeom>
          <a:noFill/>
        </p:spPr>
        <p:txBody>
          <a:bodyPr wrap="square" rtlCol="0">
            <a:spAutoFit/>
          </a:bodyPr>
          <a:lstStyle/>
          <a:p>
            <a:pPr algn="ctr"/>
            <a:r>
              <a:rPr lang="en-US" sz="3200" b="1" dirty="0"/>
              <a:t>Low-Income Workers &amp; Low-Income Jobs</a:t>
            </a:r>
          </a:p>
        </p:txBody>
      </p:sp>
      <p:pic>
        <p:nvPicPr>
          <p:cNvPr id="8" name="Picture 7"/>
          <p:cNvPicPr>
            <a:picLocks noChangeAspect="1"/>
          </p:cNvPicPr>
          <p:nvPr/>
        </p:nvPicPr>
        <p:blipFill>
          <a:blip r:embed="rId3"/>
          <a:stretch>
            <a:fillRect/>
          </a:stretch>
        </p:blipFill>
        <p:spPr>
          <a:xfrm>
            <a:off x="123825" y="1600200"/>
            <a:ext cx="5730459"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4"/>
          <a:stretch>
            <a:fillRect/>
          </a:stretch>
        </p:blipFill>
        <p:spPr>
          <a:xfrm>
            <a:off x="6327993" y="1579752"/>
            <a:ext cx="5764334" cy="475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23825" y="1152525"/>
            <a:ext cx="5730459" cy="307777"/>
          </a:xfrm>
          <a:prstGeom prst="rect">
            <a:avLst/>
          </a:prstGeom>
          <a:noFill/>
        </p:spPr>
        <p:txBody>
          <a:bodyPr wrap="square" rtlCol="0">
            <a:spAutoFit/>
          </a:bodyPr>
          <a:lstStyle/>
          <a:p>
            <a:pPr algn="ctr"/>
            <a:r>
              <a:rPr lang="en-US" sz="1400" b="1" dirty="0"/>
              <a:t>Where Low-Income Workers Live</a:t>
            </a:r>
          </a:p>
        </p:txBody>
      </p:sp>
      <p:sp>
        <p:nvSpPr>
          <p:cNvPr id="14" name="TextBox 13"/>
          <p:cNvSpPr txBox="1"/>
          <p:nvPr/>
        </p:nvSpPr>
        <p:spPr>
          <a:xfrm>
            <a:off x="6361868" y="1156964"/>
            <a:ext cx="5730459" cy="307777"/>
          </a:xfrm>
          <a:prstGeom prst="rect">
            <a:avLst/>
          </a:prstGeom>
          <a:noFill/>
        </p:spPr>
        <p:txBody>
          <a:bodyPr wrap="square" rtlCol="0">
            <a:spAutoFit/>
          </a:bodyPr>
          <a:lstStyle/>
          <a:p>
            <a:pPr algn="ctr"/>
            <a:r>
              <a:rPr lang="en-US" sz="1400" b="1" dirty="0"/>
              <a:t>Where Low-Income Jobs Are Located</a:t>
            </a:r>
          </a:p>
        </p:txBody>
      </p:sp>
    </p:spTree>
    <p:extLst>
      <p:ext uri="{BB962C8B-B14F-4D97-AF65-F5344CB8AC3E}">
        <p14:creationId xmlns:p14="http://schemas.microsoft.com/office/powerpoint/2010/main" val="4078305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
        <p:nvSpPr>
          <p:cNvPr id="9" name="TextBox 8"/>
          <p:cNvSpPr txBox="1"/>
          <p:nvPr/>
        </p:nvSpPr>
        <p:spPr>
          <a:xfrm>
            <a:off x="1197135" y="6633673"/>
            <a:ext cx="4898864" cy="246221"/>
          </a:xfrm>
          <a:prstGeom prst="rect">
            <a:avLst/>
          </a:prstGeom>
          <a:noFill/>
        </p:spPr>
        <p:txBody>
          <a:bodyPr wrap="square" rtlCol="0">
            <a:spAutoFit/>
          </a:bodyPr>
          <a:lstStyle/>
          <a:p>
            <a:r>
              <a:rPr lang="en-US" sz="1000" i="1" dirty="0"/>
              <a:t>Source: ARC’s Forecast Series 15</a:t>
            </a:r>
          </a:p>
        </p:txBody>
      </p:sp>
      <p:sp>
        <p:nvSpPr>
          <p:cNvPr id="7" name="TextBox 6"/>
          <p:cNvSpPr txBox="1"/>
          <p:nvPr/>
        </p:nvSpPr>
        <p:spPr>
          <a:xfrm>
            <a:off x="1" y="0"/>
            <a:ext cx="4095750" cy="646331"/>
          </a:xfrm>
          <a:prstGeom prst="rect">
            <a:avLst/>
          </a:prstGeom>
          <a:noFill/>
        </p:spPr>
        <p:txBody>
          <a:bodyPr wrap="square" rtlCol="0">
            <a:spAutoFit/>
          </a:bodyPr>
          <a:lstStyle/>
          <a:p>
            <a:pPr algn="ctr"/>
            <a:r>
              <a:rPr lang="en-US" sz="3600" b="1" u="sng" dirty="0"/>
              <a:t>Where to Now?</a:t>
            </a:r>
          </a:p>
        </p:txBody>
      </p:sp>
      <p:sp>
        <p:nvSpPr>
          <p:cNvPr id="2" name="Rectangle 1"/>
          <p:cNvSpPr/>
          <p:nvPr/>
        </p:nvSpPr>
        <p:spPr>
          <a:xfrm>
            <a:off x="28577" y="6098500"/>
            <a:ext cx="2518766" cy="461665"/>
          </a:xfrm>
          <a:prstGeom prst="rect">
            <a:avLst/>
          </a:prstGeom>
        </p:spPr>
        <p:txBody>
          <a:bodyPr wrap="none">
            <a:spAutoFit/>
          </a:bodyPr>
          <a:lstStyle/>
          <a:p>
            <a:r>
              <a:rPr lang="en-US" sz="1200" dirty="0">
                <a:hlinkClick r:id="rId3"/>
              </a:rPr>
              <a:t>http://www.neighborhoodnexus.org/</a:t>
            </a:r>
            <a:endParaRPr lang="en-US" sz="1200" dirty="0"/>
          </a:p>
          <a:p>
            <a:endParaRPr lang="en-US" sz="1200" dirty="0"/>
          </a:p>
        </p:txBody>
      </p:sp>
      <p:pic>
        <p:nvPicPr>
          <p:cNvPr id="3" name="Picture 2"/>
          <p:cNvPicPr>
            <a:picLocks noChangeAspect="1"/>
          </p:cNvPicPr>
          <p:nvPr/>
        </p:nvPicPr>
        <p:blipFill>
          <a:blip r:embed="rId4"/>
          <a:stretch>
            <a:fillRect/>
          </a:stretch>
        </p:blipFill>
        <p:spPr>
          <a:xfrm>
            <a:off x="3876821" y="1"/>
            <a:ext cx="831518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5392" y="1062835"/>
            <a:ext cx="3943349" cy="707886"/>
          </a:xfrm>
          <a:prstGeom prst="rect">
            <a:avLst/>
          </a:prstGeom>
          <a:noFill/>
        </p:spPr>
        <p:txBody>
          <a:bodyPr wrap="square" rtlCol="0">
            <a:spAutoFit/>
          </a:bodyPr>
          <a:lstStyle/>
          <a:p>
            <a:pPr algn="ctr"/>
            <a:r>
              <a:rPr lang="en-US" sz="2000" b="1" dirty="0"/>
              <a:t>Forecast Population Change, 2015-2040</a:t>
            </a:r>
          </a:p>
        </p:txBody>
      </p:sp>
      <p:pic>
        <p:nvPicPr>
          <p:cNvPr id="5" name="Picture 4"/>
          <p:cNvPicPr>
            <a:picLocks noChangeAspect="1"/>
          </p:cNvPicPr>
          <p:nvPr/>
        </p:nvPicPr>
        <p:blipFill>
          <a:blip r:embed="rId5"/>
          <a:stretch>
            <a:fillRect/>
          </a:stretch>
        </p:blipFill>
        <p:spPr>
          <a:xfrm>
            <a:off x="933451" y="1882885"/>
            <a:ext cx="1838324" cy="4103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3939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469-0E31-4417-AFE2-FDC30E5AA674}"/>
              </a:ext>
            </a:extLst>
          </p:cNvPr>
          <p:cNvSpPr>
            <a:spLocks noGrp="1"/>
          </p:cNvSpPr>
          <p:nvPr>
            <p:ph type="title"/>
          </p:nvPr>
        </p:nvSpPr>
        <p:spPr>
          <a:xfrm>
            <a:off x="0" y="1694329"/>
            <a:ext cx="12192000" cy="1400655"/>
          </a:xfrm>
        </p:spPr>
        <p:txBody>
          <a:bodyPr/>
          <a:lstStyle/>
          <a:p>
            <a:r>
              <a:rPr lang="en-US" dirty="0">
                <a:ln w="0"/>
                <a:solidFill>
                  <a:schemeClr val="tx1"/>
                </a:solidFill>
                <a:effectLst>
                  <a:outerShdw blurRad="38100" dist="19050" dir="2700000" algn="tl" rotWithShape="0">
                    <a:schemeClr val="dk1">
                      <a:alpha val="40000"/>
                    </a:schemeClr>
                  </a:outerShdw>
                </a:effectLst>
              </a:rPr>
              <a:t>Working with our Partners to define and address Inequalities</a:t>
            </a:r>
          </a:p>
        </p:txBody>
      </p:sp>
      <p:pic>
        <p:nvPicPr>
          <p:cNvPr id="3" name="Picture 2">
            <a:extLst>
              <a:ext uri="{FF2B5EF4-FFF2-40B4-BE49-F238E27FC236}">
                <a16:creationId xmlns:a16="http://schemas.microsoft.com/office/drawing/2014/main" id="{12B985D5-9A62-4801-8C72-DEA28E56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6" y="6409346"/>
            <a:ext cx="1345960" cy="448654"/>
          </a:xfrm>
          <a:prstGeom prst="rect">
            <a:avLst/>
          </a:prstGeom>
        </p:spPr>
      </p:pic>
    </p:spTree>
    <p:extLst>
      <p:ext uri="{BB962C8B-B14F-4D97-AF65-F5344CB8AC3E}">
        <p14:creationId xmlns:p14="http://schemas.microsoft.com/office/powerpoint/2010/main" val="2592162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439" y="6374848"/>
            <a:ext cx="1282151" cy="427385"/>
          </a:xfrm>
          <a:prstGeom prst="rect">
            <a:avLst/>
          </a:prstGeom>
        </p:spPr>
      </p:pic>
      <p:sp>
        <p:nvSpPr>
          <p:cNvPr id="23" name="TextBox 22"/>
          <p:cNvSpPr txBox="1"/>
          <p:nvPr/>
        </p:nvSpPr>
        <p:spPr>
          <a:xfrm>
            <a:off x="4357094" y="250594"/>
            <a:ext cx="2835520" cy="646331"/>
          </a:xfrm>
          <a:prstGeom prst="rect">
            <a:avLst/>
          </a:prstGeom>
          <a:noFill/>
        </p:spPr>
        <p:txBody>
          <a:bodyPr wrap="none" rtlCol="0">
            <a:spAutoFit/>
          </a:bodyPr>
          <a:lstStyle/>
          <a:p>
            <a:pPr algn="ctr"/>
            <a:r>
              <a:rPr lang="en-US" sz="3600" b="1" dirty="0">
                <a:hlinkClick r:id="rId4"/>
              </a:rPr>
              <a:t>Invest Atlanta</a:t>
            </a:r>
            <a:endParaRPr lang="en-US" sz="3600" b="1" dirty="0"/>
          </a:p>
        </p:txBody>
      </p:sp>
      <p:pic>
        <p:nvPicPr>
          <p:cNvPr id="2" name="Picture 1">
            <a:extLst>
              <a:ext uri="{FF2B5EF4-FFF2-40B4-BE49-F238E27FC236}">
                <a16:creationId xmlns:a16="http://schemas.microsoft.com/office/drawing/2014/main" id="{F532E1EB-AEF7-450F-8C64-0A87A2881AFE}"/>
              </a:ext>
            </a:extLst>
          </p:cNvPr>
          <p:cNvPicPr>
            <a:picLocks noChangeAspect="1"/>
          </p:cNvPicPr>
          <p:nvPr/>
        </p:nvPicPr>
        <p:blipFill>
          <a:blip r:embed="rId5"/>
          <a:stretch>
            <a:fillRect/>
          </a:stretch>
        </p:blipFill>
        <p:spPr>
          <a:xfrm>
            <a:off x="1524000" y="896925"/>
            <a:ext cx="9026554" cy="5477923"/>
          </a:xfrm>
          <a:prstGeom prst="rect">
            <a:avLst/>
          </a:prstGeom>
        </p:spPr>
      </p:pic>
    </p:spTree>
    <p:extLst>
      <p:ext uri="{BB962C8B-B14F-4D97-AF65-F5344CB8AC3E}">
        <p14:creationId xmlns:p14="http://schemas.microsoft.com/office/powerpoint/2010/main" val="1173507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54390" y="112059"/>
            <a:ext cx="5562601" cy="152400"/>
          </a:xfrm>
        </p:spPr>
        <p:txBody>
          <a:bodyPr/>
          <a:lstStyle/>
          <a:p>
            <a:r>
              <a:rPr lang="en-US" sz="3200" dirty="0">
                <a:hlinkClick r:id="rId2"/>
              </a:rPr>
              <a:t>Westside Future Fund </a:t>
            </a:r>
            <a:br>
              <a:rPr lang="en-US" sz="3200" dirty="0">
                <a:hlinkClick r:id="rId2"/>
              </a:rPr>
            </a:br>
            <a:r>
              <a:rPr lang="en-US" sz="3200" dirty="0">
                <a:hlinkClick r:id="rId2"/>
              </a:rPr>
              <a:t>Microsite </a:t>
            </a:r>
            <a:r>
              <a:rPr lang="en-US" sz="3200" dirty="0"/>
              <a:t>(with Tools)</a:t>
            </a:r>
            <a:br>
              <a:rPr lang="en-US" sz="3200" dirty="0"/>
            </a:br>
            <a:endParaRPr lang="en-US" sz="3200" dirty="0"/>
          </a:p>
        </p:txBody>
      </p:sp>
      <p:pic>
        <p:nvPicPr>
          <p:cNvPr id="5" name="Picture 4">
            <a:extLst>
              <a:ext uri="{FF2B5EF4-FFF2-40B4-BE49-F238E27FC236}">
                <a16:creationId xmlns:a16="http://schemas.microsoft.com/office/drawing/2014/main" id="{FB15DA31-EB02-404C-8650-0E7BEE8A5B64}"/>
              </a:ext>
            </a:extLst>
          </p:cNvPr>
          <p:cNvPicPr>
            <a:picLocks noChangeAspect="1"/>
          </p:cNvPicPr>
          <p:nvPr/>
        </p:nvPicPr>
        <p:blipFill>
          <a:blip r:embed="rId3"/>
          <a:stretch>
            <a:fillRect/>
          </a:stretch>
        </p:blipFill>
        <p:spPr>
          <a:xfrm>
            <a:off x="1371600" y="744072"/>
            <a:ext cx="9144000" cy="5458027"/>
          </a:xfrm>
          <a:prstGeom prst="rect">
            <a:avLst/>
          </a:prstGeom>
        </p:spPr>
      </p:pic>
      <p:pic>
        <p:nvPicPr>
          <p:cNvPr id="4" name="Picture 3">
            <a:extLst>
              <a:ext uri="{FF2B5EF4-FFF2-40B4-BE49-F238E27FC236}">
                <a16:creationId xmlns:a16="http://schemas.microsoft.com/office/drawing/2014/main" id="{18FCC9AE-E704-43EF-AB61-2D335C340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156" y="6430615"/>
            <a:ext cx="1282151" cy="427385"/>
          </a:xfrm>
          <a:prstGeom prst="rect">
            <a:avLst/>
          </a:prstGeom>
        </p:spPr>
      </p:pic>
    </p:spTree>
    <p:extLst>
      <p:ext uri="{BB962C8B-B14F-4D97-AF65-F5344CB8AC3E}">
        <p14:creationId xmlns:p14="http://schemas.microsoft.com/office/powerpoint/2010/main" val="105460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05" y="6430615"/>
            <a:ext cx="1009470" cy="336491"/>
          </a:xfrm>
          <a:prstGeom prst="rect">
            <a:avLst/>
          </a:prstGeom>
        </p:spPr>
      </p:pic>
      <p:sp>
        <p:nvSpPr>
          <p:cNvPr id="23" name="TextBox 22"/>
          <p:cNvSpPr txBox="1"/>
          <p:nvPr/>
        </p:nvSpPr>
        <p:spPr>
          <a:xfrm>
            <a:off x="3279346" y="207051"/>
            <a:ext cx="5136919" cy="461665"/>
          </a:xfrm>
          <a:prstGeom prst="rect">
            <a:avLst/>
          </a:prstGeom>
          <a:noFill/>
        </p:spPr>
        <p:txBody>
          <a:bodyPr wrap="none" rtlCol="0">
            <a:spAutoFit/>
          </a:bodyPr>
          <a:lstStyle/>
          <a:p>
            <a:r>
              <a:rPr lang="en-US" sz="2400" b="1" dirty="0"/>
              <a:t>Westside Future Fund </a:t>
            </a:r>
            <a:r>
              <a:rPr lang="en-US" sz="2400" b="1" dirty="0">
                <a:hlinkClick r:id="rId4"/>
              </a:rPr>
              <a:t>Investment Map</a:t>
            </a:r>
            <a:endParaRPr lang="en-US" sz="2400" b="1" dirty="0"/>
          </a:p>
        </p:txBody>
      </p:sp>
      <p:pic>
        <p:nvPicPr>
          <p:cNvPr id="2" name="Picture 1"/>
          <p:cNvPicPr>
            <a:picLocks noChangeAspect="1"/>
          </p:cNvPicPr>
          <p:nvPr/>
        </p:nvPicPr>
        <p:blipFill>
          <a:blip r:embed="rId5"/>
          <a:stretch>
            <a:fillRect/>
          </a:stretch>
        </p:blipFill>
        <p:spPr>
          <a:xfrm>
            <a:off x="3927566" y="2117895"/>
            <a:ext cx="5808617" cy="3847476"/>
          </a:xfrm>
          <a:prstGeom prst="rect">
            <a:avLst/>
          </a:prstGeom>
        </p:spPr>
      </p:pic>
      <p:pic>
        <p:nvPicPr>
          <p:cNvPr id="3" name="Picture 2"/>
          <p:cNvPicPr>
            <a:picLocks noChangeAspect="1"/>
          </p:cNvPicPr>
          <p:nvPr/>
        </p:nvPicPr>
        <p:blipFill>
          <a:blip r:embed="rId6"/>
          <a:stretch>
            <a:fillRect/>
          </a:stretch>
        </p:blipFill>
        <p:spPr>
          <a:xfrm>
            <a:off x="1973059" y="590338"/>
            <a:ext cx="4743286" cy="1457888"/>
          </a:xfrm>
          <a:prstGeom prst="rect">
            <a:avLst/>
          </a:prstGeom>
        </p:spPr>
      </p:pic>
    </p:spTree>
    <p:extLst>
      <p:ext uri="{BB962C8B-B14F-4D97-AF65-F5344CB8AC3E}">
        <p14:creationId xmlns:p14="http://schemas.microsoft.com/office/powerpoint/2010/main" val="420098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44998" y="6045795"/>
            <a:ext cx="4504888" cy="300082"/>
          </a:xfrm>
          <a:prstGeom prst="rect">
            <a:avLst/>
          </a:prstGeom>
          <a:noFill/>
        </p:spPr>
        <p:txBody>
          <a:bodyPr wrap="square" rtlCol="0">
            <a:spAutoFit/>
          </a:bodyPr>
          <a:lstStyle/>
          <a:p>
            <a:pPr algn="ctr" defTabSz="685800">
              <a:defRPr/>
            </a:pPr>
            <a:r>
              <a:rPr lang="en-US" sz="1350" b="1" dirty="0">
                <a:solidFill>
                  <a:prstClr val="black"/>
                </a:solidFill>
                <a:latin typeface="Calibri"/>
                <a:hlinkClick r:id="rId3"/>
              </a:rPr>
              <a:t>http://neighborhoodnexus.org/case-studies/enterprise/</a:t>
            </a:r>
            <a:r>
              <a:rPr lang="en-US" sz="1350" b="1" dirty="0">
                <a:solidFill>
                  <a:prstClr val="black"/>
                </a:solidFill>
                <a:latin typeface="Calibri"/>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405" y="6430615"/>
            <a:ext cx="1009470" cy="336491"/>
          </a:xfrm>
          <a:prstGeom prst="rect">
            <a:avLst/>
          </a:prstGeom>
        </p:spPr>
      </p:pic>
      <p:sp>
        <p:nvSpPr>
          <p:cNvPr id="4" name="Slide Number Placeholder 3"/>
          <p:cNvSpPr>
            <a:spLocks noGrp="1"/>
          </p:cNvSpPr>
          <p:nvPr>
            <p:ph type="sldNum" sz="quarter" idx="12"/>
          </p:nvPr>
        </p:nvSpPr>
        <p:spPr/>
        <p:txBody>
          <a:bodyPr/>
          <a:lstStyle/>
          <a:p>
            <a:fld id="{B9D8AAD0-044D-214D-97ED-EE805C25B43B}" type="slidenum">
              <a:rPr lang="en-US" smtClean="0">
                <a:solidFill>
                  <a:prstClr val="black">
                    <a:tint val="75000"/>
                  </a:prstClr>
                </a:solidFill>
              </a:rPr>
              <a:pPr/>
              <a:t>5</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E83C2905-B99B-4F17-BFAB-46FF4CA29EFF}"/>
              </a:ext>
            </a:extLst>
          </p:cNvPr>
          <p:cNvPicPr>
            <a:picLocks noChangeAspect="1"/>
          </p:cNvPicPr>
          <p:nvPr/>
        </p:nvPicPr>
        <p:blipFill>
          <a:blip r:embed="rId5"/>
          <a:stretch>
            <a:fillRect/>
          </a:stretch>
        </p:blipFill>
        <p:spPr>
          <a:xfrm>
            <a:off x="1919845" y="0"/>
            <a:ext cx="8050305" cy="6104965"/>
          </a:xfrm>
          <a:prstGeom prst="rect">
            <a:avLst/>
          </a:prstGeom>
        </p:spPr>
      </p:pic>
    </p:spTree>
    <p:extLst>
      <p:ext uri="{BB962C8B-B14F-4D97-AF65-F5344CB8AC3E}">
        <p14:creationId xmlns:p14="http://schemas.microsoft.com/office/powerpoint/2010/main" val="3543937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FECE16-B3DF-4C32-8281-C7D673AD8253}"/>
              </a:ext>
            </a:extLst>
          </p:cNvPr>
          <p:cNvPicPr>
            <a:picLocks noChangeAspect="1"/>
          </p:cNvPicPr>
          <p:nvPr/>
        </p:nvPicPr>
        <p:blipFill>
          <a:blip r:embed="rId2"/>
          <a:stretch>
            <a:fillRect/>
          </a:stretch>
        </p:blipFill>
        <p:spPr>
          <a:xfrm>
            <a:off x="2061772" y="365760"/>
            <a:ext cx="7144981" cy="5996206"/>
          </a:xfrm>
          <a:prstGeom prst="rect">
            <a:avLst/>
          </a:prstGeom>
        </p:spPr>
      </p:pic>
      <p:sp>
        <p:nvSpPr>
          <p:cNvPr id="4" name="Title 3">
            <a:extLst>
              <a:ext uri="{FF2B5EF4-FFF2-40B4-BE49-F238E27FC236}">
                <a16:creationId xmlns:a16="http://schemas.microsoft.com/office/drawing/2014/main" id="{979E3F14-0E23-4E5B-BC74-C47800347DFB}"/>
              </a:ext>
            </a:extLst>
          </p:cNvPr>
          <p:cNvSpPr txBox="1">
            <a:spLocks noGrp="1"/>
          </p:cNvSpPr>
          <p:nvPr>
            <p:ph type="title"/>
          </p:nvPr>
        </p:nvSpPr>
        <p:spPr>
          <a:xfrm>
            <a:off x="2964056" y="0"/>
            <a:ext cx="4646979" cy="584775"/>
          </a:xfrm>
          <a:prstGeom prst="rect">
            <a:avLst/>
          </a:prstGeom>
          <a:noFill/>
        </p:spPr>
        <p:txBody>
          <a:bodyPr wrap="square" rtlCol="0">
            <a:spAutoFit/>
          </a:bodyPr>
          <a:lstStyle/>
          <a:p>
            <a:r>
              <a:rPr lang="en-US" sz="3200" dirty="0">
                <a:ln w="0"/>
                <a:solidFill>
                  <a:schemeClr val="tx1"/>
                </a:solidFill>
                <a:effectLst>
                  <a:outerShdw blurRad="38100" dist="19050" dir="2700000" algn="tl" rotWithShape="0">
                    <a:schemeClr val="dk1">
                      <a:alpha val="40000"/>
                    </a:schemeClr>
                  </a:outerShdw>
                </a:effectLst>
              </a:rPr>
              <a:t>Laureus for Sport Good</a:t>
            </a:r>
          </a:p>
        </p:txBody>
      </p:sp>
      <p:pic>
        <p:nvPicPr>
          <p:cNvPr id="5" name="Picture 4">
            <a:extLst>
              <a:ext uri="{FF2B5EF4-FFF2-40B4-BE49-F238E27FC236}">
                <a16:creationId xmlns:a16="http://schemas.microsoft.com/office/drawing/2014/main" id="{0C67A6C3-4EB4-4F4E-A8A9-D0480F1A9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157" y="6430615"/>
            <a:ext cx="1282151" cy="427385"/>
          </a:xfrm>
          <a:prstGeom prst="rect">
            <a:avLst/>
          </a:prstGeom>
        </p:spPr>
      </p:pic>
    </p:spTree>
    <p:extLst>
      <p:ext uri="{BB962C8B-B14F-4D97-AF65-F5344CB8AC3E}">
        <p14:creationId xmlns:p14="http://schemas.microsoft.com/office/powerpoint/2010/main" val="3180785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05" y="6430615"/>
            <a:ext cx="1009470" cy="336491"/>
          </a:xfrm>
          <a:prstGeom prst="rect">
            <a:avLst/>
          </a:prstGeom>
        </p:spPr>
      </p:pic>
      <p:sp>
        <p:nvSpPr>
          <p:cNvPr id="5" name="TextBox 4"/>
          <p:cNvSpPr txBox="1"/>
          <p:nvPr/>
        </p:nvSpPr>
        <p:spPr>
          <a:xfrm>
            <a:off x="4008751" y="1"/>
            <a:ext cx="2508700" cy="461665"/>
          </a:xfrm>
          <a:prstGeom prst="rect">
            <a:avLst/>
          </a:prstGeom>
          <a:noFill/>
        </p:spPr>
        <p:txBody>
          <a:bodyPr wrap="none" rtlCol="0">
            <a:spAutoFit/>
          </a:bodyPr>
          <a:lstStyle/>
          <a:p>
            <a:r>
              <a:rPr lang="en-US" sz="2400" b="1" dirty="0" err="1"/>
              <a:t>Laureus</a:t>
            </a:r>
            <a:r>
              <a:rPr lang="en-US" sz="2400" b="1" dirty="0"/>
              <a:t> </a:t>
            </a:r>
            <a:r>
              <a:rPr lang="en-US" sz="2400" b="1" dirty="0" err="1"/>
              <a:t>StoryMap</a:t>
            </a:r>
            <a:endParaRPr lang="en-US" sz="2400" b="1" dirty="0"/>
          </a:p>
        </p:txBody>
      </p:sp>
      <p:pic>
        <p:nvPicPr>
          <p:cNvPr id="2" name="Picture 1"/>
          <p:cNvPicPr>
            <a:picLocks noChangeAspect="1"/>
          </p:cNvPicPr>
          <p:nvPr/>
        </p:nvPicPr>
        <p:blipFill>
          <a:blip r:embed="rId4"/>
          <a:stretch>
            <a:fillRect/>
          </a:stretch>
        </p:blipFill>
        <p:spPr>
          <a:xfrm>
            <a:off x="215154" y="461666"/>
            <a:ext cx="11824446" cy="5904301"/>
          </a:xfrm>
          <a:prstGeom prst="rect">
            <a:avLst/>
          </a:prstGeom>
        </p:spPr>
      </p:pic>
    </p:spTree>
    <p:extLst>
      <p:ext uri="{BB962C8B-B14F-4D97-AF65-F5344CB8AC3E}">
        <p14:creationId xmlns:p14="http://schemas.microsoft.com/office/powerpoint/2010/main" val="6376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469-0E31-4417-AFE2-FDC30E5AA674}"/>
              </a:ext>
            </a:extLst>
          </p:cNvPr>
          <p:cNvSpPr>
            <a:spLocks noGrp="1"/>
          </p:cNvSpPr>
          <p:nvPr>
            <p:ph type="title"/>
          </p:nvPr>
        </p:nvSpPr>
        <p:spPr/>
        <p:txBody>
          <a:bodyPr/>
          <a:lstStyle/>
          <a:p>
            <a:r>
              <a:rPr lang="en-US" dirty="0">
                <a:ln w="0"/>
                <a:solidFill>
                  <a:schemeClr val="tx1"/>
                </a:solidFill>
                <a:effectLst>
                  <a:outerShdw blurRad="38100" dist="19050" dir="2700000" algn="tl" rotWithShape="0">
                    <a:schemeClr val="dk1">
                      <a:alpha val="40000"/>
                    </a:schemeClr>
                  </a:outerShdw>
                </a:effectLst>
              </a:rPr>
              <a:t>How We Approach Our Theory of Change</a:t>
            </a:r>
            <a:br>
              <a:rPr lang="en-US" dirty="0">
                <a:ln w="0"/>
                <a:solidFill>
                  <a:schemeClr val="tx1"/>
                </a:solidFill>
                <a:effectLst>
                  <a:outerShdw blurRad="38100" dist="19050" dir="2700000" algn="tl" rotWithShape="0">
                    <a:schemeClr val="dk1">
                      <a:alpha val="40000"/>
                    </a:schemeClr>
                  </a:outerShdw>
                </a:effectLst>
              </a:rPr>
            </a:br>
            <a:endParaRPr lang="en-US"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12B985D5-9A62-4801-8C72-DEA28E56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446" y="6409346"/>
            <a:ext cx="1345960" cy="448654"/>
          </a:xfrm>
          <a:prstGeom prst="rect">
            <a:avLst/>
          </a:prstGeom>
        </p:spPr>
      </p:pic>
      <p:sp>
        <p:nvSpPr>
          <p:cNvPr id="6" name="Rectangle 5">
            <a:extLst>
              <a:ext uri="{FF2B5EF4-FFF2-40B4-BE49-F238E27FC236}">
                <a16:creationId xmlns:a16="http://schemas.microsoft.com/office/drawing/2014/main" id="{CDAB4D94-E9AC-4441-836C-49F78AD411FE}"/>
              </a:ext>
            </a:extLst>
          </p:cNvPr>
          <p:cNvSpPr/>
          <p:nvPr/>
        </p:nvSpPr>
        <p:spPr>
          <a:xfrm>
            <a:off x="146026" y="996058"/>
            <a:ext cx="11481198" cy="1384995"/>
          </a:xfrm>
          <a:prstGeom prst="rect">
            <a:avLst/>
          </a:prstGeom>
        </p:spPr>
        <p:txBody>
          <a:bodyPr wrap="square">
            <a:spAutoFit/>
          </a:bodyPr>
          <a:lstStyle/>
          <a:p>
            <a:r>
              <a:rPr lang="en-US" sz="2800" b="1" dirty="0">
                <a:solidFill>
                  <a:srgbClr val="12175E"/>
                </a:solidFill>
              </a:rPr>
              <a:t>2. Engage with community organizations to promote better data literacy and increase capacity through training, data analysis and story-telling.</a:t>
            </a:r>
            <a:br>
              <a:rPr lang="en-US" sz="2800" b="1" dirty="0">
                <a:solidFill>
                  <a:srgbClr val="12175E"/>
                </a:solidFill>
              </a:rPr>
            </a:br>
            <a:endParaRPr lang="en-US" sz="2800" b="1" dirty="0">
              <a:solidFill>
                <a:srgbClr val="12175E"/>
              </a:solidFill>
            </a:endParaRPr>
          </a:p>
        </p:txBody>
      </p:sp>
      <p:pic>
        <p:nvPicPr>
          <p:cNvPr id="5" name="Picture 4">
            <a:extLst>
              <a:ext uri="{FF2B5EF4-FFF2-40B4-BE49-F238E27FC236}">
                <a16:creationId xmlns:a16="http://schemas.microsoft.com/office/drawing/2014/main" id="{6F250E6F-5799-4E0A-B3D0-76761FCBC7CA}"/>
              </a:ext>
            </a:extLst>
          </p:cNvPr>
          <p:cNvPicPr>
            <a:picLocks noChangeAspect="1"/>
          </p:cNvPicPr>
          <p:nvPr/>
        </p:nvPicPr>
        <p:blipFill>
          <a:blip r:embed="rId3"/>
          <a:stretch>
            <a:fillRect/>
          </a:stretch>
        </p:blipFill>
        <p:spPr>
          <a:xfrm>
            <a:off x="639097" y="2085846"/>
            <a:ext cx="3878802" cy="3549104"/>
          </a:xfrm>
          <a:prstGeom prst="rect">
            <a:avLst/>
          </a:prstGeom>
        </p:spPr>
      </p:pic>
    </p:spTree>
    <p:extLst>
      <p:ext uri="{BB962C8B-B14F-4D97-AF65-F5344CB8AC3E}">
        <p14:creationId xmlns:p14="http://schemas.microsoft.com/office/powerpoint/2010/main" val="3295413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8650359" cy="6317087"/>
          </a:xfrm>
          <a:prstGeom prst="rect">
            <a:avLst/>
          </a:prstGeom>
        </p:spPr>
      </p:pic>
      <p:sp>
        <p:nvSpPr>
          <p:cNvPr id="2" name="Title 1"/>
          <p:cNvSpPr>
            <a:spLocks noGrp="1"/>
          </p:cNvSpPr>
          <p:nvPr>
            <p:ph type="title"/>
          </p:nvPr>
        </p:nvSpPr>
        <p:spPr>
          <a:xfrm>
            <a:off x="9067088" y="0"/>
            <a:ext cx="3124912" cy="685800"/>
          </a:xfrm>
        </p:spPr>
        <p:txBody>
          <a:bodyPr>
            <a:noAutofit/>
          </a:bodyPr>
          <a:lstStyle/>
          <a:p>
            <a:r>
              <a:rPr lang="en-US" sz="3600" b="1" kern="0" dirty="0">
                <a:solidFill>
                  <a:sysClr val="windowText" lastClr="000000"/>
                </a:solidFill>
                <a:effectLst/>
                <a:latin typeface="+mn-lt"/>
              </a:rPr>
              <a:t>Data Story -Telling</a:t>
            </a:r>
            <a:br>
              <a:rPr lang="en-US" sz="3600" b="1" kern="0" dirty="0">
                <a:solidFill>
                  <a:sysClr val="windowText" lastClr="000000"/>
                </a:solidFill>
                <a:effectLst/>
                <a:latin typeface="+mn-lt"/>
              </a:rPr>
            </a:br>
            <a:endParaRPr lang="en-US" sz="3600" dirty="0">
              <a:effectLst/>
              <a:latin typeface="+mn-lt"/>
            </a:endParaRPr>
          </a:p>
        </p:txBody>
      </p:sp>
      <p:sp>
        <p:nvSpPr>
          <p:cNvPr id="14" name="TextBox 13"/>
          <p:cNvSpPr txBox="1"/>
          <p:nvPr/>
        </p:nvSpPr>
        <p:spPr>
          <a:xfrm>
            <a:off x="9161091" y="1358543"/>
            <a:ext cx="30309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hlinkClick r:id="rId4"/>
              </a:rPr>
              <a:t>http://33n.atlantaregional.com/</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262526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75294" y="152400"/>
            <a:ext cx="5562601" cy="381000"/>
          </a:xfrm>
        </p:spPr>
        <p:txBody>
          <a:bodyPr/>
          <a:lstStyle/>
          <a:p>
            <a:r>
              <a:rPr lang="en-US" sz="3200" dirty="0">
                <a:ln w="0"/>
                <a:solidFill>
                  <a:schemeClr val="tx1"/>
                </a:solidFill>
                <a:effectLst>
                  <a:outerShdw blurRad="38100" dist="19050" dir="2700000" algn="tl" rotWithShape="0">
                    <a:schemeClr val="dk1">
                      <a:alpha val="40000"/>
                    </a:schemeClr>
                  </a:outerShdw>
                </a:effectLst>
              </a:rPr>
              <a:t>Junior League</a:t>
            </a:r>
            <a:br>
              <a:rPr lang="en-US" sz="3200" dirty="0">
                <a:ln w="0"/>
                <a:solidFill>
                  <a:schemeClr val="tx1"/>
                </a:solidFill>
                <a:effectLst>
                  <a:outerShdw blurRad="38100" dist="19050" dir="2700000" algn="tl" rotWithShape="0">
                    <a:schemeClr val="dk1">
                      <a:alpha val="40000"/>
                    </a:schemeClr>
                  </a:outerShdw>
                </a:effectLst>
              </a:rPr>
            </a:br>
            <a:r>
              <a:rPr lang="en-US" sz="3200" dirty="0">
                <a:ln w="0"/>
                <a:solidFill>
                  <a:schemeClr val="tx1"/>
                </a:solidFill>
                <a:effectLst>
                  <a:outerShdw blurRad="38100" dist="19050" dir="2700000" algn="tl" rotWithShape="0">
                    <a:schemeClr val="dk1">
                      <a:alpha val="40000"/>
                    </a:schemeClr>
                  </a:outerShdw>
                </a:effectLst>
              </a:rPr>
              <a:t>Annotated Asset Map</a:t>
            </a:r>
            <a:br>
              <a:rPr lang="en-US" sz="3200" dirty="0">
                <a:ln w="0"/>
                <a:solidFill>
                  <a:schemeClr val="tx1"/>
                </a:solidFill>
                <a:effectLst>
                  <a:outerShdw blurRad="38100" dist="19050" dir="2700000" algn="tl" rotWithShape="0">
                    <a:schemeClr val="dk1">
                      <a:alpha val="40000"/>
                    </a:schemeClr>
                  </a:outerShdw>
                </a:effectLst>
              </a:rPr>
            </a:br>
            <a:endParaRPr lang="en-US" sz="3200" dirty="0">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3A08E1CF-9DF0-4FDC-8F92-F3A0E3164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23" y="1214718"/>
            <a:ext cx="9144000" cy="4800600"/>
          </a:xfrm>
          <a:prstGeom prst="rect">
            <a:avLst/>
          </a:prstGeom>
        </p:spPr>
      </p:pic>
    </p:spTree>
    <p:extLst>
      <p:ext uri="{BB962C8B-B14F-4D97-AF65-F5344CB8AC3E}">
        <p14:creationId xmlns:p14="http://schemas.microsoft.com/office/powerpoint/2010/main" val="72442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04"/>
          <a:stretch/>
        </p:blipFill>
        <p:spPr>
          <a:xfrm>
            <a:off x="-27291" y="0"/>
            <a:ext cx="8538454" cy="6349285"/>
          </a:xfrm>
          <a:prstGeom prst="rect">
            <a:avLst/>
          </a:prstGeom>
        </p:spPr>
      </p:pic>
      <p:sp>
        <p:nvSpPr>
          <p:cNvPr id="2" name="Title 1"/>
          <p:cNvSpPr>
            <a:spLocks noGrp="1"/>
          </p:cNvSpPr>
          <p:nvPr>
            <p:ph type="title"/>
          </p:nvPr>
        </p:nvSpPr>
        <p:spPr>
          <a:xfrm>
            <a:off x="8964538" y="0"/>
            <a:ext cx="3227462" cy="685800"/>
          </a:xfrm>
        </p:spPr>
        <p:txBody>
          <a:bodyPr>
            <a:noAutofit/>
          </a:bodyPr>
          <a:lstStyle/>
          <a:p>
            <a:r>
              <a:rPr lang="en-US" sz="3600" b="1" kern="0" dirty="0">
                <a:solidFill>
                  <a:sysClr val="windowText" lastClr="000000"/>
                </a:solidFill>
                <a:effectLst/>
                <a:latin typeface="+mn-lt"/>
              </a:rPr>
              <a:t>Enterprise Community Partners </a:t>
            </a:r>
            <a:br>
              <a:rPr lang="en-US" sz="3600" b="1" kern="0" dirty="0">
                <a:solidFill>
                  <a:sysClr val="windowText" lastClr="000000"/>
                </a:solidFill>
                <a:effectLst/>
                <a:latin typeface="+mn-lt"/>
              </a:rPr>
            </a:br>
            <a:endParaRPr lang="en-US" sz="3600" dirty="0">
              <a:effectLst/>
              <a:latin typeface="+mn-lt"/>
            </a:endParaRPr>
          </a:p>
        </p:txBody>
      </p:sp>
      <p:sp>
        <p:nvSpPr>
          <p:cNvPr id="10" name="TextBox 9"/>
          <p:cNvSpPr txBox="1"/>
          <p:nvPr/>
        </p:nvSpPr>
        <p:spPr>
          <a:xfrm>
            <a:off x="9018571" y="2050347"/>
            <a:ext cx="323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hlinkClick r:id="rId4"/>
              </a:rPr>
              <a:t>http://neighborhoodnexus.org/case-studies/enterprise/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047" y="6409346"/>
            <a:ext cx="1345960" cy="448654"/>
          </a:xfrm>
          <a:prstGeom prst="rect">
            <a:avLst/>
          </a:prstGeom>
        </p:spPr>
      </p:pic>
    </p:spTree>
    <p:extLst>
      <p:ext uri="{BB962C8B-B14F-4D97-AF65-F5344CB8AC3E}">
        <p14:creationId xmlns:p14="http://schemas.microsoft.com/office/powerpoint/2010/main" val="7106827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2330</TotalTime>
  <Words>1035</Words>
  <Application>Microsoft Office PowerPoint</Application>
  <PresentationFormat>Widescreen</PresentationFormat>
  <Paragraphs>178</Paragraphs>
  <Slides>51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DIN-Bold</vt:lpstr>
      <vt:lpstr>Segoe UI Semibold</vt:lpstr>
      <vt:lpstr>Segoe UI Symbol</vt:lpstr>
      <vt:lpstr>1_Office Theme</vt:lpstr>
      <vt:lpstr>Our Theory of Change</vt:lpstr>
      <vt:lpstr>How We Approach Our Theory of Change </vt:lpstr>
      <vt:lpstr>PowerPoint Presentation</vt:lpstr>
      <vt:lpstr>Data As A Public Good </vt:lpstr>
      <vt:lpstr>PowerPoint Presentation</vt:lpstr>
      <vt:lpstr>How We Approach Our Theory of Change </vt:lpstr>
      <vt:lpstr>Data Story -Telling </vt:lpstr>
      <vt:lpstr>Junior League Annotated Asset Map </vt:lpstr>
      <vt:lpstr>Enterprise Community Partners  </vt:lpstr>
      <vt:lpstr>How We Approach Our Theory of Change </vt:lpstr>
      <vt:lpstr> Learn4Life </vt:lpstr>
      <vt:lpstr>The Community Foundation for Greater Atlanta   </vt:lpstr>
      <vt:lpstr> Georgia Early Education Alliance for Ready Students (GEEARS)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Leads to High Income Inequality</vt:lpstr>
      <vt:lpstr>PowerPoint Presentation</vt:lpstr>
      <vt:lpstr>PowerPoint Presentation</vt:lpstr>
      <vt:lpstr>PowerPoint Presentation</vt:lpstr>
      <vt:lpstr>PowerPoint Presentation</vt:lpstr>
      <vt:lpstr>Working with our Partners to define and address Inequalities</vt:lpstr>
      <vt:lpstr>PowerPoint Presentation</vt:lpstr>
      <vt:lpstr>Westside Future Fund  Microsite (with Tools) </vt:lpstr>
      <vt:lpstr>PowerPoint Presentation</vt:lpstr>
      <vt:lpstr>Laureus for Sport Good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Carnathan</dc:creator>
  <cp:lastModifiedBy>Bernita Smith</cp:lastModifiedBy>
  <cp:revision>111</cp:revision>
  <cp:lastPrinted>2016-07-22T14:40:18Z</cp:lastPrinted>
  <dcterms:created xsi:type="dcterms:W3CDTF">2016-05-02T14:50:30Z</dcterms:created>
  <dcterms:modified xsi:type="dcterms:W3CDTF">2018-04-24T15:17:02Z</dcterms:modified>
</cp:coreProperties>
</file>