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17"/>
  </p:notesMasterIdLst>
  <p:handoutMasterIdLst>
    <p:handoutMasterId r:id="rId18"/>
  </p:handoutMasterIdLst>
  <p:sldIdLst>
    <p:sldId id="256" r:id="rId2"/>
    <p:sldId id="452" r:id="rId3"/>
    <p:sldId id="451" r:id="rId4"/>
    <p:sldId id="450" r:id="rId5"/>
    <p:sldId id="462" r:id="rId6"/>
    <p:sldId id="453" r:id="rId7"/>
    <p:sldId id="455" r:id="rId8"/>
    <p:sldId id="460" r:id="rId9"/>
    <p:sldId id="457" r:id="rId10"/>
    <p:sldId id="454" r:id="rId11"/>
    <p:sldId id="459" r:id="rId12"/>
    <p:sldId id="458" r:id="rId13"/>
    <p:sldId id="463" r:id="rId14"/>
    <p:sldId id="456" r:id="rId15"/>
    <p:sldId id="449" r:id="rId16"/>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ah Urban" initials="N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6"/>
    <a:srgbClr val="D3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7" autoAdjust="0"/>
  </p:normalViewPr>
  <p:slideViewPr>
    <p:cSldViewPr>
      <p:cViewPr varScale="1">
        <p:scale>
          <a:sx n="100" d="100"/>
          <a:sy n="100" d="100"/>
        </p:scale>
        <p:origin x="19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7" y="0"/>
            <a:ext cx="4057333" cy="353854"/>
          </a:xfrm>
          <a:prstGeom prst="rect">
            <a:avLst/>
          </a:prstGeom>
        </p:spPr>
        <p:txBody>
          <a:bodyPr vert="horz" lIns="93936" tIns="46968" rIns="93936" bIns="46968" rtlCol="0"/>
          <a:lstStyle>
            <a:lvl1pPr algn="r">
              <a:defRPr sz="1200"/>
            </a:lvl1pPr>
          </a:lstStyle>
          <a:p>
            <a:fld id="{F654B6D1-20AA-4883-9577-32E945D3881B}" type="datetimeFigureOut">
              <a:rPr lang="en-US" smtClean="0"/>
              <a:t>5/3/2018</a:t>
            </a:fld>
            <a:endParaRPr lang="en-US"/>
          </a:p>
        </p:txBody>
      </p:sp>
      <p:sp>
        <p:nvSpPr>
          <p:cNvPr id="4" name="Footer Placeholder 3"/>
          <p:cNvSpPr>
            <a:spLocks noGrp="1"/>
          </p:cNvSpPr>
          <p:nvPr>
            <p:ph type="ftr" sz="quarter" idx="2"/>
          </p:nvPr>
        </p:nvSpPr>
        <p:spPr>
          <a:xfrm>
            <a:off x="1"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7" y="6721993"/>
            <a:ext cx="4057333" cy="353854"/>
          </a:xfrm>
          <a:prstGeom prst="rect">
            <a:avLst/>
          </a:prstGeom>
        </p:spPr>
        <p:txBody>
          <a:bodyPr vert="horz" lIns="93936" tIns="46968" rIns="93936" bIns="46968" rtlCol="0" anchor="b"/>
          <a:lstStyle>
            <a:lvl1pPr algn="r">
              <a:defRPr sz="1200"/>
            </a:lvl1pPr>
          </a:lstStyle>
          <a:p>
            <a:fld id="{B7BBFA3D-6CF2-416B-9FF5-10BD000DE90E}" type="slidenum">
              <a:rPr lang="en-US" smtClean="0"/>
              <a:t>‹#›</a:t>
            </a:fld>
            <a:endParaRPr lang="en-US"/>
          </a:p>
        </p:txBody>
      </p:sp>
    </p:spTree>
    <p:extLst>
      <p:ext uri="{BB962C8B-B14F-4D97-AF65-F5344CB8AC3E}">
        <p14:creationId xmlns:p14="http://schemas.microsoft.com/office/powerpoint/2010/main" val="300056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7" y="0"/>
            <a:ext cx="4057333" cy="353854"/>
          </a:xfrm>
          <a:prstGeom prst="rect">
            <a:avLst/>
          </a:prstGeom>
        </p:spPr>
        <p:txBody>
          <a:bodyPr vert="horz" lIns="93936" tIns="46968" rIns="93936" bIns="46968" rtlCol="0"/>
          <a:lstStyle>
            <a:lvl1pPr algn="r">
              <a:defRPr sz="1200"/>
            </a:lvl1pPr>
          </a:lstStyle>
          <a:p>
            <a:fld id="{54B90DE2-CA16-4E3A-983E-40B06CB3059E}" type="datetimeFigureOut">
              <a:rPr lang="en-US" smtClean="0"/>
              <a:pPr/>
              <a:t>5/3/2018</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77" y="6721993"/>
            <a:ext cx="4057333" cy="353854"/>
          </a:xfrm>
          <a:prstGeom prst="rect">
            <a:avLst/>
          </a:prstGeom>
        </p:spPr>
        <p:txBody>
          <a:bodyPr vert="horz" lIns="93936" tIns="46968" rIns="93936" bIns="46968" rtlCol="0" anchor="b"/>
          <a:lstStyle>
            <a:lvl1pPr algn="r">
              <a:defRPr sz="1200"/>
            </a:lvl1pPr>
          </a:lstStyle>
          <a:p>
            <a:fld id="{9563ADB7-C1A8-4CA1-8099-1EEDA8A19972}" type="slidenum">
              <a:rPr lang="en-US" smtClean="0"/>
              <a:pPr/>
              <a:t>‹#›</a:t>
            </a:fld>
            <a:endParaRPr lang="en-US"/>
          </a:p>
        </p:txBody>
      </p:sp>
    </p:spTree>
    <p:extLst>
      <p:ext uri="{BB962C8B-B14F-4D97-AF65-F5344CB8AC3E}">
        <p14:creationId xmlns:p14="http://schemas.microsoft.com/office/powerpoint/2010/main" val="427241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Motor City Mapping, and how that project developed a wide array of parcel-based datasets.  However, it also led to people wanting a lot more detailed property information from us.  Sometimes, people wanted things we didn’t have – rental data was one of the most common.  We tried to get the information, but ran into challenges.</a:t>
            </a:r>
          </a:p>
        </p:txBody>
      </p:sp>
      <p:sp>
        <p:nvSpPr>
          <p:cNvPr id="4" name="Slide Number Placeholder 3"/>
          <p:cNvSpPr>
            <a:spLocks noGrp="1"/>
          </p:cNvSpPr>
          <p:nvPr>
            <p:ph type="sldNum" sz="quarter" idx="10"/>
          </p:nvPr>
        </p:nvSpPr>
        <p:spPr/>
        <p:txBody>
          <a:bodyPr/>
          <a:lstStyle/>
          <a:p>
            <a:fld id="{9563ADB7-C1A8-4CA1-8099-1EEDA8A19972}" type="slidenum">
              <a:rPr lang="en-US" smtClean="0"/>
              <a:pPr/>
              <a:t>2</a:t>
            </a:fld>
            <a:endParaRPr lang="en-US"/>
          </a:p>
        </p:txBody>
      </p:sp>
    </p:spTree>
    <p:extLst>
      <p:ext uri="{BB962C8B-B14F-4D97-AF65-F5344CB8AC3E}">
        <p14:creationId xmlns:p14="http://schemas.microsoft.com/office/powerpoint/2010/main" val="428861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we explored an alternate approach – trying to use a lot of different datasets and indicators to triangulate a number that was more in line with what the ACS reported</a:t>
            </a:r>
          </a:p>
          <a:p>
            <a:endParaRPr lang="en-US" dirty="0"/>
          </a:p>
          <a:p>
            <a:r>
              <a:rPr lang="en-US" dirty="0"/>
              <a:t>Other Data Sources – more City data – BSEED, Tax Status, Residential Codes for Assessor</a:t>
            </a:r>
          </a:p>
          <a:p>
            <a:endParaRPr lang="en-US" dirty="0"/>
          </a:p>
          <a:p>
            <a:r>
              <a:rPr lang="en-US" dirty="0"/>
              <a:t>Narrowed it down to 116k properties – not perfect, but still better than 7k</a:t>
            </a:r>
          </a:p>
        </p:txBody>
      </p:sp>
      <p:sp>
        <p:nvSpPr>
          <p:cNvPr id="4" name="Slide Number Placeholder 3"/>
          <p:cNvSpPr>
            <a:spLocks noGrp="1"/>
          </p:cNvSpPr>
          <p:nvPr>
            <p:ph type="sldNum" sz="quarter" idx="10"/>
          </p:nvPr>
        </p:nvSpPr>
        <p:spPr/>
        <p:txBody>
          <a:bodyPr/>
          <a:lstStyle/>
          <a:p>
            <a:fld id="{9563ADB7-C1A8-4CA1-8099-1EEDA8A19972}" type="slidenum">
              <a:rPr lang="en-US" smtClean="0"/>
              <a:pPr/>
              <a:t>11</a:t>
            </a:fld>
            <a:endParaRPr lang="en-US"/>
          </a:p>
        </p:txBody>
      </p:sp>
    </p:spTree>
    <p:extLst>
      <p:ext uri="{BB962C8B-B14F-4D97-AF65-F5344CB8AC3E}">
        <p14:creationId xmlns:p14="http://schemas.microsoft.com/office/powerpoint/2010/main" val="57497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quick findings were relayed back to Center for Community Progress, as well as a detailed parcel-level dataset.  Even now, they’re helping to inform work that Center for Community Progress is doing to help get a better idea of where rental properties are located in the City, and what conditions they exist under</a:t>
            </a:r>
          </a:p>
        </p:txBody>
      </p:sp>
      <p:sp>
        <p:nvSpPr>
          <p:cNvPr id="4" name="Slide Number Placeholder 3"/>
          <p:cNvSpPr>
            <a:spLocks noGrp="1"/>
          </p:cNvSpPr>
          <p:nvPr>
            <p:ph type="sldNum" sz="quarter" idx="10"/>
          </p:nvPr>
        </p:nvSpPr>
        <p:spPr/>
        <p:txBody>
          <a:bodyPr/>
          <a:lstStyle/>
          <a:p>
            <a:fld id="{9563ADB7-C1A8-4CA1-8099-1EEDA8A19972}" type="slidenum">
              <a:rPr lang="en-US" smtClean="0"/>
              <a:pPr/>
              <a:t>12</a:t>
            </a:fld>
            <a:endParaRPr lang="en-US"/>
          </a:p>
        </p:txBody>
      </p:sp>
    </p:spTree>
    <p:extLst>
      <p:ext uri="{BB962C8B-B14F-4D97-AF65-F5344CB8AC3E}">
        <p14:creationId xmlns:p14="http://schemas.microsoft.com/office/powerpoint/2010/main" val="284233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Rental played into Housing Stability Index </a:t>
            </a:r>
            <a:r>
              <a:rPr lang="en-US"/>
              <a:t>Score for Turning the Corner</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14</a:t>
            </a:fld>
            <a:endParaRPr lang="en-US"/>
          </a:p>
        </p:txBody>
      </p:sp>
    </p:spTree>
    <p:extLst>
      <p:ext uri="{BB962C8B-B14F-4D97-AF65-F5344CB8AC3E}">
        <p14:creationId xmlns:p14="http://schemas.microsoft.com/office/powerpoint/2010/main" val="393442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15</a:t>
            </a:fld>
            <a:endParaRPr lang="en-US"/>
          </a:p>
        </p:txBody>
      </p:sp>
    </p:spTree>
    <p:extLst>
      <p:ext uri="{BB962C8B-B14F-4D97-AF65-F5344CB8AC3E}">
        <p14:creationId xmlns:p14="http://schemas.microsoft.com/office/powerpoint/2010/main" val="24407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none of them are on the City’s registered rental list</a:t>
            </a:r>
          </a:p>
        </p:txBody>
      </p:sp>
      <p:sp>
        <p:nvSpPr>
          <p:cNvPr id="4" name="Slide Number Placeholder 3"/>
          <p:cNvSpPr>
            <a:spLocks noGrp="1"/>
          </p:cNvSpPr>
          <p:nvPr>
            <p:ph type="sldNum" sz="quarter" idx="10"/>
          </p:nvPr>
        </p:nvSpPr>
        <p:spPr/>
        <p:txBody>
          <a:bodyPr/>
          <a:lstStyle/>
          <a:p>
            <a:fld id="{9563ADB7-C1A8-4CA1-8099-1EEDA8A19972}" type="slidenum">
              <a:rPr lang="en-US" smtClean="0"/>
              <a:pPr/>
              <a:t>3</a:t>
            </a:fld>
            <a:endParaRPr lang="en-US"/>
          </a:p>
        </p:txBody>
      </p:sp>
    </p:spTree>
    <p:extLst>
      <p:ext uri="{BB962C8B-B14F-4D97-AF65-F5344CB8AC3E}">
        <p14:creationId xmlns:p14="http://schemas.microsoft.com/office/powerpoint/2010/main" val="31029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Detroit’s information on properties that are registered as rentals is woefully inadequate.  With so many conversations around displacement and landlords operating poorly-maintained properties, it can make enacting policy challenging, particularly given rampant speculation in the City.  A lot of people wanted us to try to get better data so that they could take action around these issues.  Here are a couple examples.</a:t>
            </a:r>
          </a:p>
        </p:txBody>
      </p:sp>
      <p:sp>
        <p:nvSpPr>
          <p:cNvPr id="4" name="Slide Number Placeholder 3"/>
          <p:cNvSpPr>
            <a:spLocks noGrp="1"/>
          </p:cNvSpPr>
          <p:nvPr>
            <p:ph type="sldNum" sz="quarter" idx="10"/>
          </p:nvPr>
        </p:nvSpPr>
        <p:spPr/>
        <p:txBody>
          <a:bodyPr/>
          <a:lstStyle/>
          <a:p>
            <a:fld id="{9563ADB7-C1A8-4CA1-8099-1EEDA8A19972}" type="slidenum">
              <a:rPr lang="en-US" smtClean="0"/>
              <a:pPr/>
              <a:t>4</a:t>
            </a:fld>
            <a:endParaRPr lang="en-US"/>
          </a:p>
        </p:txBody>
      </p:sp>
    </p:spTree>
    <p:extLst>
      <p:ext uri="{BB962C8B-B14F-4D97-AF65-F5344CB8AC3E}">
        <p14:creationId xmlns:p14="http://schemas.microsoft.com/office/powerpoint/2010/main" val="328683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Partners – Capital Impact Partners – wanted to better understand where multifamily properties were located in Greater Downtown to inform recommendations about strategies to reduce displacement.  Want to know what the overall inventory is.</a:t>
            </a:r>
          </a:p>
        </p:txBody>
      </p:sp>
      <p:sp>
        <p:nvSpPr>
          <p:cNvPr id="4" name="Slide Number Placeholder 3"/>
          <p:cNvSpPr>
            <a:spLocks noGrp="1"/>
          </p:cNvSpPr>
          <p:nvPr>
            <p:ph type="sldNum" sz="quarter" idx="10"/>
          </p:nvPr>
        </p:nvSpPr>
        <p:spPr/>
        <p:txBody>
          <a:bodyPr/>
          <a:lstStyle/>
          <a:p>
            <a:fld id="{9563ADB7-C1A8-4CA1-8099-1EEDA8A19972}" type="slidenum">
              <a:rPr lang="en-US" smtClean="0"/>
              <a:pPr/>
              <a:t>5</a:t>
            </a:fld>
            <a:endParaRPr lang="en-US"/>
          </a:p>
        </p:txBody>
      </p:sp>
    </p:spTree>
    <p:extLst>
      <p:ext uri="{BB962C8B-B14F-4D97-AF65-F5344CB8AC3E}">
        <p14:creationId xmlns:p14="http://schemas.microsoft.com/office/powerpoint/2010/main" val="319855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 how we geocoded </a:t>
            </a:r>
            <a:r>
              <a:rPr lang="en-US" dirty="0" err="1"/>
              <a:t>Valassis</a:t>
            </a:r>
            <a:r>
              <a:rPr lang="en-US" dirty="0"/>
              <a:t> addresses to parcel, then aggregated up counts of addresses by parcel to understand where multifamily units are located</a:t>
            </a:r>
          </a:p>
        </p:txBody>
      </p:sp>
      <p:sp>
        <p:nvSpPr>
          <p:cNvPr id="4" name="Slide Number Placeholder 3"/>
          <p:cNvSpPr>
            <a:spLocks noGrp="1"/>
          </p:cNvSpPr>
          <p:nvPr>
            <p:ph type="sldNum" sz="quarter" idx="10"/>
          </p:nvPr>
        </p:nvSpPr>
        <p:spPr/>
        <p:txBody>
          <a:bodyPr/>
          <a:lstStyle/>
          <a:p>
            <a:fld id="{9563ADB7-C1A8-4CA1-8099-1EEDA8A19972}" type="slidenum">
              <a:rPr lang="en-US" smtClean="0"/>
              <a:pPr/>
              <a:t>6</a:t>
            </a:fld>
            <a:endParaRPr lang="en-US"/>
          </a:p>
        </p:txBody>
      </p:sp>
    </p:spTree>
    <p:extLst>
      <p:ext uri="{BB962C8B-B14F-4D97-AF65-F5344CB8AC3E}">
        <p14:creationId xmlns:p14="http://schemas.microsoft.com/office/powerpoint/2010/main" val="157517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to inform strategic policy guides that are offering tools, practices, and strategies to help reduce displacement and housing instability.  We’re not housing redevelopment experts, so we don’t know what strategies are available, but we’re getting the information to people who do know how to make those recommendations.  CDFIs are very active in Detroit, and this study helped to influence and centralize policy.</a:t>
            </a:r>
          </a:p>
        </p:txBody>
      </p:sp>
      <p:sp>
        <p:nvSpPr>
          <p:cNvPr id="4" name="Slide Number Placeholder 3"/>
          <p:cNvSpPr>
            <a:spLocks noGrp="1"/>
          </p:cNvSpPr>
          <p:nvPr>
            <p:ph type="sldNum" sz="quarter" idx="10"/>
          </p:nvPr>
        </p:nvSpPr>
        <p:spPr/>
        <p:txBody>
          <a:bodyPr/>
          <a:lstStyle/>
          <a:p>
            <a:fld id="{9563ADB7-C1A8-4CA1-8099-1EEDA8A19972}" type="slidenum">
              <a:rPr lang="en-US" smtClean="0"/>
              <a:pPr/>
              <a:t>7</a:t>
            </a:fld>
            <a:endParaRPr lang="en-US"/>
          </a:p>
        </p:txBody>
      </p:sp>
    </p:spTree>
    <p:extLst>
      <p:ext uri="{BB962C8B-B14F-4D97-AF65-F5344CB8AC3E}">
        <p14:creationId xmlns:p14="http://schemas.microsoft.com/office/powerpoint/2010/main" val="323456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1-4 unit properties is an entirely different story – Detroit is a 90% residential city, and the vast majority of properties are single-family houses.  No easy fix here.</a:t>
            </a:r>
          </a:p>
        </p:txBody>
      </p:sp>
      <p:sp>
        <p:nvSpPr>
          <p:cNvPr id="4" name="Slide Number Placeholder 3"/>
          <p:cNvSpPr>
            <a:spLocks noGrp="1"/>
          </p:cNvSpPr>
          <p:nvPr>
            <p:ph type="sldNum" sz="quarter" idx="10"/>
          </p:nvPr>
        </p:nvSpPr>
        <p:spPr/>
        <p:txBody>
          <a:bodyPr/>
          <a:lstStyle/>
          <a:p>
            <a:fld id="{9563ADB7-C1A8-4CA1-8099-1EEDA8A19972}" type="slidenum">
              <a:rPr lang="en-US" smtClean="0"/>
              <a:pPr/>
              <a:t>8</a:t>
            </a:fld>
            <a:endParaRPr lang="en-US"/>
          </a:p>
        </p:txBody>
      </p:sp>
    </p:spTree>
    <p:extLst>
      <p:ext uri="{BB962C8B-B14F-4D97-AF65-F5344CB8AC3E}">
        <p14:creationId xmlns:p14="http://schemas.microsoft.com/office/powerpoint/2010/main" val="200287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9</a:t>
            </a:fld>
            <a:endParaRPr lang="en-US"/>
          </a:p>
        </p:txBody>
      </p:sp>
    </p:spTree>
    <p:extLst>
      <p:ext uri="{BB962C8B-B14F-4D97-AF65-F5344CB8AC3E}">
        <p14:creationId xmlns:p14="http://schemas.microsoft.com/office/powerpoint/2010/main" val="149152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thought that the City data could provide this source.  We were wrong.</a:t>
            </a:r>
          </a:p>
        </p:txBody>
      </p:sp>
      <p:sp>
        <p:nvSpPr>
          <p:cNvPr id="4" name="Slide Number Placeholder 3"/>
          <p:cNvSpPr>
            <a:spLocks noGrp="1"/>
          </p:cNvSpPr>
          <p:nvPr>
            <p:ph type="sldNum" sz="quarter" idx="10"/>
          </p:nvPr>
        </p:nvSpPr>
        <p:spPr/>
        <p:txBody>
          <a:bodyPr/>
          <a:lstStyle/>
          <a:p>
            <a:fld id="{9563ADB7-C1A8-4CA1-8099-1EEDA8A19972}" type="slidenum">
              <a:rPr lang="en-US" smtClean="0"/>
              <a:pPr/>
              <a:t>10</a:t>
            </a:fld>
            <a:endParaRPr lang="en-US"/>
          </a:p>
        </p:txBody>
      </p:sp>
    </p:spTree>
    <p:extLst>
      <p:ext uri="{BB962C8B-B14F-4D97-AF65-F5344CB8AC3E}">
        <p14:creationId xmlns:p14="http://schemas.microsoft.com/office/powerpoint/2010/main" val="129125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343400"/>
            <a:ext cx="6477000" cy="1447800"/>
          </a:xfrm>
        </p:spPr>
        <p:txBody>
          <a:bodyPr anchor="b"/>
          <a:lstStyle>
            <a:lvl1pPr algn="r">
              <a:defRPr cap="all" baseline="0"/>
            </a:lvl1pPr>
          </a:lstStyle>
          <a:p>
            <a:r>
              <a:rPr kumimoji="0"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93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Alt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lstStyle/>
          <a:p>
            <a:r>
              <a:rPr kumimoji="0" lang="en-US"/>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838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No Title">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0" y="1600200"/>
            <a:ext cx="9144000" cy="4267200"/>
          </a:xfrm>
        </p:spPr>
        <p:txBody>
          <a:bodyPr/>
          <a:lstStyle>
            <a:lvl1pPr>
              <a:defRPr baseline="0"/>
            </a:lvl1pPr>
          </a:lstStyle>
          <a:p>
            <a:r>
              <a:rPr lang="en-US" dirty="0"/>
              <a:t>Use this slide for charts.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Ref idx="1001">
        <a:schemeClr val="bg1"/>
      </p:bgRef>
    </p:bg>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0"/>
            <a:ext cx="9144000" cy="6096000"/>
          </a:xfrm>
          <a:solidFill>
            <a:schemeClr val="bg1"/>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228600"/>
            <a:ext cx="87630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146" name="Picture 2" descr="C:\Users\sdillon\Desktop\D3_Logo_Stacked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5809" y="6248400"/>
            <a:ext cx="1066800" cy="55473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j-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j-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j-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j-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j-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Noah@DataDrivenDetroit.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AskD3@DataDrivenDetroi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819400"/>
            <a:ext cx="6477000" cy="1447800"/>
          </a:xfrm>
        </p:spPr>
        <p:txBody>
          <a:bodyPr>
            <a:normAutofit fontScale="90000"/>
          </a:bodyPr>
          <a:lstStyle/>
          <a:p>
            <a:r>
              <a:rPr lang="en-US" dirty="0"/>
              <a:t>A Journey to        Better-Understand Occupancy</a:t>
            </a:r>
            <a:br>
              <a:rPr lang="en-US" dirty="0"/>
            </a:br>
            <a:r>
              <a:rPr lang="en-US" sz="2700" dirty="0"/>
              <a:t>Identifying Rental Properties to track housing Stability in Detroit</a:t>
            </a:r>
          </a:p>
        </p:txBody>
      </p:sp>
      <p:sp>
        <p:nvSpPr>
          <p:cNvPr id="3" name="Subtitle 2"/>
          <p:cNvSpPr>
            <a:spLocks noGrp="1"/>
          </p:cNvSpPr>
          <p:nvPr>
            <p:ph type="subTitle" idx="4294967295"/>
          </p:nvPr>
        </p:nvSpPr>
        <p:spPr>
          <a:xfrm>
            <a:off x="2133600" y="3962400"/>
            <a:ext cx="6858000" cy="2133600"/>
          </a:xfrm>
        </p:spPr>
        <p:txBody>
          <a:bodyPr>
            <a:normAutofit/>
          </a:bodyPr>
          <a:lstStyle/>
          <a:p>
            <a:pPr algn="r"/>
            <a:endParaRPr lang="en-US" sz="2400" dirty="0">
              <a:solidFill>
                <a:schemeClr val="tx2"/>
              </a:solidFill>
            </a:endParaRPr>
          </a:p>
          <a:p>
            <a:pPr marL="0" indent="0" algn="r">
              <a:buNone/>
            </a:pPr>
            <a:endParaRPr lang="en-US" sz="2400" dirty="0">
              <a:solidFill>
                <a:schemeClr val="tx2"/>
              </a:solidFill>
            </a:endParaRPr>
          </a:p>
          <a:p>
            <a:pPr marL="0" indent="0" algn="r">
              <a:buNone/>
            </a:pPr>
            <a:r>
              <a:rPr lang="en-US" sz="2400" dirty="0">
                <a:solidFill>
                  <a:schemeClr val="tx2"/>
                </a:solidFill>
              </a:rPr>
              <a:t>Noah Urban, Data Driven Detroit</a:t>
            </a:r>
          </a:p>
          <a:p>
            <a:pPr marL="0" indent="0" algn="r">
              <a:buNone/>
            </a:pPr>
            <a:r>
              <a:rPr lang="en-US" sz="1800" dirty="0">
                <a:solidFill>
                  <a:schemeClr val="tx2"/>
                </a:solidFill>
              </a:rPr>
              <a:t>May 9</a:t>
            </a:r>
            <a:r>
              <a:rPr lang="en-US" sz="1800" baseline="30000" dirty="0">
                <a:solidFill>
                  <a:schemeClr val="tx2"/>
                </a:solidFill>
              </a:rPr>
              <a:t>th</a:t>
            </a:r>
            <a:r>
              <a:rPr lang="en-US" sz="1800" dirty="0">
                <a:solidFill>
                  <a:schemeClr val="tx2"/>
                </a:solidFill>
              </a:rPr>
              <a:t>, 2018</a:t>
            </a:r>
          </a:p>
          <a:p>
            <a:pPr algn="r"/>
            <a:endParaRPr lang="en-US" dirty="0">
              <a:solidFill>
                <a:schemeClr val="tx2"/>
              </a:solidFill>
            </a:endParaRPr>
          </a:p>
        </p:txBody>
      </p:sp>
    </p:spTree>
    <p:extLst>
      <p:ext uri="{BB962C8B-B14F-4D97-AF65-F5344CB8AC3E}">
        <p14:creationId xmlns:p14="http://schemas.microsoft.com/office/powerpoint/2010/main" val="136536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0DFB-9536-4014-B6EE-5951DC42D185}"/>
              </a:ext>
            </a:extLst>
          </p:cNvPr>
          <p:cNvSpPr>
            <a:spLocks noGrp="1"/>
          </p:cNvSpPr>
          <p:nvPr>
            <p:ph type="title"/>
          </p:nvPr>
        </p:nvSpPr>
        <p:spPr/>
        <p:txBody>
          <a:bodyPr>
            <a:normAutofit/>
          </a:bodyPr>
          <a:lstStyle/>
          <a:p>
            <a:r>
              <a:rPr lang="en-US" sz="3600" dirty="0"/>
              <a:t>Initial research</a:t>
            </a:r>
          </a:p>
        </p:txBody>
      </p:sp>
      <p:sp>
        <p:nvSpPr>
          <p:cNvPr id="3" name="Content Placeholder 2">
            <a:extLst>
              <a:ext uri="{FF2B5EF4-FFF2-40B4-BE49-F238E27FC236}">
                <a16:creationId xmlns:a16="http://schemas.microsoft.com/office/drawing/2014/main" id="{D0E63946-2811-4263-92BE-D0988194C8C9}"/>
              </a:ext>
            </a:extLst>
          </p:cNvPr>
          <p:cNvSpPr>
            <a:spLocks noGrp="1"/>
          </p:cNvSpPr>
          <p:nvPr>
            <p:ph sz="quarter" idx="1"/>
          </p:nvPr>
        </p:nvSpPr>
        <p:spPr/>
        <p:txBody>
          <a:bodyPr>
            <a:normAutofit/>
          </a:bodyPr>
          <a:lstStyle/>
          <a:p>
            <a:endParaRPr lang="en-US" dirty="0"/>
          </a:p>
          <a:p>
            <a:r>
              <a:rPr lang="en-US" dirty="0"/>
              <a:t>City tax emption data as a potential source?</a:t>
            </a:r>
          </a:p>
          <a:p>
            <a:endParaRPr lang="en-US" dirty="0"/>
          </a:p>
          <a:p>
            <a:r>
              <a:rPr lang="en-US" dirty="0"/>
              <a:t>Only about 53,000 habitable residential buildings in Detroit </a:t>
            </a:r>
            <a:r>
              <a:rPr lang="en-US" b="1" dirty="0"/>
              <a:t>do not </a:t>
            </a:r>
            <a:r>
              <a:rPr lang="en-US" dirty="0"/>
              <a:t>have a homestead exemption</a:t>
            </a:r>
          </a:p>
          <a:p>
            <a:endParaRPr lang="en-US" dirty="0"/>
          </a:p>
        </p:txBody>
      </p:sp>
    </p:spTree>
    <p:extLst>
      <p:ext uri="{BB962C8B-B14F-4D97-AF65-F5344CB8AC3E}">
        <p14:creationId xmlns:p14="http://schemas.microsoft.com/office/powerpoint/2010/main" val="394693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C4BE-A3F4-45D2-9572-9FE40F993427}"/>
              </a:ext>
            </a:extLst>
          </p:cNvPr>
          <p:cNvSpPr>
            <a:spLocks noGrp="1"/>
          </p:cNvSpPr>
          <p:nvPr>
            <p:ph type="title"/>
          </p:nvPr>
        </p:nvSpPr>
        <p:spPr/>
        <p:txBody>
          <a:bodyPr/>
          <a:lstStyle/>
          <a:p>
            <a:r>
              <a:rPr lang="en-US" dirty="0"/>
              <a:t>A multiple-source approach</a:t>
            </a:r>
          </a:p>
        </p:txBody>
      </p:sp>
      <p:sp>
        <p:nvSpPr>
          <p:cNvPr id="3" name="Content Placeholder 2">
            <a:extLst>
              <a:ext uri="{FF2B5EF4-FFF2-40B4-BE49-F238E27FC236}">
                <a16:creationId xmlns:a16="http://schemas.microsoft.com/office/drawing/2014/main" id="{ECAF2D87-5B68-4BAF-B2F7-0A758EE4D3E6}"/>
              </a:ext>
            </a:extLst>
          </p:cNvPr>
          <p:cNvSpPr>
            <a:spLocks noGrp="1"/>
          </p:cNvSpPr>
          <p:nvPr>
            <p:ph sz="quarter" idx="1"/>
          </p:nvPr>
        </p:nvSpPr>
        <p:spPr/>
        <p:txBody>
          <a:bodyPr>
            <a:normAutofit fontScale="92500" lnSpcReduction="10000"/>
          </a:bodyPr>
          <a:lstStyle/>
          <a:p>
            <a:r>
              <a:rPr lang="en-US" dirty="0"/>
              <a:t>Motor City Mapping</a:t>
            </a:r>
          </a:p>
          <a:p>
            <a:pPr lvl="1"/>
            <a:r>
              <a:rPr lang="en-US" dirty="0"/>
              <a:t>“Habitable Structure”</a:t>
            </a:r>
          </a:p>
          <a:p>
            <a:pPr lvl="1"/>
            <a:endParaRPr lang="en-US" dirty="0"/>
          </a:p>
          <a:p>
            <a:r>
              <a:rPr lang="en-US" dirty="0" err="1"/>
              <a:t>Valassis</a:t>
            </a:r>
            <a:endParaRPr lang="en-US" dirty="0"/>
          </a:p>
          <a:p>
            <a:pPr lvl="1"/>
            <a:r>
              <a:rPr lang="en-US" dirty="0"/>
              <a:t>Between 1 and 4 Residential Addresses</a:t>
            </a:r>
          </a:p>
          <a:p>
            <a:pPr lvl="1"/>
            <a:endParaRPr lang="en-US" dirty="0"/>
          </a:p>
          <a:p>
            <a:r>
              <a:rPr lang="en-US" dirty="0"/>
              <a:t>City of Detroit</a:t>
            </a:r>
          </a:p>
          <a:p>
            <a:pPr lvl="1"/>
            <a:r>
              <a:rPr lang="en-US" dirty="0"/>
              <a:t>Owner Address &lt;&gt; Property Address</a:t>
            </a:r>
          </a:p>
          <a:p>
            <a:pPr lvl="1"/>
            <a:endParaRPr lang="en-US" dirty="0"/>
          </a:p>
          <a:p>
            <a:r>
              <a:rPr lang="en-US" dirty="0"/>
              <a:t>And others!</a:t>
            </a:r>
          </a:p>
          <a:p>
            <a:pPr lvl="1"/>
            <a:endParaRPr lang="en-US" dirty="0"/>
          </a:p>
        </p:txBody>
      </p:sp>
    </p:spTree>
    <p:extLst>
      <p:ext uri="{BB962C8B-B14F-4D97-AF65-F5344CB8AC3E}">
        <p14:creationId xmlns:p14="http://schemas.microsoft.com/office/powerpoint/2010/main" val="163642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B0C7-B522-4F2A-B431-1F779695A8B1}"/>
              </a:ext>
            </a:extLst>
          </p:cNvPr>
          <p:cNvSpPr>
            <a:spLocks noGrp="1"/>
          </p:cNvSpPr>
          <p:nvPr>
            <p:ph type="title"/>
          </p:nvPr>
        </p:nvSpPr>
        <p:spPr/>
        <p:txBody>
          <a:bodyPr>
            <a:normAutofit fontScale="90000"/>
          </a:bodyPr>
          <a:lstStyle/>
          <a:p>
            <a:r>
              <a:rPr lang="en-US" sz="3200" dirty="0"/>
              <a:t>How are the data being used?  Some quick findings to inform action:</a:t>
            </a:r>
          </a:p>
        </p:txBody>
      </p:sp>
      <p:sp>
        <p:nvSpPr>
          <p:cNvPr id="3" name="Content Placeholder 2">
            <a:extLst>
              <a:ext uri="{FF2B5EF4-FFF2-40B4-BE49-F238E27FC236}">
                <a16:creationId xmlns:a16="http://schemas.microsoft.com/office/drawing/2014/main" id="{54E0B9AC-733E-49E1-BD12-4AC2881505EB}"/>
              </a:ext>
            </a:extLst>
          </p:cNvPr>
          <p:cNvSpPr>
            <a:spLocks noGrp="1"/>
          </p:cNvSpPr>
          <p:nvPr>
            <p:ph sz="quarter" idx="1"/>
          </p:nvPr>
        </p:nvSpPr>
        <p:spPr/>
        <p:txBody>
          <a:bodyPr/>
          <a:lstStyle/>
          <a:p>
            <a:r>
              <a:rPr lang="en-US" dirty="0"/>
              <a:t>99% built pre-1978</a:t>
            </a:r>
          </a:p>
          <a:p>
            <a:endParaRPr lang="en-US" dirty="0"/>
          </a:p>
          <a:p>
            <a:r>
              <a:rPr lang="en-US" dirty="0"/>
              <a:t>30% received a blight violation since 2005</a:t>
            </a:r>
          </a:p>
          <a:p>
            <a:endParaRPr lang="en-US" dirty="0"/>
          </a:p>
          <a:p>
            <a:r>
              <a:rPr lang="en-US" dirty="0"/>
              <a:t>22% are investor/speculator-owned</a:t>
            </a:r>
          </a:p>
          <a:p>
            <a:endParaRPr lang="en-US" dirty="0"/>
          </a:p>
          <a:p>
            <a:r>
              <a:rPr lang="en-US" dirty="0"/>
              <a:t>14% have no active utility customer service agreement</a:t>
            </a:r>
          </a:p>
        </p:txBody>
      </p:sp>
    </p:spTree>
    <p:extLst>
      <p:ext uri="{BB962C8B-B14F-4D97-AF65-F5344CB8AC3E}">
        <p14:creationId xmlns:p14="http://schemas.microsoft.com/office/powerpoint/2010/main" val="197263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3A5AF9-86C2-4F3C-8AF2-AF13D5A643D9}"/>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8C7015DD-D00D-4B52-AF26-BDC861D0890F}"/>
              </a:ext>
            </a:extLst>
          </p:cNvPr>
          <p:cNvSpPr>
            <a:spLocks noGrp="1"/>
          </p:cNvSpPr>
          <p:nvPr>
            <p:ph type="title"/>
          </p:nvPr>
        </p:nvSpPr>
        <p:spPr/>
        <p:txBody>
          <a:bodyPr/>
          <a:lstStyle/>
          <a:p>
            <a:r>
              <a:rPr lang="en-US" dirty="0"/>
              <a:t>Additional Uses</a:t>
            </a:r>
          </a:p>
        </p:txBody>
      </p:sp>
    </p:spTree>
    <p:extLst>
      <p:ext uri="{BB962C8B-B14F-4D97-AF65-F5344CB8AC3E}">
        <p14:creationId xmlns:p14="http://schemas.microsoft.com/office/powerpoint/2010/main" val="418760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33F89D-9841-4BED-BCF4-96E121CD3378}"/>
              </a:ext>
            </a:extLst>
          </p:cNvPr>
          <p:cNvSpPr>
            <a:spLocks noGrp="1"/>
          </p:cNvSpPr>
          <p:nvPr>
            <p:ph type="pic" idx="1"/>
          </p:nvPr>
        </p:nvSpPr>
        <p:spPr/>
      </p:sp>
      <p:pic>
        <p:nvPicPr>
          <p:cNvPr id="12" name="Content Placeholder 4">
            <a:extLst>
              <a:ext uri="{FF2B5EF4-FFF2-40B4-BE49-F238E27FC236}">
                <a16:creationId xmlns:a16="http://schemas.microsoft.com/office/drawing/2014/main" id="{EBF1B9C9-97CA-4604-A96B-D3AA5E8A2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10"/>
            <a:ext cx="9144000" cy="7065819"/>
          </a:xfrm>
          <a:prstGeom prst="rect">
            <a:avLst/>
          </a:prstGeom>
          <a:solidFill>
            <a:schemeClr val="bg1"/>
          </a:solidFill>
          <a:ln>
            <a:noFill/>
          </a:ln>
        </p:spPr>
      </p:pic>
    </p:spTree>
    <p:extLst>
      <p:ext uri="{BB962C8B-B14F-4D97-AF65-F5344CB8AC3E}">
        <p14:creationId xmlns:p14="http://schemas.microsoft.com/office/powerpoint/2010/main" val="177136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352800"/>
          </a:xfrm>
        </p:spPr>
        <p:txBody>
          <a:bodyPr>
            <a:normAutofit fontScale="92500" lnSpcReduction="10000"/>
          </a:bodyPr>
          <a:lstStyle/>
          <a:p>
            <a:r>
              <a:rPr lang="en-US" dirty="0"/>
              <a:t>Noah Urban</a:t>
            </a:r>
          </a:p>
          <a:p>
            <a:r>
              <a:rPr lang="en-US" dirty="0">
                <a:hlinkClick r:id="rId3"/>
              </a:rPr>
              <a:t>noah@DataDrivenDetroit.org</a:t>
            </a:r>
            <a:endParaRPr lang="en-US" dirty="0"/>
          </a:p>
          <a:p>
            <a:endParaRPr lang="en-US" dirty="0"/>
          </a:p>
          <a:p>
            <a:r>
              <a:rPr lang="en-US" dirty="0"/>
              <a:t>Looking for data?</a:t>
            </a:r>
          </a:p>
          <a:p>
            <a:r>
              <a:rPr lang="en-US" dirty="0">
                <a:hlinkClick r:id="rId4"/>
              </a:rPr>
              <a:t>AskD3@DataDrivenDetroit.org</a:t>
            </a:r>
            <a:endParaRPr lang="en-US" dirty="0"/>
          </a:p>
          <a:p>
            <a:endParaRPr lang="en-US" dirty="0"/>
          </a:p>
          <a:p>
            <a:r>
              <a:rPr lang="en-US" dirty="0"/>
              <a:t>@D3detroit</a:t>
            </a:r>
          </a:p>
          <a:p>
            <a:endParaRPr lang="en-US" dirty="0"/>
          </a:p>
        </p:txBody>
      </p:sp>
      <p:sp>
        <p:nvSpPr>
          <p:cNvPr id="3" name="Title 2"/>
          <p:cNvSpPr>
            <a:spLocks noGrp="1"/>
          </p:cNvSpPr>
          <p:nvPr>
            <p:ph type="title"/>
          </p:nvPr>
        </p:nvSpPr>
        <p:spPr/>
        <p:txBody>
          <a:bodyPr/>
          <a:lstStyle/>
          <a:p>
            <a:r>
              <a:rPr lang="en-US" dirty="0"/>
              <a:t>www.DataDrivenDetroit.org</a:t>
            </a:r>
          </a:p>
        </p:txBody>
      </p:sp>
    </p:spTree>
    <p:extLst>
      <p:ext uri="{BB962C8B-B14F-4D97-AF65-F5344CB8AC3E}">
        <p14:creationId xmlns:p14="http://schemas.microsoft.com/office/powerpoint/2010/main" val="76251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E92B-68FE-4084-947F-157EBFE25BA7}"/>
              </a:ext>
            </a:extLst>
          </p:cNvPr>
          <p:cNvSpPr>
            <a:spLocks noGrp="1"/>
          </p:cNvSpPr>
          <p:nvPr>
            <p:ph type="title"/>
          </p:nvPr>
        </p:nvSpPr>
        <p:spPr/>
        <p:txBody>
          <a:bodyPr/>
          <a:lstStyle/>
          <a:p>
            <a:r>
              <a:rPr lang="en-US" dirty="0"/>
              <a:t>Some context</a:t>
            </a:r>
          </a:p>
        </p:txBody>
      </p:sp>
      <p:sp>
        <p:nvSpPr>
          <p:cNvPr id="3" name="Content Placeholder 2">
            <a:extLst>
              <a:ext uri="{FF2B5EF4-FFF2-40B4-BE49-F238E27FC236}">
                <a16:creationId xmlns:a16="http://schemas.microsoft.com/office/drawing/2014/main" id="{ED756533-C8EF-4B71-9DDC-0CE7EAABA599}"/>
              </a:ext>
            </a:extLst>
          </p:cNvPr>
          <p:cNvSpPr>
            <a:spLocks noGrp="1"/>
          </p:cNvSpPr>
          <p:nvPr>
            <p:ph sz="quarter" idx="1"/>
          </p:nvPr>
        </p:nvSpPr>
        <p:spPr/>
        <p:txBody>
          <a:bodyPr/>
          <a:lstStyle/>
          <a:p>
            <a:endParaRPr lang="en-US" dirty="0"/>
          </a:p>
        </p:txBody>
      </p:sp>
      <p:pic>
        <p:nvPicPr>
          <p:cNvPr id="5" name="Picture 4" descr="https://lh4.googleusercontent.com/g7ayl1RHSv8YeELIcsiawOp2iuGhCvQzEVMWFOSwJg7J7SWGrzhQgQzOEm93JRYnONj5Ax9G6MRJsY_iBd5I-Zt7Q0YxYwxqiTx0L2RsK8_uTfg96LdeNgGDYu42GbsyPA">
            <a:extLst>
              <a:ext uri="{FF2B5EF4-FFF2-40B4-BE49-F238E27FC236}">
                <a16:creationId xmlns:a16="http://schemas.microsoft.com/office/drawing/2014/main" id="{5CA76EFD-839B-4276-B82C-C7B8F6095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71917"/>
            <a:ext cx="7429500" cy="2886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E0B46F2D-7194-4C76-A30D-F04AC5734A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177"/>
          <a:stretch/>
        </p:blipFill>
        <p:spPr bwMode="auto">
          <a:xfrm>
            <a:off x="4800600" y="1714357"/>
            <a:ext cx="2743200" cy="63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5E33ADE1-72FC-4272-8A5D-3B569B9AF2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4546" y="2133600"/>
            <a:ext cx="277393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95DB4A46-27F5-4731-9A4A-FD59797DDD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921" y="4267200"/>
            <a:ext cx="272808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7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55479E5-09A0-48BA-8615-65C02C41DD5F}"/>
              </a:ext>
            </a:extLst>
          </p:cNvPr>
          <p:cNvSpPr>
            <a:spLocks noGrp="1"/>
          </p:cNvSpPr>
          <p:nvPr>
            <p:ph sz="quarter" idx="1"/>
          </p:nvPr>
        </p:nvSpPr>
        <p:spPr/>
        <p:txBody>
          <a:bodyPr/>
          <a:lstStyle/>
          <a:p>
            <a:endParaRPr lang="en-US" dirty="0"/>
          </a:p>
        </p:txBody>
      </p:sp>
      <p:sp>
        <p:nvSpPr>
          <p:cNvPr id="4" name="Title 3">
            <a:extLst>
              <a:ext uri="{FF2B5EF4-FFF2-40B4-BE49-F238E27FC236}">
                <a16:creationId xmlns:a16="http://schemas.microsoft.com/office/drawing/2014/main" id="{C5ADC5F4-7FE4-45A9-B017-C5CD6FB6731D}"/>
              </a:ext>
            </a:extLst>
          </p:cNvPr>
          <p:cNvSpPr>
            <a:spLocks noGrp="1"/>
          </p:cNvSpPr>
          <p:nvPr>
            <p:ph type="title"/>
          </p:nvPr>
        </p:nvSpPr>
        <p:spPr/>
        <p:txBody>
          <a:bodyPr>
            <a:normAutofit fontScale="90000"/>
          </a:bodyPr>
          <a:lstStyle/>
          <a:p>
            <a:r>
              <a:rPr lang="en-US" dirty="0"/>
              <a:t>What do all of these buildings have in common?</a:t>
            </a:r>
          </a:p>
        </p:txBody>
      </p:sp>
      <p:pic>
        <p:nvPicPr>
          <p:cNvPr id="1026" name="Picture 2" descr="Image result for washington square apartments detroit">
            <a:extLst>
              <a:ext uri="{FF2B5EF4-FFF2-40B4-BE49-F238E27FC236}">
                <a16:creationId xmlns:a16="http://schemas.microsoft.com/office/drawing/2014/main" id="{E9C158B8-612E-4F16-A865-E1970DFE0E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7489" y="1524000"/>
            <a:ext cx="3084728" cy="4138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llender center detroit">
            <a:extLst>
              <a:ext uri="{FF2B5EF4-FFF2-40B4-BE49-F238E27FC236}">
                <a16:creationId xmlns:a16="http://schemas.microsoft.com/office/drawing/2014/main" id="{4C077392-D2AA-46F9-8733-306EAC3195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289" y="4267200"/>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avilion detroit mi">
            <a:extLst>
              <a:ext uri="{FF2B5EF4-FFF2-40B4-BE49-F238E27FC236}">
                <a16:creationId xmlns:a16="http://schemas.microsoft.com/office/drawing/2014/main" id="{F737FAED-1A2A-4A87-9BED-C6A7D1656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2" y="1536888"/>
            <a:ext cx="4095469" cy="273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1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2D3BF9-BF95-46BA-8370-DBDE0B31574F}"/>
              </a:ext>
            </a:extLst>
          </p:cNvPr>
          <p:cNvSpPr>
            <a:spLocks noGrp="1"/>
          </p:cNvSpPr>
          <p:nvPr>
            <p:ph type="title"/>
          </p:nvPr>
        </p:nvSpPr>
        <p:spPr/>
        <p:txBody>
          <a:bodyPr/>
          <a:lstStyle/>
          <a:p>
            <a:r>
              <a:rPr lang="en-US" dirty="0"/>
              <a:t>The problem:</a:t>
            </a:r>
          </a:p>
        </p:txBody>
      </p:sp>
      <p:sp>
        <p:nvSpPr>
          <p:cNvPr id="5" name="Content Placeholder 4">
            <a:extLst>
              <a:ext uri="{FF2B5EF4-FFF2-40B4-BE49-F238E27FC236}">
                <a16:creationId xmlns:a16="http://schemas.microsoft.com/office/drawing/2014/main" id="{6A9D4236-C823-4410-BBEB-4F5A61C0AFD7}"/>
              </a:ext>
            </a:extLst>
          </p:cNvPr>
          <p:cNvSpPr>
            <a:spLocks noGrp="1"/>
          </p:cNvSpPr>
          <p:nvPr>
            <p:ph sz="quarter" idx="1"/>
          </p:nvPr>
        </p:nvSpPr>
        <p:spPr/>
        <p:txBody>
          <a:bodyPr/>
          <a:lstStyle/>
          <a:p>
            <a:endParaRPr lang="en-US" b="1" dirty="0"/>
          </a:p>
          <a:p>
            <a:r>
              <a:rPr lang="en-US" b="1" dirty="0"/>
              <a:t>140,000+</a:t>
            </a:r>
            <a:r>
              <a:rPr lang="en-US" dirty="0"/>
              <a:t>:  Renter-occupied housing units reported by ACS (including </a:t>
            </a:r>
            <a:r>
              <a:rPr lang="en-US" b="1" dirty="0"/>
              <a:t>~60,000 </a:t>
            </a:r>
            <a:r>
              <a:rPr lang="en-US" dirty="0"/>
              <a:t>in multi-family structures)</a:t>
            </a:r>
          </a:p>
          <a:p>
            <a:endParaRPr lang="en-US" dirty="0"/>
          </a:p>
          <a:p>
            <a:r>
              <a:rPr lang="en-US" b="1" dirty="0"/>
              <a:t>7,750</a:t>
            </a:r>
            <a:r>
              <a:rPr lang="en-US" dirty="0"/>
              <a:t>:  Registered rental properties in Detroit (City file)</a:t>
            </a:r>
          </a:p>
        </p:txBody>
      </p:sp>
    </p:spTree>
    <p:extLst>
      <p:ext uri="{BB962C8B-B14F-4D97-AF65-F5344CB8AC3E}">
        <p14:creationId xmlns:p14="http://schemas.microsoft.com/office/powerpoint/2010/main" val="57575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F73BBE-3956-4296-9804-E2B4E1CD4BB7}"/>
              </a:ext>
            </a:extLst>
          </p:cNvPr>
          <p:cNvSpPr>
            <a:spLocks noGrp="1"/>
          </p:cNvSpPr>
          <p:nvPr>
            <p:ph type="body" idx="1"/>
          </p:nvPr>
        </p:nvSpPr>
        <p:spPr/>
        <p:txBody>
          <a:bodyPr/>
          <a:lstStyle/>
          <a:p>
            <a:r>
              <a:rPr lang="en-US" dirty="0"/>
              <a:t>Where are they located in Greater Downtown Detroit?</a:t>
            </a:r>
          </a:p>
        </p:txBody>
      </p:sp>
      <p:sp>
        <p:nvSpPr>
          <p:cNvPr id="3" name="Title 2">
            <a:extLst>
              <a:ext uri="{FF2B5EF4-FFF2-40B4-BE49-F238E27FC236}">
                <a16:creationId xmlns:a16="http://schemas.microsoft.com/office/drawing/2014/main" id="{0C84DA3B-3CD7-4AEA-A038-7D9DD568EB06}"/>
              </a:ext>
            </a:extLst>
          </p:cNvPr>
          <p:cNvSpPr>
            <a:spLocks noGrp="1"/>
          </p:cNvSpPr>
          <p:nvPr>
            <p:ph type="title"/>
          </p:nvPr>
        </p:nvSpPr>
        <p:spPr/>
        <p:txBody>
          <a:bodyPr>
            <a:noAutofit/>
          </a:bodyPr>
          <a:lstStyle/>
          <a:p>
            <a:r>
              <a:rPr lang="en-US" sz="3200" dirty="0"/>
              <a:t>Scenario 1: Multifamily Rental Properties</a:t>
            </a:r>
          </a:p>
        </p:txBody>
      </p:sp>
    </p:spTree>
    <p:extLst>
      <p:ext uri="{BB962C8B-B14F-4D97-AF65-F5344CB8AC3E}">
        <p14:creationId xmlns:p14="http://schemas.microsoft.com/office/powerpoint/2010/main" val="85143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C217-0ADA-45BA-A3FA-E38D6FC5D12D}"/>
              </a:ext>
            </a:extLst>
          </p:cNvPr>
          <p:cNvSpPr>
            <a:spLocks noGrp="1"/>
          </p:cNvSpPr>
          <p:nvPr>
            <p:ph type="title"/>
          </p:nvPr>
        </p:nvSpPr>
        <p:spPr/>
        <p:txBody>
          <a:bodyPr>
            <a:noAutofit/>
          </a:bodyPr>
          <a:lstStyle/>
          <a:p>
            <a:r>
              <a:rPr lang="en-US" sz="3200" dirty="0"/>
              <a:t>Geocoding…lots of geocoding</a:t>
            </a:r>
          </a:p>
        </p:txBody>
      </p:sp>
      <p:sp>
        <p:nvSpPr>
          <p:cNvPr id="3" name="Content Placeholder 2">
            <a:extLst>
              <a:ext uri="{FF2B5EF4-FFF2-40B4-BE49-F238E27FC236}">
                <a16:creationId xmlns:a16="http://schemas.microsoft.com/office/drawing/2014/main" id="{CA5CB523-C3A6-49BA-AE6B-06B0E04E1C87}"/>
              </a:ext>
            </a:extLst>
          </p:cNvPr>
          <p:cNvSpPr>
            <a:spLocks noGrp="1"/>
          </p:cNvSpPr>
          <p:nvPr>
            <p:ph sz="quarter" idx="1"/>
          </p:nvPr>
        </p:nvSpPr>
        <p:spPr/>
        <p:txBody>
          <a:bodyPr/>
          <a:lstStyle/>
          <a:p>
            <a:endParaRPr lang="en-US" dirty="0"/>
          </a:p>
        </p:txBody>
      </p:sp>
      <p:pic>
        <p:nvPicPr>
          <p:cNvPr id="5" name="Picture 5">
            <a:extLst>
              <a:ext uri="{FF2B5EF4-FFF2-40B4-BE49-F238E27FC236}">
                <a16:creationId xmlns:a16="http://schemas.microsoft.com/office/drawing/2014/main" id="{63712701-D5A7-49A7-B40F-BA0554213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79678"/>
            <a:ext cx="8839200" cy="466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08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6BB9-DDBD-4765-BD0E-D3D675587338}"/>
              </a:ext>
            </a:extLst>
          </p:cNvPr>
          <p:cNvSpPr>
            <a:spLocks noGrp="1"/>
          </p:cNvSpPr>
          <p:nvPr>
            <p:ph type="title"/>
          </p:nvPr>
        </p:nvSpPr>
        <p:spPr/>
        <p:txBody>
          <a:bodyPr/>
          <a:lstStyle/>
          <a:p>
            <a:r>
              <a:rPr lang="en-US" dirty="0"/>
              <a:t>How are the data being used?</a:t>
            </a:r>
          </a:p>
        </p:txBody>
      </p:sp>
      <p:pic>
        <p:nvPicPr>
          <p:cNvPr id="8" name="Content Placeholder 7">
            <a:extLst>
              <a:ext uri="{FF2B5EF4-FFF2-40B4-BE49-F238E27FC236}">
                <a16:creationId xmlns:a16="http://schemas.microsoft.com/office/drawing/2014/main" id="{68F2CD79-C718-4ADD-B48C-7C4B32E5DDE4}"/>
              </a:ext>
            </a:extLst>
          </p:cNvPr>
          <p:cNvPicPr>
            <a:picLocks noGrp="1" noChangeAspect="1"/>
          </p:cNvPicPr>
          <p:nvPr>
            <p:ph sz="quarter" idx="1"/>
          </p:nvPr>
        </p:nvPicPr>
        <p:blipFill>
          <a:blip r:embed="rId3"/>
          <a:stretch>
            <a:fillRect/>
          </a:stretch>
        </p:blipFill>
        <p:spPr>
          <a:xfrm>
            <a:off x="1688584" y="1600200"/>
            <a:ext cx="6001782" cy="4495800"/>
          </a:xfrm>
          <a:prstGeom prst="rect">
            <a:avLst/>
          </a:prstGeom>
        </p:spPr>
      </p:pic>
    </p:spTree>
    <p:extLst>
      <p:ext uri="{BB962C8B-B14F-4D97-AF65-F5344CB8AC3E}">
        <p14:creationId xmlns:p14="http://schemas.microsoft.com/office/powerpoint/2010/main" val="87195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E5E02-1F3D-4450-B69A-D2F3BD7AC927}"/>
              </a:ext>
            </a:extLst>
          </p:cNvPr>
          <p:cNvSpPr>
            <a:spLocks noGrp="1"/>
          </p:cNvSpPr>
          <p:nvPr>
            <p:ph type="body" idx="1"/>
          </p:nvPr>
        </p:nvSpPr>
        <p:spPr/>
        <p:txBody>
          <a:bodyPr/>
          <a:lstStyle/>
          <a:p>
            <a:r>
              <a:rPr lang="en-US" dirty="0"/>
              <a:t>Where are they, and what condition are they in?</a:t>
            </a:r>
          </a:p>
        </p:txBody>
      </p:sp>
      <p:sp>
        <p:nvSpPr>
          <p:cNvPr id="3" name="Title 2">
            <a:extLst>
              <a:ext uri="{FF2B5EF4-FFF2-40B4-BE49-F238E27FC236}">
                <a16:creationId xmlns:a16="http://schemas.microsoft.com/office/drawing/2014/main" id="{E1688B67-684A-4B05-8344-53FF910B5B54}"/>
              </a:ext>
            </a:extLst>
          </p:cNvPr>
          <p:cNvSpPr>
            <a:spLocks noGrp="1"/>
          </p:cNvSpPr>
          <p:nvPr>
            <p:ph type="title"/>
          </p:nvPr>
        </p:nvSpPr>
        <p:spPr/>
        <p:txBody>
          <a:bodyPr>
            <a:normAutofit/>
          </a:bodyPr>
          <a:lstStyle/>
          <a:p>
            <a:r>
              <a:rPr lang="en-US" sz="3200" dirty="0"/>
              <a:t>Scenario 2:  1-4 Unit Rental Properties</a:t>
            </a:r>
          </a:p>
        </p:txBody>
      </p:sp>
    </p:spTree>
    <p:extLst>
      <p:ext uri="{BB962C8B-B14F-4D97-AF65-F5344CB8AC3E}">
        <p14:creationId xmlns:p14="http://schemas.microsoft.com/office/powerpoint/2010/main" val="333123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429A87-9880-49A8-A47F-443AAD8BEDB1}"/>
              </a:ext>
            </a:extLst>
          </p:cNvPr>
          <p:cNvSpPr>
            <a:spLocks noGrp="1"/>
          </p:cNvSpPr>
          <p:nvPr>
            <p:ph type="title"/>
          </p:nvPr>
        </p:nvSpPr>
        <p:spPr/>
        <p:txBody>
          <a:bodyPr/>
          <a:lstStyle/>
          <a:p>
            <a:r>
              <a:rPr lang="en-US" dirty="0"/>
              <a:t>Background</a:t>
            </a:r>
          </a:p>
        </p:txBody>
      </p:sp>
      <p:sp>
        <p:nvSpPr>
          <p:cNvPr id="8" name="Content Placeholder 7">
            <a:extLst>
              <a:ext uri="{FF2B5EF4-FFF2-40B4-BE49-F238E27FC236}">
                <a16:creationId xmlns:a16="http://schemas.microsoft.com/office/drawing/2014/main" id="{E76C69C9-CE43-406B-ADBE-D19A23F27E48}"/>
              </a:ext>
            </a:extLst>
          </p:cNvPr>
          <p:cNvSpPr>
            <a:spLocks noGrp="1"/>
          </p:cNvSpPr>
          <p:nvPr>
            <p:ph sz="quarter" idx="1"/>
          </p:nvPr>
        </p:nvSpPr>
        <p:spPr/>
        <p:txBody>
          <a:bodyPr/>
          <a:lstStyle/>
          <a:p>
            <a:endParaRPr lang="en-US" dirty="0"/>
          </a:p>
          <a:p>
            <a:r>
              <a:rPr lang="en-US" dirty="0"/>
              <a:t>Desire to estimate the overall need for rehabilitation for 1-4 unit rental properties</a:t>
            </a:r>
          </a:p>
          <a:p>
            <a:endParaRPr lang="en-US" dirty="0"/>
          </a:p>
          <a:p>
            <a:r>
              <a:rPr lang="en-US" dirty="0"/>
              <a:t>Need to identify financing gaps and strategies</a:t>
            </a:r>
          </a:p>
        </p:txBody>
      </p:sp>
      <p:pic>
        <p:nvPicPr>
          <p:cNvPr id="10" name="Picture 2" descr="Image result for center for community progress">
            <a:extLst>
              <a:ext uri="{FF2B5EF4-FFF2-40B4-BE49-F238E27FC236}">
                <a16:creationId xmlns:a16="http://schemas.microsoft.com/office/drawing/2014/main" id="{817C7226-CEFE-4D3D-AB3E-A33EBD260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800600"/>
            <a:ext cx="3048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033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3_PowerPointTheme1">
  <a:themeElements>
    <a:clrScheme name="Custom 5">
      <a:dk1>
        <a:sysClr val="windowText" lastClr="000000"/>
      </a:dk1>
      <a:lt1>
        <a:sysClr val="window" lastClr="FFFFFF"/>
      </a:lt1>
      <a:dk2>
        <a:srgbClr val="002060"/>
      </a:dk2>
      <a:lt2>
        <a:srgbClr val="BFBFBF"/>
      </a:lt2>
      <a:accent1>
        <a:srgbClr val="6596CF"/>
      </a:accent1>
      <a:accent2>
        <a:srgbClr val="87AF3F"/>
      </a:accent2>
      <a:accent3>
        <a:srgbClr val="D94F26"/>
      </a:accent3>
      <a:accent4>
        <a:srgbClr val="F5A91D"/>
      </a:accent4>
      <a:accent5>
        <a:srgbClr val="6596CF"/>
      </a:accent5>
      <a:accent6>
        <a:srgbClr val="968C8C"/>
      </a:accent6>
      <a:hlink>
        <a:srgbClr val="A5A5A5"/>
      </a:hlink>
      <a:folHlink>
        <a:srgbClr val="F69D1A"/>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11830</TotalTime>
  <Words>715</Words>
  <Application>Microsoft Office PowerPoint</Application>
  <PresentationFormat>On-screen Show (4:3)</PresentationFormat>
  <Paragraphs>84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Wingdings</vt:lpstr>
      <vt:lpstr>Wingdings 2</vt:lpstr>
      <vt:lpstr>D3_PowerPointTheme1</vt:lpstr>
      <vt:lpstr>A Journey to        Better-Understand Occupancy Identifying Rental Properties to track housing Stability in Detroit</vt:lpstr>
      <vt:lpstr>Some context</vt:lpstr>
      <vt:lpstr>What do all of these buildings have in common?</vt:lpstr>
      <vt:lpstr>The problem:</vt:lpstr>
      <vt:lpstr>Scenario 1: Multifamily Rental Properties</vt:lpstr>
      <vt:lpstr>Geocoding…lots of geocoding</vt:lpstr>
      <vt:lpstr>How are the data being used?</vt:lpstr>
      <vt:lpstr>Scenario 2:  1-4 Unit Rental Properties</vt:lpstr>
      <vt:lpstr>Background</vt:lpstr>
      <vt:lpstr>Initial research</vt:lpstr>
      <vt:lpstr>A multiple-source approach</vt:lpstr>
      <vt:lpstr>How are the data being used?  Some quick findings to inform action:</vt:lpstr>
      <vt:lpstr>Additional Uses</vt:lpstr>
      <vt:lpstr>PowerPoint Presentation</vt:lpstr>
      <vt:lpstr>www.DataDrivenDetroit.org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Detroit: A Tale of Two Cities</dc:title>
  <dc:creator>Jessica Mcinchak;Erica Raleigh</dc:creator>
  <cp:lastModifiedBy>Noah Urban</cp:lastModifiedBy>
  <cp:revision>221</cp:revision>
  <cp:lastPrinted>2018-05-02T17:34:15Z</cp:lastPrinted>
  <dcterms:created xsi:type="dcterms:W3CDTF">2012-08-06T14:52:15Z</dcterms:created>
  <dcterms:modified xsi:type="dcterms:W3CDTF">2018-05-03T13:40:45Z</dcterms:modified>
</cp:coreProperties>
</file>