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421" r:id="rId3"/>
    <p:sldId id="437" r:id="rId4"/>
    <p:sldId id="431" r:id="rId5"/>
    <p:sldId id="480" r:id="rId6"/>
    <p:sldId id="443" r:id="rId7"/>
    <p:sldId id="464" r:id="rId8"/>
    <p:sldId id="470" r:id="rId9"/>
    <p:sldId id="481" r:id="rId10"/>
    <p:sldId id="474" r:id="rId11"/>
    <p:sldId id="478" r:id="rId12"/>
    <p:sldId id="479" r:id="rId13"/>
    <p:sldId id="476" r:id="rId14"/>
    <p:sldId id="422" r:id="rId15"/>
  </p:sldIdLst>
  <p:sldSz cx="13003213" cy="9756775"/>
  <p:notesSz cx="9296400" cy="70104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5">
          <p15:clr>
            <a:srgbClr val="A4A3A4"/>
          </p15:clr>
        </p15:guide>
        <p15:guide id="2" pos="6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ul University" initials="DPU" lastIdx="10" clrIdx="0"/>
  <p:cmAuthor id="1" name="Khristina Marie Fassett" initials="KM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481"/>
    <a:srgbClr val="547BB6"/>
    <a:srgbClr val="8DA7CE"/>
    <a:srgbClr val="00CCFF"/>
    <a:srgbClr val="161616"/>
    <a:srgbClr val="464646"/>
    <a:srgbClr val="DE8E17"/>
    <a:srgbClr val="989898"/>
    <a:srgbClr val="1F2F47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0464" autoAdjust="0"/>
  </p:normalViewPr>
  <p:slideViewPr>
    <p:cSldViewPr snapToGrid="0" snapToObjects="1">
      <p:cViewPr varScale="1">
        <p:scale>
          <a:sx n="74" d="100"/>
          <a:sy n="74" d="100"/>
        </p:scale>
        <p:origin x="1632" y="60"/>
      </p:cViewPr>
      <p:guideLst>
        <p:guide orient="horz" pos="3245"/>
        <p:guide pos="6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241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E96A5-DABA-3844-B065-B1C3F36F3D7D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75F6AA-DB20-CF4E-AE70-C3396A0EE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87687-61B0-0844-85AE-4218AC573C8B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736E2-2BE5-0D4A-8B99-5AF6AEF9E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0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7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the</a:t>
            </a:r>
            <a:r>
              <a:rPr lang="en-US" baseline="0" dirty="0"/>
              <a:t> trail opening had an effect </a:t>
            </a:r>
          </a:p>
          <a:p>
            <a:r>
              <a:rPr lang="en-US" baseline="0" dirty="0"/>
              <a:t>Effects of the trail decline with distance </a:t>
            </a:r>
          </a:p>
          <a:p>
            <a:r>
              <a:rPr lang="en-US" baseline="0" dirty="0"/>
              <a:t>After ½ mile it becomes less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1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6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i="0" kern="600" spc="230" dirty="0">
                <a:solidFill>
                  <a:schemeClr val="bg2"/>
                </a:solidFill>
                <a:latin typeface="Arial"/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kern="600" spc="230" dirty="0">
                <a:solidFill>
                  <a:srgbClr val="D8D8D8"/>
                </a:solidFill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31191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1511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14876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38175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40386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42231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  <p:extLst>
      <p:ext uri="{BB962C8B-B14F-4D97-AF65-F5344CB8AC3E}">
        <p14:creationId xmlns:p14="http://schemas.microsoft.com/office/powerpoint/2010/main" val="22114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>
                <a:solidFill>
                  <a:srgbClr val="6B6B6B"/>
                </a:solidFill>
              </a:rPr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34599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/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7" r:id="rId4"/>
    <p:sldLayoutId id="2147483662" r:id="rId5"/>
    <p:sldLayoutId id="2147483655" r:id="rId6"/>
    <p:sldLayoutId id="2147483659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6B6B6B"/>
                </a:solidFill>
              </a:rPr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placement-risk.housingstudie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smith33@depaul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Mapping Displacement Pressure in Chicago Neighborhoods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Institute for Housing Studies at the </a:t>
            </a:r>
            <a:r>
              <a:rPr lang="en-US" dirty="0" smtClean="0"/>
              <a:t>NNIP Atlanta Partners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May 9,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0944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C1734-D65F-4625-B8F6-A5AF9FD3D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F1B9-912B-4CC9-9281-08FEC8533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smtClean="0"/>
              <a:t>Source: IHS calculations of 5-year American community survey data, 2011-15 and property sales data from Cook County recorder of deeds, 2016 and 2012</a:t>
            </a:r>
          </a:p>
          <a:p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4D17A9-685E-4C22-8B26-88118B42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– </a:t>
            </a:r>
            <a:r>
              <a:rPr lang="en-US" dirty="0" smtClean="0"/>
              <a:t>Neighborhoods around The </a:t>
            </a:r>
            <a:r>
              <a:rPr lang="en-US" dirty="0"/>
              <a:t>606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D931B7-2F09-4519-A1C3-500CD49F00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>
          <a:xfrm>
            <a:off x="4446519" y="259730"/>
            <a:ext cx="8421781" cy="8973856"/>
          </a:xfrm>
        </p:spPr>
      </p:pic>
      <p:sp>
        <p:nvSpPr>
          <p:cNvPr id="3" name="Oval 2"/>
          <p:cNvSpPr/>
          <p:nvPr/>
        </p:nvSpPr>
        <p:spPr>
          <a:xfrm>
            <a:off x="8619344" y="2383436"/>
            <a:ext cx="1004341" cy="929389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3101" r="5503" b="4485"/>
          <a:stretch/>
        </p:blipFill>
        <p:spPr>
          <a:xfrm>
            <a:off x="4556818" y="6140716"/>
            <a:ext cx="2878112" cy="2833141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3" idx="3"/>
          </p:cNvCxnSpPr>
          <p:nvPr/>
        </p:nvCxnSpPr>
        <p:spPr>
          <a:xfrm flipH="1">
            <a:off x="6452316" y="3176719"/>
            <a:ext cx="2314110" cy="30695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50"/>
            <a:ext cx="19385280" cy="87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</a:t>
            </a:r>
            <a:r>
              <a:rPr lang="en-US" dirty="0"/>
              <a:t>framework for discussing affordable housing and displacement challenges</a:t>
            </a:r>
          </a:p>
          <a:p>
            <a:endParaRPr lang="en-US" dirty="0"/>
          </a:p>
          <a:p>
            <a:r>
              <a:rPr lang="en-US" dirty="0"/>
              <a:t>Support implementation of targeted </a:t>
            </a:r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Example – Targeted strategies to preserve at-risk naturally occurring affordable housing</a:t>
            </a:r>
          </a:p>
          <a:p>
            <a:pPr lvl="1"/>
            <a:endParaRPr lang="en-US" dirty="0"/>
          </a:p>
          <a:p>
            <a:r>
              <a:rPr lang="en-US" dirty="0"/>
              <a:t>Inform proactive strategies around public investment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Example – Obama Presidential Center</a:t>
            </a:r>
          </a:p>
          <a:p>
            <a:endParaRPr lang="en-US" dirty="0"/>
          </a:p>
          <a:p>
            <a:r>
              <a:rPr lang="en-US" dirty="0"/>
              <a:t>Connect to other place-based community development issues </a:t>
            </a:r>
            <a:endParaRPr lang="en-US" dirty="0" smtClean="0"/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Equitable transit-oriented development – Elevated Chicago</a:t>
            </a:r>
          </a:p>
          <a:p>
            <a:pPr lvl="2"/>
            <a:r>
              <a:rPr lang="en-US" dirty="0" smtClean="0"/>
              <a:t>Environmental improvements – Chicago River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to policy issues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Mapping Displacement Pressure in Chicago Neighborhoods</a:t>
            </a:r>
            <a:endParaRPr lang="en-US" dirty="0">
              <a:solidFill>
                <a:srgbClr val="547BB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©2018 Institute for Housing Studies at DePaul University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May 9, </a:t>
            </a:r>
            <a:r>
              <a:rPr lang="en-US" dirty="0"/>
              <a:t>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900308" y="5104592"/>
            <a:ext cx="6556518" cy="368300"/>
          </a:xfrm>
        </p:spPr>
        <p:txBody>
          <a:bodyPr/>
          <a:lstStyle/>
          <a:p>
            <a:r>
              <a:rPr lang="en-US" dirty="0"/>
              <a:t>Contact: </a:t>
            </a:r>
            <a:r>
              <a:rPr lang="en-US" dirty="0" smtClean="0">
                <a:hlinkClick r:id="rId3"/>
              </a:rPr>
              <a:t>gsmith33@depaul.edu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344488" indent="-290513"/>
            <a:r>
              <a:rPr lang="en-US" dirty="0"/>
              <a:t>IHS’s mission is to provide reliable, impartial, and timely data and research to inform housing and community development policy decisions and discussions in the Chicago region and nationally</a:t>
            </a:r>
          </a:p>
          <a:p>
            <a:endParaRPr lang="en-US" dirty="0"/>
          </a:p>
          <a:p>
            <a:r>
              <a:rPr lang="en-US" dirty="0"/>
              <a:t>IHS accomplishes this through an applied research model</a:t>
            </a:r>
          </a:p>
          <a:p>
            <a:pPr marL="581025" lvl="1" indent="-288925"/>
            <a:r>
              <a:rPr lang="en-US" dirty="0"/>
              <a:t>Data collection and improvement</a:t>
            </a:r>
          </a:p>
          <a:p>
            <a:pPr marL="581025" lvl="1" indent="-288925"/>
            <a:r>
              <a:rPr lang="en-US" dirty="0" smtClean="0"/>
              <a:t>Applied research</a:t>
            </a:r>
            <a:endParaRPr lang="en-US" dirty="0"/>
          </a:p>
          <a:p>
            <a:pPr marL="581025" lvl="1" indent="-288925"/>
            <a:r>
              <a:rPr lang="en-US" dirty="0"/>
              <a:t>Technical assistance</a:t>
            </a:r>
          </a:p>
          <a:p>
            <a:pPr lvl="1"/>
            <a:endParaRPr lang="en-US" dirty="0"/>
          </a:p>
          <a:p>
            <a:r>
              <a:rPr lang="en-US" dirty="0"/>
              <a:t>Mapping displacement pressure in Chicago neighborhoods</a:t>
            </a:r>
          </a:p>
          <a:p>
            <a:pPr lvl="1"/>
            <a:r>
              <a:rPr lang="en-US" dirty="0"/>
              <a:t>Case study – Impact of The 606 on housing affordability</a:t>
            </a:r>
          </a:p>
          <a:p>
            <a:pPr lvl="1"/>
            <a:r>
              <a:rPr lang="en-US" dirty="0"/>
              <a:t>Developing a methodology for assessing displacement risk citywide</a:t>
            </a:r>
          </a:p>
          <a:p>
            <a:pPr lvl="1"/>
            <a:r>
              <a:rPr lang="en-US" dirty="0"/>
              <a:t>Connecting results of analysis to community development practitioners</a:t>
            </a:r>
          </a:p>
          <a:p>
            <a:pPr marL="292100" lvl="1" indent="0">
              <a:buNone/>
            </a:pPr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for Housing Studies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" y="2320727"/>
            <a:ext cx="11444938" cy="7923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in price premium in 606 West by distance (miles) from The 606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How did The 606 affect housing demand?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calculations of data from IHS Cook county house Price index 2016 2q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25489" y="6081267"/>
            <a:ext cx="3412343" cy="1276197"/>
            <a:chOff x="8625489" y="6081267"/>
            <a:chExt cx="3412343" cy="1276197"/>
          </a:xfrm>
        </p:grpSpPr>
        <p:sp>
          <p:nvSpPr>
            <p:cNvPr id="2" name="Rectangle 1"/>
            <p:cNvSpPr/>
            <p:nvPr/>
          </p:nvSpPr>
          <p:spPr>
            <a:xfrm rot="877339">
              <a:off x="11932455" y="7119516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877339">
              <a:off x="11676878" y="7054363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77339">
              <a:off x="11444295" y="6991094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877339">
              <a:off x="11221444" y="6901397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877339">
              <a:off x="10986897" y="6862670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877339">
              <a:off x="10765944" y="6772976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877339">
              <a:off x="10538192" y="6734247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877339">
              <a:off x="10322775" y="6665290"/>
              <a:ext cx="105377" cy="95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877339">
              <a:off x="10092900" y="6427844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7339">
              <a:off x="9852799" y="6390434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877339">
              <a:off x="9590299" y="6387711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877339">
              <a:off x="9359185" y="6270210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877339">
              <a:off x="9123048" y="6158003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877339">
              <a:off x="8861792" y="6152980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877339">
              <a:off x="8625489" y="6081267"/>
              <a:ext cx="131082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43025" y="7534105"/>
            <a:ext cx="10305524" cy="924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Neighborhood characteristics matter</a:t>
            </a:r>
          </a:p>
          <a:p>
            <a:pPr lvl="1"/>
            <a:r>
              <a:rPr lang="en-US" dirty="0" smtClean="0"/>
              <a:t>A neighborhood’s location, housing characteristics and the underlying vulnerability of the population to displacement can help us anticipate effects.</a:t>
            </a:r>
          </a:p>
          <a:p>
            <a:endParaRPr lang="en-US" dirty="0" smtClean="0"/>
          </a:p>
          <a:p>
            <a:r>
              <a:rPr lang="en-US" dirty="0" smtClean="0"/>
              <a:t>The timing of interventions are important to their success</a:t>
            </a:r>
          </a:p>
          <a:p>
            <a:pPr lvl="1"/>
            <a:r>
              <a:rPr lang="en-US" dirty="0" smtClean="0"/>
              <a:t>The market can change quickly and many of the most robust strategies to preserve affordability are impractical in strong markets.</a:t>
            </a:r>
          </a:p>
          <a:p>
            <a:pPr marL="292100" lvl="1" indent="0">
              <a:buNone/>
            </a:pPr>
            <a:endParaRPr lang="en-US" dirty="0" smtClean="0"/>
          </a:p>
          <a:p>
            <a:r>
              <a:rPr lang="en-US" dirty="0" smtClean="0"/>
              <a:t>Proximity matters</a:t>
            </a:r>
          </a:p>
          <a:p>
            <a:pPr lvl="1"/>
            <a:r>
              <a:rPr lang="en-US" dirty="0" smtClean="0"/>
              <a:t>The impact varies depending on distance to the project and policies can similarly be geographically targeted.</a:t>
            </a:r>
          </a:p>
          <a:p>
            <a:endParaRPr lang="en-US" dirty="0" smtClean="0"/>
          </a:p>
          <a:p>
            <a:r>
              <a:rPr lang="en-US" dirty="0" smtClean="0"/>
              <a:t>Policy incentives must be responsive to market changes</a:t>
            </a:r>
          </a:p>
          <a:p>
            <a:pPr lvl="1"/>
            <a:r>
              <a:rPr lang="en-US" dirty="0" smtClean="0"/>
              <a:t>Understanding the scale of effects can help inform policy incentives targeted to owners to keep housing affordable.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Findings for Policy and Practice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29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characteristics of displacement </a:t>
            </a:r>
            <a:r>
              <a:rPr lang="en-US" dirty="0" smtClean="0"/>
              <a:t>pressure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Identify areas that are potentially vulnerable to displacement</a:t>
            </a:r>
          </a:p>
          <a:p>
            <a:pPr lvl="1"/>
            <a:r>
              <a:rPr lang="en-US" dirty="0"/>
              <a:t>Affordability shifts</a:t>
            </a:r>
          </a:p>
          <a:p>
            <a:pPr lvl="2"/>
            <a:r>
              <a:rPr lang="en-US" dirty="0"/>
              <a:t>Current sales price: Measure of market affordability</a:t>
            </a:r>
          </a:p>
          <a:p>
            <a:pPr lvl="2"/>
            <a:r>
              <a:rPr lang="en-US" dirty="0"/>
              <a:t>Change in sales price: Indicator of shifting demand</a:t>
            </a:r>
          </a:p>
          <a:p>
            <a:pPr lvl="1"/>
            <a:r>
              <a:rPr lang="en-US" dirty="0"/>
              <a:t>Vulnerability</a:t>
            </a:r>
          </a:p>
          <a:p>
            <a:pPr lvl="2"/>
            <a:r>
              <a:rPr lang="en-US" dirty="0"/>
              <a:t>Demographics</a:t>
            </a:r>
          </a:p>
          <a:p>
            <a:pPr lvl="2"/>
            <a:r>
              <a:rPr lang="en-US" dirty="0"/>
              <a:t>Housing stock</a:t>
            </a:r>
          </a:p>
          <a:p>
            <a:pPr lvl="1"/>
            <a:r>
              <a:rPr lang="en-US" dirty="0"/>
              <a:t>Combine layers to highlight areas with different levels of displacement risk</a:t>
            </a:r>
          </a:p>
          <a:p>
            <a:pPr lvl="2"/>
            <a:endParaRPr lang="en-US" dirty="0"/>
          </a:p>
          <a:p>
            <a:r>
              <a:rPr lang="en-US" dirty="0"/>
              <a:t>Vulnerable areas with rising demand for housing</a:t>
            </a:r>
          </a:p>
          <a:p>
            <a:pPr lvl="1"/>
            <a:r>
              <a:rPr lang="en-US" dirty="0"/>
              <a:t>High-cost, rising demand</a:t>
            </a:r>
          </a:p>
          <a:p>
            <a:pPr lvl="1"/>
            <a:r>
              <a:rPr lang="en-US" dirty="0"/>
              <a:t>Moderate-cost, rising demand</a:t>
            </a:r>
          </a:p>
          <a:p>
            <a:pPr lvl="1"/>
            <a:r>
              <a:rPr lang="en-US" dirty="0"/>
              <a:t>Low-cost, rising demand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displacement </a:t>
            </a:r>
            <a:r>
              <a:rPr lang="en-US" dirty="0" smtClean="0"/>
              <a:t>pressure </a:t>
            </a:r>
            <a:r>
              <a:rPr lang="en-US" dirty="0"/>
              <a:t>citywide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1" y="758825"/>
            <a:ext cx="3417840" cy="3565201"/>
          </a:xfrm>
        </p:spPr>
        <p:txBody>
          <a:bodyPr>
            <a:normAutofit/>
          </a:bodyPr>
          <a:lstStyle/>
          <a:p>
            <a:r>
              <a:rPr lang="en-US" dirty="0" smtClean="0"/>
              <a:t>Current and </a:t>
            </a:r>
            <a:r>
              <a:rPr lang="en-US" dirty="0"/>
              <a:t>changing levels of housing affordability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11F1B9-912B-4CC9-9281-08FEC8533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5" y="6388100"/>
            <a:ext cx="3527425" cy="1701800"/>
          </a:xfrm>
        </p:spPr>
        <p:txBody>
          <a:bodyPr>
            <a:normAutofit/>
          </a:bodyPr>
          <a:lstStyle/>
          <a:p>
            <a:r>
              <a:rPr lang="en-US" sz="1200" dirty="0"/>
              <a:t>Source: IHS calculations of </a:t>
            </a:r>
            <a:r>
              <a:rPr lang="en-US" sz="1200" dirty="0" smtClean="0"/>
              <a:t>property </a:t>
            </a:r>
            <a:r>
              <a:rPr lang="en-US" sz="1200" dirty="0"/>
              <a:t>sales data from Cook County recorder of deeds, 2016 and </a:t>
            </a:r>
            <a:r>
              <a:rPr lang="en-US" sz="1200" dirty="0" smtClean="0"/>
              <a:t>2012, Cook county assessor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22" y="6779487"/>
            <a:ext cx="2944368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Source: IHS calculations of 5-year American community survey data, 2011-15</a:t>
            </a:r>
          </a:p>
          <a:p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areas with vulnerable populations and housing types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46" y="7587624"/>
            <a:ext cx="1829217" cy="5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C1734-D65F-4625-B8F6-A5AF9FD3D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F1B9-912B-4CC9-9281-08FEC8533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Source: IHS calculations of 5-year American community survey data, 2011-15 and property sales data from Cook County recorder of deeds, 2016 and </a:t>
            </a:r>
            <a:r>
              <a:rPr lang="en-US" sz="1200" dirty="0" smtClean="0"/>
              <a:t>2012, cook county assessor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4D17A9-685E-4C22-8B26-88118B42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layers to identify areas with displacement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D931B7-2F09-4519-A1C3-500CD49F00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>
          <a:xfrm>
            <a:off x="4581432" y="66675"/>
            <a:ext cx="8421781" cy="89738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87" y="6802123"/>
            <a:ext cx="2066544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High-cost</a:t>
            </a:r>
            <a:endParaRPr lang="en-US" dirty="0"/>
          </a:p>
          <a:p>
            <a:pPr lvl="1"/>
            <a:r>
              <a:rPr lang="en-US" dirty="0" smtClean="0"/>
              <a:t>Likely active displacement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demand for market-rate housing </a:t>
            </a:r>
            <a:r>
              <a:rPr lang="en-US" dirty="0" smtClean="0"/>
              <a:t>creates opportunities and challenges for </a:t>
            </a:r>
            <a:r>
              <a:rPr lang="en-US" dirty="0"/>
              <a:t>policies leveraging that demand to build and preserve affordable units</a:t>
            </a:r>
          </a:p>
          <a:p>
            <a:endParaRPr lang="en-US" sz="1100" dirty="0" smtClean="0"/>
          </a:p>
          <a:p>
            <a:r>
              <a:rPr lang="en-US" dirty="0" smtClean="0"/>
              <a:t>Moderate-cost</a:t>
            </a:r>
            <a:endParaRPr lang="en-US" dirty="0"/>
          </a:p>
          <a:p>
            <a:pPr lvl="1"/>
            <a:r>
              <a:rPr lang="en-US" dirty="0" smtClean="0"/>
              <a:t>Potential “tipping-point” neighborhood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relative affordability of these markets gives practitioners </a:t>
            </a:r>
            <a:r>
              <a:rPr lang="en-US" dirty="0" smtClean="0"/>
              <a:t>an </a:t>
            </a:r>
            <a:r>
              <a:rPr lang="en-US" dirty="0"/>
              <a:t>opportunity </a:t>
            </a:r>
            <a:r>
              <a:rPr lang="en-US" dirty="0" smtClean="0"/>
              <a:t>for </a:t>
            </a:r>
            <a:r>
              <a:rPr lang="en-US" dirty="0"/>
              <a:t>more proactive policies to preserve affordability, but </a:t>
            </a:r>
            <a:r>
              <a:rPr lang="en-US" dirty="0" smtClean="0"/>
              <a:t>window is closing </a:t>
            </a:r>
            <a:endParaRPr lang="en-US" dirty="0"/>
          </a:p>
          <a:p>
            <a:endParaRPr lang="en-US" sz="1100" dirty="0" smtClean="0"/>
          </a:p>
          <a:p>
            <a:r>
              <a:rPr lang="en-US" dirty="0" smtClean="0"/>
              <a:t>Low-cost</a:t>
            </a:r>
            <a:endParaRPr lang="en-US" dirty="0"/>
          </a:p>
          <a:p>
            <a:pPr lvl="1"/>
            <a:r>
              <a:rPr lang="en-US" dirty="0" smtClean="0"/>
              <a:t>Limited current risk from rising prices</a:t>
            </a:r>
          </a:p>
          <a:p>
            <a:pPr lvl="1"/>
            <a:r>
              <a:rPr lang="en-US" dirty="0" smtClean="0"/>
              <a:t>Population loss tied to long-term disinvestment might be more critical type of displacement</a:t>
            </a:r>
          </a:p>
          <a:p>
            <a:pPr lvl="1"/>
            <a:r>
              <a:rPr lang="en-US" dirty="0" smtClean="0"/>
              <a:t>Abundance </a:t>
            </a:r>
            <a:r>
              <a:rPr lang="en-US" dirty="0"/>
              <a:t>of lower-value properties and land may provide the best opportunity for </a:t>
            </a:r>
            <a:r>
              <a:rPr lang="en-US" dirty="0" smtClean="0"/>
              <a:t>comprehensive</a:t>
            </a:r>
            <a:r>
              <a:rPr lang="en-US" dirty="0"/>
              <a:t>, long-term housing strategies for inclusive </a:t>
            </a:r>
            <a:r>
              <a:rPr lang="en-US" dirty="0" smtClean="0"/>
              <a:t>growth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Displacement </a:t>
            </a:r>
            <a:r>
              <a:rPr lang="en-US" dirty="0" smtClean="0"/>
              <a:t>Risk in Vulnerable, Rising Markets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IHS_template_140324</Template>
  <TotalTime>124275</TotalTime>
  <Words>667</Words>
  <Application>Microsoft Office PowerPoint</Application>
  <PresentationFormat>Custom</PresentationFormat>
  <Paragraphs>107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Lucida Grande</vt:lpstr>
      <vt:lpstr>IHS_template_140324</vt:lpstr>
      <vt:lpstr>2_IHS_template_140324</vt:lpstr>
      <vt:lpstr>Mapping Displacement Pressure in Chicago Neighborhoods</vt:lpstr>
      <vt:lpstr>Institute for Housing Studies</vt:lpstr>
      <vt:lpstr>Case study – How did The 606 affect housing demand?</vt:lpstr>
      <vt:lpstr>Key Findings for Policy and Practice</vt:lpstr>
      <vt:lpstr>Understanding displacement pressure citywide</vt:lpstr>
      <vt:lpstr>Current and changing levels of housing affordability</vt:lpstr>
      <vt:lpstr>Identifying areas with vulnerable populations and housing types</vt:lpstr>
      <vt:lpstr>Combining layers to identify areas with displacement pressure</vt:lpstr>
      <vt:lpstr>Assessing Displacement Risk in Vulnerable, Rising Markets</vt:lpstr>
      <vt:lpstr>Case study – Neighborhoods around The 606</vt:lpstr>
      <vt:lpstr>PowerPoint Presentation</vt:lpstr>
      <vt:lpstr>Application to policy issues</vt:lpstr>
      <vt:lpstr>Mapping Displacement Pressure in Chicago Neighborhoods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Housing Crisis and its Legacy in Chicago’s Neighborhoods</dc:title>
  <dc:creator>Tina Fassett</dc:creator>
  <cp:lastModifiedBy>Smith, Geoff</cp:lastModifiedBy>
  <cp:revision>572</cp:revision>
  <cp:lastPrinted>2018-02-05T23:55:58Z</cp:lastPrinted>
  <dcterms:created xsi:type="dcterms:W3CDTF">2014-07-03T16:02:09Z</dcterms:created>
  <dcterms:modified xsi:type="dcterms:W3CDTF">2018-05-03T15:23:05Z</dcterms:modified>
</cp:coreProperties>
</file>