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6" r:id="rId3"/>
    <p:sldId id="274" r:id="rId4"/>
    <p:sldId id="299" r:id="rId5"/>
    <p:sldId id="257" r:id="rId6"/>
    <p:sldId id="303" r:id="rId7"/>
    <p:sldId id="308" r:id="rId8"/>
    <p:sldId id="281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D23"/>
    <a:srgbClr val="FF4B4B"/>
    <a:srgbClr val="545861"/>
    <a:srgbClr val="9CC5C9"/>
    <a:srgbClr val="E0E0E0"/>
    <a:srgbClr val="E8E8E8"/>
    <a:srgbClr val="F03AFA"/>
    <a:srgbClr val="781D7D"/>
    <a:srgbClr val="FDEA32"/>
    <a:srgbClr val="F3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359BC-EAD1-482D-B3F6-210AD8638B80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C06F-CDE0-4534-A3DF-7973373A1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Welcome, intro,</a:t>
            </a:r>
            <a:r>
              <a:rPr lang="en-US" baseline="0" dirty="0" smtClean="0"/>
              <a:t> humble acknowledgement/congratulations to other finalists/friends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D6FD-3CD5-415D-9B86-8F4F09971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5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72A1-2DD1-4036-9D61-766821BD4A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 practical need for information grew, three partners helped steward the development</a:t>
            </a:r>
            <a:r>
              <a:rPr lang="en-US" baseline="0" dirty="0" smtClean="0"/>
              <a:t> of the NST Web App: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City of Cleveland</a:t>
            </a:r>
          </a:p>
          <a:p>
            <a:r>
              <a:rPr lang="en-US" baseline="0" dirty="0" smtClean="0"/>
              <a:t>Neighborhood Progress, Inc.</a:t>
            </a:r>
          </a:p>
          <a:p>
            <a:r>
              <a:rPr lang="en-US" baseline="0" dirty="0" smtClean="0"/>
              <a:t>and the Cuyahoga Land Bank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Neighborhood Progress Inc. works in depth with over 20 community partners, using the NST Web App and the information it houses as a critical part of its neighborhood-stabilization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we have made the Web App accessible to a number of other community partners at their request.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input from our community partners drives the development of the NST Web App.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272A1-2DD1-4036-9D61-766821BD4A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A304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A304E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1568-8E89-4CAC-8584-D304AB2AD0E5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C313-FC52-48E0-BEA4-492C1F4F5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image" Target="../media/image4.gif"/><Relationship Id="rId21" Type="http://schemas.openxmlformats.org/officeDocument/2006/relationships/image" Target="../media/image22.jpeg"/><Relationship Id="rId34" Type="http://schemas.openxmlformats.org/officeDocument/2006/relationships/image" Target="../media/image3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3.jpeg"/><Relationship Id="rId37" Type="http://schemas.openxmlformats.org/officeDocument/2006/relationships/image" Target="../media/image38.pn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23" Type="http://schemas.openxmlformats.org/officeDocument/2006/relationships/image" Target="../media/image24.gif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31" Type="http://schemas.openxmlformats.org/officeDocument/2006/relationships/image" Target="../media/image32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52400"/>
            <a:ext cx="8534400" cy="6477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5316415"/>
            <a:ext cx="8458200" cy="1295400"/>
          </a:xfrm>
          <a:prstGeom prst="rect">
            <a:avLst/>
          </a:prstGeom>
          <a:gradFill flip="none" rotWithShape="1">
            <a:gsLst>
              <a:gs pos="0">
                <a:srgbClr val="B5BD00"/>
              </a:gs>
              <a:gs pos="53000">
                <a:srgbClr val="B5BD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5020" y="45789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70275"/>
            <a:ext cx="6934200" cy="2025525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Work of the Cleveland NNIP Partner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758" y="4419600"/>
            <a:ext cx="7543800" cy="533400"/>
          </a:xfrm>
        </p:spPr>
        <p:txBody>
          <a:bodyPr>
            <a:noAutofit/>
          </a:bodyPr>
          <a:lstStyle/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9129" y="297543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6D2077"/>
                </a:solidFill>
                <a:latin typeface="Arial Black" pitchFamily="34" charset="0"/>
                <a:cs typeface="Aharoni" pitchFamily="2" charset="-79"/>
              </a:rPr>
              <a:t>Data</a:t>
            </a:r>
            <a:endParaRPr lang="en-US" sz="10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solidFill>
                  <a:srgbClr val="6D2077"/>
                </a:solidFill>
                <a:latin typeface="Arial Black" pitchFamily="34" charset="0"/>
                <a:cs typeface="Aharoni" pitchFamily="2" charset="-79"/>
              </a:rPr>
              <a:t>Empowered</a:t>
            </a:r>
            <a:endParaRPr lang="en-US" sz="90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5334000"/>
            <a:ext cx="6781800" cy="1157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 Fischer, Ph.D.</a:t>
            </a:r>
          </a:p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Center on Urban Poverty and Community Development</a:t>
            </a:r>
          </a:p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Jack, Joseph and Morton Mandel School of Applied Social Sciences</a:t>
            </a:r>
          </a:p>
          <a:p>
            <a:pPr algn="l"/>
            <a:r>
              <a:rPr lang="en-US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Case Western Reserve University</a:t>
            </a:r>
          </a:p>
          <a:p>
            <a:pPr algn="l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763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2400" y="49530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 creative team of faculty, staff, and students with diverse set of skills</a:t>
            </a:r>
            <a:endParaRPr lang="en-US" sz="22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Center on Urban Poverty and     Community Development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1524000"/>
            <a:ext cx="342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Our focus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Neighborhood as  </a:t>
            </a:r>
            <a:r>
              <a:rPr lang="en-US" dirty="0"/>
              <a:t>a fundamental interface between individuals </a:t>
            </a:r>
            <a:r>
              <a:rPr lang="en-US" dirty="0" smtClean="0"/>
              <a:t>and systemic </a:t>
            </a:r>
            <a:r>
              <a:rPr lang="en-US" dirty="0"/>
              <a:t>forces that </a:t>
            </a:r>
            <a:r>
              <a:rPr lang="en-US" dirty="0" smtClean="0"/>
              <a:t>drive opportunities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Specific Goals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-Through local engagement aim </a:t>
            </a:r>
            <a:r>
              <a:rPr lang="en-US" dirty="0"/>
              <a:t>to </a:t>
            </a:r>
            <a:r>
              <a:rPr lang="en-US" dirty="0" smtClean="0"/>
              <a:t> </a:t>
            </a:r>
            <a:r>
              <a:rPr lang="en-US" dirty="0"/>
              <a:t>build knowledge </a:t>
            </a:r>
            <a:r>
              <a:rPr lang="en-US" dirty="0" smtClean="0"/>
              <a:t>of what works in policy and practice</a:t>
            </a:r>
          </a:p>
          <a:p>
            <a:r>
              <a:rPr lang="en-US" dirty="0" smtClean="0"/>
              <a:t>-Through national partnerships aim to </a:t>
            </a:r>
            <a:r>
              <a:rPr lang="en-US" dirty="0"/>
              <a:t>bring </a:t>
            </a:r>
            <a:r>
              <a:rPr lang="en-US" dirty="0" smtClean="0"/>
              <a:t>community to </a:t>
            </a:r>
            <a:r>
              <a:rPr lang="en-US" dirty="0"/>
              <a:t>the forefront </a:t>
            </a:r>
            <a:r>
              <a:rPr lang="en-US" dirty="0" smtClean="0"/>
              <a:t>of efforts </a:t>
            </a:r>
            <a:r>
              <a:rPr lang="en-US" dirty="0"/>
              <a:t>to address </a:t>
            </a:r>
            <a:r>
              <a:rPr lang="en-US" dirty="0" smtClean="0"/>
              <a:t>social disadvantage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Located with the Mandel School of Applied Social Sciences at </a:t>
            </a:r>
            <a:r>
              <a:rPr lang="en-US" dirty="0" smtClean="0"/>
              <a:t>CWRU, celebrating 100</a:t>
            </a:r>
            <a:r>
              <a:rPr lang="en-US" baseline="30000" dirty="0" smtClean="0"/>
              <a:t>th</a:t>
            </a:r>
            <a:r>
              <a:rPr lang="en-US" dirty="0" smtClean="0"/>
              <a:t> year of service</a:t>
            </a:r>
          </a:p>
        </p:txBody>
      </p:sp>
      <p:pic>
        <p:nvPicPr>
          <p:cNvPr id="2" name="Picture 2" descr="Poverty Center Staff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953000" cy="2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955357"/>
            <a:ext cx="3263058" cy="7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W:\Administrative Projects\Logos (Other)\RockefellerFound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0"/>
            <a:ext cx="1143000" cy="508635"/>
          </a:xfrm>
          <a:prstGeom prst="rect">
            <a:avLst/>
          </a:prstGeom>
          <a:noFill/>
        </p:spPr>
      </p:pic>
      <p:pic>
        <p:nvPicPr>
          <p:cNvPr id="17" name="Picture 13" descr="Y:\Publix-d\Projects\NST Enterprise Presention\Logos\fairfax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313" y="3172529"/>
            <a:ext cx="1219200" cy="914400"/>
          </a:xfrm>
          <a:prstGeom prst="rect">
            <a:avLst/>
          </a:prstGeom>
          <a:noFill/>
        </p:spPr>
      </p:pic>
      <p:pic>
        <p:nvPicPr>
          <p:cNvPr id="29" name="Picture 4" descr="W:\Administrative Projects\Logos (Other)\sisters_of_charity_foundation.jpg"/>
          <p:cNvPicPr>
            <a:picLocks noChangeAspect="1" noChangeArrowheads="1"/>
          </p:cNvPicPr>
          <p:nvPr/>
        </p:nvPicPr>
        <p:blipFill>
          <a:blip r:embed="rId5" cstate="print"/>
          <a:srcRect l="7078" t="20380" r="6729" b="20924"/>
          <a:stretch>
            <a:fillRect/>
          </a:stretch>
        </p:blipFill>
        <p:spPr bwMode="auto">
          <a:xfrm>
            <a:off x="1981200" y="6248400"/>
            <a:ext cx="1752600" cy="459420"/>
          </a:xfrm>
          <a:prstGeom prst="rect">
            <a:avLst/>
          </a:prstGeom>
          <a:noFill/>
        </p:spPr>
      </p:pic>
      <p:pic>
        <p:nvPicPr>
          <p:cNvPr id="20" name="Picture 2" descr="Y:\Publix-d\Projects\NST Enterprise Presention\Logos\Enterprise.gif"/>
          <p:cNvPicPr>
            <a:picLocks noChangeAspect="1" noChangeArrowheads="1"/>
          </p:cNvPicPr>
          <p:nvPr/>
        </p:nvPicPr>
        <p:blipFill>
          <a:blip r:embed="rId6" cstate="print"/>
          <a:srcRect t="29091" r="58333"/>
          <a:stretch>
            <a:fillRect/>
          </a:stretch>
        </p:blipFill>
        <p:spPr bwMode="auto">
          <a:xfrm>
            <a:off x="152400" y="6193838"/>
            <a:ext cx="1524000" cy="435562"/>
          </a:xfrm>
          <a:prstGeom prst="rect">
            <a:avLst/>
          </a:prstGeom>
          <a:noFill/>
        </p:spPr>
      </p:pic>
      <p:pic>
        <p:nvPicPr>
          <p:cNvPr id="24" name="Picture 3" descr="Y:\Publix-d\Projects\NST Enterprise Presention\Logos\gund-foundation_gray_small.jpg"/>
          <p:cNvPicPr>
            <a:picLocks noChangeAspect="1" noChangeArrowheads="1"/>
          </p:cNvPicPr>
          <p:nvPr/>
        </p:nvPicPr>
        <p:blipFill>
          <a:blip r:embed="rId7" cstate="print"/>
          <a:srcRect t="23256" b="16279"/>
          <a:stretch>
            <a:fillRect/>
          </a:stretch>
        </p:blipFill>
        <p:spPr bwMode="auto">
          <a:xfrm>
            <a:off x="3009900" y="1460843"/>
            <a:ext cx="2286000" cy="619125"/>
          </a:xfrm>
          <a:prstGeom prst="rect">
            <a:avLst/>
          </a:prstGeom>
          <a:noFill/>
        </p:spPr>
      </p:pic>
      <p:pic>
        <p:nvPicPr>
          <p:cNvPr id="27" name="Picture 5" descr="Y:\Publix-d\Projects\NST Enterprise Presention\Logos\Cleveland_Foundation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4268938"/>
            <a:ext cx="1371600" cy="912662"/>
          </a:xfrm>
          <a:prstGeom prst="rect">
            <a:avLst/>
          </a:prstGeom>
          <a:noFill/>
        </p:spPr>
      </p:pic>
      <p:pic>
        <p:nvPicPr>
          <p:cNvPr id="22" name="Picture 18" descr="Y:\Publix-d\Projects\NST Enterprise Presention\Logos\shaker-height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7673" y="2983165"/>
            <a:ext cx="762000" cy="769697"/>
          </a:xfrm>
          <a:prstGeom prst="rect">
            <a:avLst/>
          </a:prstGeom>
          <a:noFill/>
        </p:spPr>
      </p:pic>
      <p:pic>
        <p:nvPicPr>
          <p:cNvPr id="23" name="Picture 19" descr="Y:\Publix-d\Projects\NST Enterprise Presention\Logos\lakewood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928533"/>
            <a:ext cx="762000" cy="719667"/>
          </a:xfrm>
          <a:prstGeom prst="rect">
            <a:avLst/>
          </a:prstGeom>
          <a:noFill/>
        </p:spPr>
      </p:pic>
      <p:pic>
        <p:nvPicPr>
          <p:cNvPr id="18" name="Picture 14" descr="Y:\Publix-d\Projects\NST Enterprise Presention\Logos\Old_Brooklyn_Logo.jpg"/>
          <p:cNvPicPr>
            <a:picLocks noChangeAspect="1" noChangeArrowheads="1"/>
          </p:cNvPicPr>
          <p:nvPr/>
        </p:nvPicPr>
        <p:blipFill>
          <a:blip r:embed="rId11" cstate="print"/>
          <a:srcRect l="9600" t="2878" r="5600" b="7914"/>
          <a:stretch>
            <a:fillRect/>
          </a:stretch>
        </p:blipFill>
        <p:spPr bwMode="auto">
          <a:xfrm>
            <a:off x="6324600" y="3687792"/>
            <a:ext cx="990600" cy="579408"/>
          </a:xfrm>
          <a:prstGeom prst="rect">
            <a:avLst/>
          </a:prstGeom>
          <a:noFill/>
        </p:spPr>
      </p:pic>
      <p:pic>
        <p:nvPicPr>
          <p:cNvPr id="7" name="Picture 3" descr="Y:\Publix-d\Projects\NST Enterprise Presention\Logos\buckeye_area_cor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3962400"/>
            <a:ext cx="809855" cy="838200"/>
          </a:xfrm>
          <a:prstGeom prst="rect">
            <a:avLst/>
          </a:prstGeom>
          <a:noFill/>
        </p:spPr>
      </p:pic>
      <p:pic>
        <p:nvPicPr>
          <p:cNvPr id="8" name="Picture 4" descr="Y:\Publix-d\Projects\NST Enterprise Presention\Logos\cleveland-state.jpg"/>
          <p:cNvPicPr>
            <a:picLocks noChangeAspect="1" noChangeArrowheads="1"/>
          </p:cNvPicPr>
          <p:nvPr/>
        </p:nvPicPr>
        <p:blipFill>
          <a:blip r:embed="rId13" cstate="print"/>
          <a:srcRect l="14286" r="14286"/>
          <a:stretch>
            <a:fillRect/>
          </a:stretch>
        </p:blipFill>
        <p:spPr bwMode="auto">
          <a:xfrm>
            <a:off x="6553200" y="5486400"/>
            <a:ext cx="1093557" cy="1066800"/>
          </a:xfrm>
          <a:prstGeom prst="rect">
            <a:avLst/>
          </a:prstGeom>
          <a:noFill/>
        </p:spPr>
      </p:pic>
      <p:pic>
        <p:nvPicPr>
          <p:cNvPr id="10" name="Picture 6" descr="Y:\Publix-d\Projects\NST Enterprise Presention\Logos\collinwoo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5638800"/>
            <a:ext cx="1905000" cy="501009"/>
          </a:xfrm>
          <a:prstGeom prst="rect">
            <a:avLst/>
          </a:prstGeom>
          <a:noFill/>
        </p:spPr>
      </p:pic>
      <p:pic>
        <p:nvPicPr>
          <p:cNvPr id="13" name="Picture 9" descr="Y:\Publix-d\Projects\NST Enterprise Presention\Logos\ohcity_inc.gif"/>
          <p:cNvPicPr>
            <a:picLocks noChangeAspect="1" noChangeArrowheads="1"/>
          </p:cNvPicPr>
          <p:nvPr/>
        </p:nvPicPr>
        <p:blipFill>
          <a:blip r:embed="rId15" cstate="print"/>
          <a:srcRect l="29091" t="27907" r="28485" b="33023"/>
          <a:stretch>
            <a:fillRect/>
          </a:stretch>
        </p:blipFill>
        <p:spPr bwMode="auto">
          <a:xfrm>
            <a:off x="7924800" y="6065520"/>
            <a:ext cx="1066800" cy="640080"/>
          </a:xfrm>
          <a:prstGeom prst="rect">
            <a:avLst/>
          </a:prstGeom>
          <a:noFill/>
        </p:spPr>
      </p:pic>
      <p:pic>
        <p:nvPicPr>
          <p:cNvPr id="15" name="Picture 11" descr="Y:\Publix-d\Projects\NST Enterprise Presention\Logos\tremount west dc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5300" y="1553511"/>
            <a:ext cx="838200" cy="501291"/>
          </a:xfrm>
          <a:prstGeom prst="rect">
            <a:avLst/>
          </a:prstGeom>
          <a:noFill/>
        </p:spPr>
      </p:pic>
      <p:pic>
        <p:nvPicPr>
          <p:cNvPr id="19" name="Picture 15" descr="Y:\Publix-d\Projects\NST Enterprise Presention\Logos\stClair_superior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0" y="6400800"/>
            <a:ext cx="1009650" cy="291017"/>
          </a:xfrm>
          <a:prstGeom prst="rect">
            <a:avLst/>
          </a:prstGeom>
          <a:noFill/>
        </p:spPr>
      </p:pic>
      <p:pic>
        <p:nvPicPr>
          <p:cNvPr id="25" name="Picture 21" descr="Y:\Publix-d\Projects\NST Enterprise Presention\Logos\first_suburbs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94329" y="3977496"/>
            <a:ext cx="521208" cy="838200"/>
          </a:xfrm>
          <a:prstGeom prst="rect">
            <a:avLst/>
          </a:prstGeom>
          <a:noFill/>
        </p:spPr>
      </p:pic>
      <p:pic>
        <p:nvPicPr>
          <p:cNvPr id="6" name="Picture 2" descr="Y:\Publix-d\Projects\NST Enterprise Presention\Logos\land_bank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4495800"/>
            <a:ext cx="838200" cy="1204310"/>
          </a:xfrm>
          <a:prstGeom prst="rect">
            <a:avLst/>
          </a:prstGeom>
          <a:noFill/>
        </p:spPr>
      </p:pic>
      <p:pic>
        <p:nvPicPr>
          <p:cNvPr id="1027" name="Picture 3" descr="Y:\Publix-d\Projects\NST Enterprise Presention\Logos\Cleveland_seal-T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" y="38100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5" descr="Y:\Publix-d\Projects\NST Enterprise Presention\Logos\burten_bell_carr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200" y="5105400"/>
            <a:ext cx="1324583" cy="366208"/>
          </a:xfrm>
          <a:prstGeom prst="rect">
            <a:avLst/>
          </a:prstGeom>
          <a:noFill/>
        </p:spPr>
      </p:pic>
      <p:pic>
        <p:nvPicPr>
          <p:cNvPr id="1031" name="Picture 7" descr="Y:\Publix-d\Projects\NST Enterprise Presention\Logos\union_miles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91000" y="5029200"/>
            <a:ext cx="692727" cy="532581"/>
          </a:xfrm>
          <a:prstGeom prst="rect">
            <a:avLst/>
          </a:prstGeom>
          <a:noFill/>
        </p:spPr>
      </p:pic>
      <p:pic>
        <p:nvPicPr>
          <p:cNvPr id="16" name="Picture 12" descr="Y:\Publix-d\Projects\NST Enterprise Presention\Logos\Famicos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78060" y="6172200"/>
            <a:ext cx="927340" cy="381000"/>
          </a:xfrm>
          <a:prstGeom prst="rect">
            <a:avLst/>
          </a:prstGeom>
          <a:noFill/>
        </p:spPr>
      </p:pic>
      <p:pic>
        <p:nvPicPr>
          <p:cNvPr id="1032" name="Picture 8" descr="Y:\Publix-d\Projects\NST Enterprise Presention\Logos\EastCleveSeal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43400" y="2971800"/>
            <a:ext cx="838200" cy="811064"/>
          </a:xfrm>
          <a:prstGeom prst="rect">
            <a:avLst/>
          </a:prstGeom>
          <a:noFill/>
        </p:spPr>
      </p:pic>
      <p:pic>
        <p:nvPicPr>
          <p:cNvPr id="14" name="Picture 10" descr="Y:\Publix-d\Projects\NST Enterprise Presention\Logos\slavic-village.jpg"/>
          <p:cNvPicPr>
            <a:picLocks noChangeAspect="1" noChangeArrowheads="1"/>
          </p:cNvPicPr>
          <p:nvPr/>
        </p:nvPicPr>
        <p:blipFill>
          <a:blip r:embed="rId25" cstate="print"/>
          <a:srcRect l="20000" t="15973" r="15000" b="20133"/>
          <a:stretch>
            <a:fillRect/>
          </a:stretch>
        </p:blipFill>
        <p:spPr bwMode="auto">
          <a:xfrm>
            <a:off x="4790100" y="3929136"/>
            <a:ext cx="619125" cy="381000"/>
          </a:xfrm>
          <a:prstGeom prst="rect">
            <a:avLst/>
          </a:prstGeom>
          <a:noFill/>
        </p:spPr>
      </p:pic>
      <p:pic>
        <p:nvPicPr>
          <p:cNvPr id="12" name="Picture 8" descr="Y:\Publix-d\Projects\NST Enterprise Presention\Logos\NESDC_logo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42483" y="4419600"/>
            <a:ext cx="753717" cy="866775"/>
          </a:xfrm>
          <a:prstGeom prst="rect">
            <a:avLst/>
          </a:prstGeom>
          <a:noFill/>
        </p:spPr>
      </p:pic>
      <p:pic>
        <p:nvPicPr>
          <p:cNvPr id="11" name="Picture 7" descr="Y:\Publix-d\Projects\NST Enterprise Presention\Logos\cudell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34000" y="5398912"/>
            <a:ext cx="762000" cy="620888"/>
          </a:xfrm>
          <a:prstGeom prst="rect">
            <a:avLst/>
          </a:prstGeom>
          <a:noFill/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Driven Partnerships</a:t>
            </a:r>
            <a:endParaRPr lang="en-US" dirty="0"/>
          </a:p>
        </p:txBody>
      </p:sp>
      <p:pic>
        <p:nvPicPr>
          <p:cNvPr id="26" name="Picture 2" descr="W:\Administrative Projects\Logos (Other)\NPI_good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00700" y="1474924"/>
            <a:ext cx="1752600" cy="793312"/>
          </a:xfrm>
          <a:prstGeom prst="rect">
            <a:avLst/>
          </a:prstGeom>
          <a:noFill/>
        </p:spPr>
      </p:pic>
      <p:pic>
        <p:nvPicPr>
          <p:cNvPr id="28" name="Picture 3" descr="W:\Administrative Projects\Logos (Other)\PNC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15200" y="1524000"/>
            <a:ext cx="1295400" cy="401606"/>
          </a:xfrm>
          <a:prstGeom prst="rect">
            <a:avLst/>
          </a:prstGeom>
          <a:noFill/>
        </p:spPr>
      </p:pic>
      <p:pic>
        <p:nvPicPr>
          <p:cNvPr id="30" name="Picture 5" descr="W:\Administrative Projects\Logos (Other)\sch-logo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148324" y="5624513"/>
            <a:ext cx="1137676" cy="623887"/>
          </a:xfrm>
          <a:prstGeom prst="rect">
            <a:avLst/>
          </a:prstGeom>
          <a:noFill/>
        </p:spPr>
      </p:pic>
      <p:pic>
        <p:nvPicPr>
          <p:cNvPr id="1030" name="Picture 6" descr="W:\Administrative Projects\Logos (Other)\ccbh.gif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48600" y="2247900"/>
            <a:ext cx="1168400" cy="876300"/>
          </a:xfrm>
          <a:prstGeom prst="rect">
            <a:avLst/>
          </a:prstGeom>
          <a:noFill/>
        </p:spPr>
      </p:pic>
      <p:pic>
        <p:nvPicPr>
          <p:cNvPr id="31" name="Picture 7" descr="W:\Administrative Projects\Logos (Other)\saint_lukes_logo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0"/>
            <a:ext cx="1143000" cy="480060"/>
          </a:xfrm>
          <a:prstGeom prst="rect">
            <a:avLst/>
          </a:prstGeom>
          <a:noFill/>
        </p:spPr>
      </p:pic>
      <p:pic>
        <p:nvPicPr>
          <p:cNvPr id="1033" name="Picture 9" descr="W:\Administrative Projects\Logos (Other)\uwclev_blue_vert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777300" y="2828893"/>
            <a:ext cx="1092138" cy="774700"/>
          </a:xfrm>
          <a:prstGeom prst="rect">
            <a:avLst/>
          </a:prstGeom>
          <a:noFill/>
        </p:spPr>
      </p:pic>
      <p:pic>
        <p:nvPicPr>
          <p:cNvPr id="1034" name="Picture 10" descr="W:\Administrative Projects\Logos (Other)\neo_data_collab_logos_v2.png"/>
          <p:cNvPicPr>
            <a:picLocks noChangeAspect="1" noChangeArrowheads="1"/>
          </p:cNvPicPr>
          <p:nvPr/>
        </p:nvPicPr>
        <p:blipFill>
          <a:blip r:embed="rId34"/>
          <a:srcRect b="59747"/>
          <a:stretch>
            <a:fillRect/>
          </a:stretch>
        </p:blipFill>
        <p:spPr bwMode="auto">
          <a:xfrm>
            <a:off x="5688852" y="2436679"/>
            <a:ext cx="1435131" cy="882313"/>
          </a:xfrm>
          <a:prstGeom prst="rect">
            <a:avLst/>
          </a:prstGeom>
          <a:noFill/>
        </p:spPr>
      </p:pic>
      <p:pic>
        <p:nvPicPr>
          <p:cNvPr id="2" name="Picture 2" descr="W:\Administrative Projects\Logos (Other)\O'Neill Foundation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696200" y="3352800"/>
            <a:ext cx="1119831" cy="8286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77319" y="4866608"/>
            <a:ext cx="1628528" cy="6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717162" y="1504747"/>
            <a:ext cx="1168338" cy="1168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49749" y="2961195"/>
            <a:ext cx="1203434" cy="5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Center’s areas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Indicator data at the neighborhood level – public portal</a:t>
            </a:r>
          </a:p>
          <a:p>
            <a:r>
              <a:rPr lang="en-US" dirty="0" smtClean="0"/>
              <a:t>Integrated data at the individual level (persons and properties)</a:t>
            </a:r>
          </a:p>
          <a:p>
            <a:r>
              <a:rPr lang="en-US" dirty="0" smtClean="0"/>
              <a:t>Research and evaluation projects focused on children, families, and neighborhoods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CANDO 2010+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NEO CANDO 2010+ in a nutshell…</a:t>
            </a:r>
          </a:p>
          <a:p>
            <a:r>
              <a:rPr lang="en-US" dirty="0" smtClean="0"/>
              <a:t>Evolving since 1992--provides tabulated data on neighborhoods</a:t>
            </a:r>
          </a:p>
          <a:p>
            <a:r>
              <a:rPr lang="en-US" dirty="0" smtClean="0"/>
              <a:t>An open data portal now covering 4.2 million people in 17 counties in northeast Ohio</a:t>
            </a:r>
          </a:p>
          <a:p>
            <a:r>
              <a:rPr lang="en-US" dirty="0" smtClean="0"/>
              <a:t>Enables rapid exploration of social and economic indicators for thousands of users including policy-makers, community developers, and researchers</a:t>
            </a:r>
          </a:p>
          <a:p>
            <a:r>
              <a:rPr lang="en-US" dirty="0" smtClean="0"/>
              <a:t>Gives individuals and organizations access to high-quality statistics about the areas they 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04682"/>
            <a:ext cx="2667198" cy="292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C</a:t>
            </a:r>
            <a:r>
              <a:rPr lang="en-US" dirty="0" smtClean="0"/>
              <a:t>hild</a:t>
            </a:r>
            <a:r>
              <a:rPr lang="en-US" u="sng" dirty="0" smtClean="0"/>
              <a:t>h</a:t>
            </a:r>
            <a:r>
              <a:rPr lang="en-US" dirty="0" smtClean="0"/>
              <a:t>ood </a:t>
            </a:r>
            <a:r>
              <a:rPr lang="en-US" u="sng" dirty="0" smtClean="0"/>
              <a:t>I</a:t>
            </a:r>
            <a:r>
              <a:rPr lang="en-US" dirty="0" smtClean="0"/>
              <a:t>ntegrated </a:t>
            </a:r>
            <a:r>
              <a:rPr lang="en-US" u="sng" dirty="0" smtClean="0"/>
              <a:t>L</a:t>
            </a:r>
            <a:r>
              <a:rPr lang="en-US" dirty="0" smtClean="0"/>
              <a:t>ongitudinal </a:t>
            </a:r>
            <a:r>
              <a:rPr lang="en-US" u="sng" dirty="0" smtClean="0"/>
              <a:t>D</a:t>
            </a:r>
            <a:r>
              <a:rPr lang="en-US" dirty="0" smtClean="0"/>
              <a:t>ata (CHILD)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Includes all children born in Cuyahoga County since 1992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Draws on routinely available administrative data to monitor program delivery and outcomes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Brings together data at the individual child level for longitudinal analyses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Started with focus on young children, recently adding older youth, transition to adulthood and linked parent records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/>
              <a:t>500,000 children and counting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740" y="1905000"/>
            <a:ext cx="5041260" cy="37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Center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8" y="1417638"/>
            <a:ext cx="7882877" cy="52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Program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15 years of work evaluating early childhood programming in Cuyahoga County including  home visiting, pre-k, early childhood mental health, and child care consultation</a:t>
            </a:r>
          </a:p>
          <a:p>
            <a:r>
              <a:rPr lang="en-US" dirty="0" smtClean="0"/>
              <a:t>Recent study of Cleveland kindergarteners that used CHILD to predict k readiness based on early childhood exposures and housing</a:t>
            </a:r>
          </a:p>
          <a:p>
            <a:r>
              <a:rPr lang="en-US" dirty="0" smtClean="0"/>
              <a:t>Prospective experimental study underway of first county-level Social Impact Bond focused on homeless families with children in foster care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Launching APPs that work with NEO CANDO </a:t>
            </a:r>
          </a:p>
          <a:p>
            <a:pPr lvl="1"/>
            <a:r>
              <a:rPr lang="en-US" dirty="0" smtClean="0"/>
              <a:t>Neighborhood Progress Drivers Dashboard—built on </a:t>
            </a:r>
            <a:r>
              <a:rPr lang="en-US" dirty="0" err="1" smtClean="0"/>
              <a:t>Prov</a:t>
            </a:r>
            <a:r>
              <a:rPr lang="en-US" dirty="0" smtClean="0"/>
              <a:t> Plan code</a:t>
            </a:r>
          </a:p>
          <a:p>
            <a:pPr lvl="1"/>
            <a:r>
              <a:rPr lang="en-US" dirty="0" smtClean="0"/>
              <a:t>Health Data Matters Live Stories</a:t>
            </a:r>
          </a:p>
          <a:p>
            <a:r>
              <a:rPr lang="en-US" dirty="0" smtClean="0"/>
              <a:t>Two-generation IDS</a:t>
            </a:r>
          </a:p>
          <a:p>
            <a:pPr lvl="1"/>
            <a:r>
              <a:rPr lang="en-US" dirty="0" smtClean="0"/>
              <a:t>Children in CHILD become adults and have own families</a:t>
            </a:r>
          </a:p>
          <a:p>
            <a:pPr lvl="1"/>
            <a:r>
              <a:rPr lang="en-US" dirty="0" smtClean="0"/>
              <a:t>Parallel system to child links records of other household members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527</Words>
  <Application>Microsoft Office PowerPoint</Application>
  <PresentationFormat>On-screen Show (4:3)</PresentationFormat>
  <Paragraphs>62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Office Theme</vt:lpstr>
      <vt:lpstr>The Work of the Cleveland NNIP Partner</vt:lpstr>
      <vt:lpstr>Center on Urban Poverty and     Community Development</vt:lpstr>
      <vt:lpstr>Community Driven Partnerships</vt:lpstr>
      <vt:lpstr>The Center’s areas of work</vt:lpstr>
      <vt:lpstr>NEO CANDO 2010+</vt:lpstr>
      <vt:lpstr>Childhood Integrated Longitudinal Data (CHILD) System</vt:lpstr>
      <vt:lpstr>Overview of Center Data</vt:lpstr>
      <vt:lpstr>Driving Program Effectiveness</vt:lpstr>
      <vt:lpstr>New developments</vt:lpstr>
    </vt:vector>
  </TitlesOfParts>
  <Company>Case Western Reserve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 CANDO 2 Web Application Process Design</dc:title>
  <dc:creator>Eamon Johnson</dc:creator>
  <cp:lastModifiedBy>rlf11</cp:lastModifiedBy>
  <cp:revision>554</cp:revision>
  <dcterms:created xsi:type="dcterms:W3CDTF">2012-02-07T16:20:07Z</dcterms:created>
  <dcterms:modified xsi:type="dcterms:W3CDTF">2016-09-08T21:54:50Z</dcterms:modified>
</cp:coreProperties>
</file>