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3"/>
  </p:notesMasterIdLst>
  <p:handoutMasterIdLst>
    <p:handoutMasterId r:id="rId24"/>
  </p:handoutMasterIdLst>
  <p:sldIdLst>
    <p:sldId id="321" r:id="rId3"/>
    <p:sldId id="280" r:id="rId4"/>
    <p:sldId id="282" r:id="rId5"/>
    <p:sldId id="325" r:id="rId6"/>
    <p:sldId id="286" r:id="rId7"/>
    <p:sldId id="309" r:id="rId8"/>
    <p:sldId id="312" r:id="rId9"/>
    <p:sldId id="332" r:id="rId10"/>
    <p:sldId id="333" r:id="rId11"/>
    <p:sldId id="317" r:id="rId12"/>
    <p:sldId id="338" r:id="rId13"/>
    <p:sldId id="331" r:id="rId14"/>
    <p:sldId id="335" r:id="rId15"/>
    <p:sldId id="339" r:id="rId16"/>
    <p:sldId id="334" r:id="rId17"/>
    <p:sldId id="341" r:id="rId18"/>
    <p:sldId id="340" r:id="rId19"/>
    <p:sldId id="336" r:id="rId20"/>
    <p:sldId id="342" r:id="rId21"/>
    <p:sldId id="32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89" d="100"/>
          <a:sy n="89" d="100"/>
        </p:scale>
        <p:origin x="-129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85488882855156E-2"/>
          <c:y val="1.6186693908172196E-2"/>
          <c:w val="0.8403042553491189"/>
          <c:h val="0.926899508848522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catagorical!$M$22</c:f>
              <c:strCache>
                <c:ptCount val="1"/>
                <c:pt idx="0">
                  <c:v>Lost ground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catagorical!$N$21:$P$21</c:f>
              <c:strCache>
                <c:ptCount val="3"/>
                <c:pt idx="0">
                  <c:v>No test</c:v>
                </c:pt>
                <c:pt idx="1">
                  <c:v>EBLL&lt;5</c:v>
                </c:pt>
                <c:pt idx="2">
                  <c:v>EBLL&gt;=5</c:v>
                </c:pt>
              </c:strCache>
            </c:strRef>
          </c:cat>
          <c:val>
            <c:numRef>
              <c:f>catagorical!$N$22:$P$22</c:f>
              <c:numCache>
                <c:formatCode>0.0%</c:formatCode>
                <c:ptCount val="3"/>
                <c:pt idx="0">
                  <c:v>0.161</c:v>
                </c:pt>
                <c:pt idx="1">
                  <c:v>0.155</c:v>
                </c:pt>
                <c:pt idx="2">
                  <c:v>0.23200000000000001</c:v>
                </c:pt>
              </c:numCache>
            </c:numRef>
          </c:val>
        </c:ser>
        <c:ser>
          <c:idx val="1"/>
          <c:order val="1"/>
          <c:tx>
            <c:strRef>
              <c:f>catagorical!$M$23</c:f>
              <c:strCache>
                <c:ptCount val="1"/>
                <c:pt idx="0">
                  <c:v>Stayed the same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catagorical!$N$21:$P$21</c:f>
              <c:strCache>
                <c:ptCount val="3"/>
                <c:pt idx="0">
                  <c:v>No test</c:v>
                </c:pt>
                <c:pt idx="1">
                  <c:v>EBLL&lt;5</c:v>
                </c:pt>
                <c:pt idx="2">
                  <c:v>EBLL&gt;=5</c:v>
                </c:pt>
              </c:strCache>
            </c:strRef>
          </c:cat>
          <c:val>
            <c:numRef>
              <c:f>catagorical!$N$23:$P$23</c:f>
              <c:numCache>
                <c:formatCode>0.0%</c:formatCode>
                <c:ptCount val="3"/>
                <c:pt idx="0">
                  <c:v>0.60599999999999998</c:v>
                </c:pt>
                <c:pt idx="1">
                  <c:v>0.60599999999999998</c:v>
                </c:pt>
                <c:pt idx="2">
                  <c:v>0.64600000000000002</c:v>
                </c:pt>
              </c:numCache>
            </c:numRef>
          </c:val>
        </c:ser>
        <c:ser>
          <c:idx val="2"/>
          <c:order val="2"/>
          <c:tx>
            <c:strRef>
              <c:f>catagorical!$M$24</c:f>
              <c:strCache>
                <c:ptCount val="1"/>
                <c:pt idx="0">
                  <c:v>Made gains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catagorical!$N$21:$P$21</c:f>
              <c:strCache>
                <c:ptCount val="3"/>
                <c:pt idx="0">
                  <c:v>No test</c:v>
                </c:pt>
                <c:pt idx="1">
                  <c:v>EBLL&lt;5</c:v>
                </c:pt>
                <c:pt idx="2">
                  <c:v>EBLL&gt;=5</c:v>
                </c:pt>
              </c:strCache>
            </c:strRef>
          </c:cat>
          <c:val>
            <c:numRef>
              <c:f>catagorical!$N$24:$P$24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0.23899999999999999</c:v>
                </c:pt>
                <c:pt idx="2">
                  <c:v>0.122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91810048"/>
        <c:axId val="92147712"/>
      </c:barChart>
      <c:catAx>
        <c:axId val="918100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92147712"/>
        <c:crosses val="autoZero"/>
        <c:auto val="1"/>
        <c:lblAlgn val="ctr"/>
        <c:lblOffset val="100"/>
        <c:noMultiLvlLbl val="0"/>
      </c:catAx>
      <c:valAx>
        <c:axId val="921477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810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0.12151</cdr:x>
      <cdr:y>0.01852</cdr:y>
    </cdr:from>
    <cdr:to>
      <cdr:x>0.30542</cdr:x>
      <cdr:y>0.11912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5541" y="87085"/>
          <a:ext cx="1219201" cy="473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Lost</a:t>
          </a:r>
          <a:r>
            <a:rPr lang="en-US" sz="1400" b="1" baseline="0" dirty="0">
              <a:solidFill>
                <a:schemeClr val="tx1"/>
              </a:solidFill>
            </a:rPr>
            <a:t> Ground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0.30542</cdr:x>
      <cdr:y>0.01852</cdr:y>
    </cdr:from>
    <cdr:to>
      <cdr:x>0.82266</cdr:x>
      <cdr:y>0.08626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24742" y="87085"/>
          <a:ext cx="3429000" cy="318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Stayed the Same</a:t>
          </a:r>
        </a:p>
      </cdr:txBody>
    </cdr:sp>
  </cdr:relSizeAnchor>
  <cdr:relSizeAnchor xmlns:cdr="http://schemas.openxmlformats.org/drawingml/2006/chartDrawing">
    <cdr:from>
      <cdr:x>0.78818</cdr:x>
      <cdr:y>0.01852</cdr:y>
    </cdr:from>
    <cdr:to>
      <cdr:x>0.96552</cdr:x>
      <cdr:y>0.1149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25142" y="87085"/>
          <a:ext cx="1175658" cy="453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Made Gains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5CAB-827C-4144-B483-E8E8D5687A4A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A7476-2B39-406D-8855-E77726A67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172F2D-04B1-4625-8890-CAF0DFE153C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736B7-5E81-49BF-939C-0EA2C0AF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8F5F461-F2CB-4EF5-B4E0-BE611E2863AD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7" indent="-228587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36B7-5E81-49BF-939C-0EA2C0AF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36B7-5E81-49BF-939C-0EA2C0AF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36B7-5E81-49BF-939C-0EA2C0AF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36B7-5E81-49BF-939C-0EA2C0AFC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Paul’s close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36B7-5E81-49BF-939C-0EA2C0AFC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7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600"/>
            <a:ext cx="7223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600"/>
            <a:ext cx="7223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600"/>
            <a:ext cx="7223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D7C762-837A-4253-81F5-F8FB0081DD15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E7A48-C2C9-4B15-8814-35A364239BE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0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E8228-3397-4A0A-AE73-5DB8C6B8C3B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54D9E-8E83-43FB-8605-058F14EC86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7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4536D-1D9D-4F8A-90A7-59CB7F7D08E9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31F83-ECB8-446C-956C-2596471EC78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9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F5BED-F2D3-45DF-95CF-D8801F0C3B8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7A96B-365E-4C21-A341-4CA62E73B66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43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998C1-3549-4715-9ADC-425DB8BB80C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15F50-CAC2-477D-89A7-BC2C93E77D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51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6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AC7C1-14F4-46AC-8A47-42D0F65C51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F85FF-AA60-4A91-9D6A-5DA74580A8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5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A10A2-1F3F-4109-AEFE-3D88CFBC739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FD42D-D56D-45DB-B63D-341DAC6FE5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48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BB9B-DFD0-4614-869D-E01FC3BEF0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CBD13-02DE-477C-8E65-8B6712BC512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2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9441C-8A4C-4AEB-A751-1493FCF9B6C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847999E-A814-44C4-8A0D-BEAC1D480A6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21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36EB5-37CB-4E5F-A0F4-286D861B110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BD921-C48B-4E27-8FD0-74C2475EFF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3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F6BB4-8827-48D8-B4B8-FEA8F9F116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A8150-32F2-41FC-B56B-5C3D5D0F5A9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B3F8-03C1-4990-96E9-34BDD929210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5F19-10E4-473C-907D-662DB24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5" r:id="rId13"/>
    <p:sldLayoutId id="21474836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EEB53-B476-4D5C-AD82-8186C4CEA82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8D224-6C5E-4F0A-BD26-536DFBCC8AC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1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2051" name="Picture 3" descr="Pictur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19" y="685800"/>
            <a:ext cx="6324600" cy="39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029200"/>
            <a:ext cx="812583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Berlin Sans FB" pitchFamily="34" charset="0"/>
              </a:rPr>
              <a:t>Presentation to NNIP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Berlin Sans FB" pitchFamily="34" charset="0"/>
              </a:rPr>
              <a:t>September 14, 2016</a:t>
            </a:r>
            <a:endParaRPr lang="en-US" sz="2000" dirty="0">
              <a:solidFill>
                <a:prstClr val="black"/>
              </a:solidFill>
              <a:latin typeface="Berlin Sans FB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Berlin Sans FB" pitchFamily="34" charset="0"/>
              </a:rPr>
              <a:t>Rebekah Dorman, PhD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58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39016" y="2971800"/>
            <a:ext cx="8077200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Children in UPK  showed statistically significant gains in school readiness </a:t>
            </a:r>
            <a:r>
              <a:rPr lang="en-US" sz="2000" b="1" u="sng" dirty="0" smtClean="0"/>
              <a:t>on all five subscales </a:t>
            </a:r>
            <a:r>
              <a:rPr lang="en-US" sz="2000" b="1" dirty="0" smtClean="0"/>
              <a:t>of the Bracken School Readiness Assessment.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Children who attended UPK for two years and then entered CMSD had a mean KRA-L score of 18.7 which </a:t>
            </a:r>
            <a:r>
              <a:rPr lang="en-US" sz="2000" b="1" dirty="0" smtClean="0">
                <a:solidFill>
                  <a:srgbClr val="FF0000"/>
                </a:solidFill>
              </a:rPr>
              <a:t>is three points higher </a:t>
            </a:r>
            <a:r>
              <a:rPr lang="en-US" sz="2000" b="1" dirty="0" smtClean="0"/>
              <a:t>than the average for all CMSD Kindergarteners of 15.7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19400" y="990600"/>
            <a:ext cx="6203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What is the impact of UPK on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children’s school readiness?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676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UPK students Pre/Post Bracken School Readiness Score Change by lead level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431ECEF-8939-4A69-BB79-A0071546B1F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250868"/>
              </p:ext>
            </p:extLst>
          </p:nvPr>
        </p:nvGraphicFramePr>
        <p:xfrm>
          <a:off x="762000" y="1447800"/>
          <a:ext cx="7119258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5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3520" y="156936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“</a:t>
            </a:r>
            <a:r>
              <a:rPr lang="en-US" sz="3600" b="1" dirty="0" smtClean="0">
                <a:solidFill>
                  <a:srgbClr val="FFFF00"/>
                </a:solidFill>
                <a:latin typeface="Kozuka Mincho Pro R" pitchFamily="18" charset="-128"/>
                <a:ea typeface="Kozuka Mincho Pro R" pitchFamily="18" charset="-128"/>
              </a:rPr>
              <a:t>UPK 2.0</a:t>
            </a:r>
            <a:r>
              <a:rPr lang="en-US" sz="3600" b="1" dirty="0" smtClean="0">
                <a:solidFill>
                  <a:srgbClr val="FFFF00"/>
                </a:solidFill>
              </a:rPr>
              <a:t>”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3521" y="2442419"/>
            <a:ext cx="7278880" cy="6055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TOP PRIORITY OF COUNTY GOVERNMENT</a:t>
            </a:r>
            <a:r>
              <a:rPr lang="en-US" dirty="0"/>
              <a:t>	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3224395"/>
            <a:ext cx="6877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Transformative  $</a:t>
            </a:r>
            <a:r>
              <a:rPr lang="en-US" sz="2400" dirty="0" smtClean="0"/>
              <a:t>23M </a:t>
            </a:r>
            <a:r>
              <a:rPr lang="en-US" sz="2400" dirty="0"/>
              <a:t>Public/Private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Tied to long range goals of workforce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Doubles the number of children 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0"/>
            <a:ext cx="8839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 smtClean="0"/>
              <a:t>What is the capacity to expand in high quality programs that serve low income children?</a:t>
            </a:r>
          </a:p>
          <a:p>
            <a:endParaRPr lang="en-US" sz="32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 smtClean="0"/>
              <a:t>Where are those programs?</a:t>
            </a:r>
          </a:p>
          <a:p>
            <a:endParaRPr lang="en-US" sz="3200" b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b="1" dirty="0" smtClean="0"/>
              <a:t>How many are Head Start? (funding implications)</a:t>
            </a:r>
          </a:p>
          <a:p>
            <a:endParaRPr lang="en-US" sz="32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/>
          </a:p>
          <a:p>
            <a:pPr algn="ctr"/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85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Impact of Integrated Data: Answering Important Questions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3520" y="156936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1"/>
            <a:ext cx="7761961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7000" y="609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Map of potential sites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13799" r="67966" b="15152"/>
          <a:stretch/>
        </p:blipFill>
        <p:spPr bwMode="auto">
          <a:xfrm>
            <a:off x="1643328" y="1569369"/>
            <a:ext cx="5328657" cy="415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4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3520" y="156936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1"/>
            <a:ext cx="7761961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/>
              <a:t>Understanding </a:t>
            </a:r>
            <a:r>
              <a:rPr lang="en-US" sz="1800" b="1" i="1" dirty="0" smtClean="0"/>
              <a:t>the geography of early childhood</a:t>
            </a:r>
            <a:endParaRPr lang="en-US" sz="1800" b="1" i="1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County Council </a:t>
            </a:r>
            <a:r>
              <a:rPr lang="en-US" sz="1800" dirty="0" smtClean="0"/>
              <a:t>Profiles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City/Suburbs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i="1" dirty="0" smtClean="0"/>
              <a:t>Increasing Collaboration:  Whose </a:t>
            </a:r>
            <a:r>
              <a:rPr lang="en-US" sz="1800" b="1" i="1" dirty="0"/>
              <a:t>family is it anyway? From “my” to “our”…. </a:t>
            </a:r>
          </a:p>
          <a:p>
            <a:pPr lvl="1"/>
            <a:r>
              <a:rPr lang="en-US" sz="1800" dirty="0"/>
              <a:t>Showing how families interact with multiple systems </a:t>
            </a:r>
          </a:p>
          <a:p>
            <a:pPr marL="0" indent="0">
              <a:buNone/>
            </a:pPr>
            <a:r>
              <a:rPr lang="en-US" sz="1800" dirty="0" smtClean="0"/>
              <a:t>	Pay </a:t>
            </a:r>
            <a:r>
              <a:rPr lang="en-US" sz="1800" dirty="0"/>
              <a:t>For </a:t>
            </a:r>
            <a:r>
              <a:rPr lang="en-US" sz="1800" dirty="0" smtClean="0"/>
              <a:t>Success: The Intersection of Child </a:t>
            </a:r>
            <a:r>
              <a:rPr lang="en-US" sz="1800" dirty="0"/>
              <a:t>Welfare and Homelessness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endParaRPr lang="en-US" sz="1800" dirty="0"/>
          </a:p>
          <a:p>
            <a:r>
              <a:rPr lang="en-US" sz="1800" b="1" i="1" dirty="0"/>
              <a:t>Are referrals happening? The “hand off”  from agency to agency. </a:t>
            </a:r>
            <a:endParaRPr lang="en-US" sz="1800" b="1" i="1" dirty="0" smtClean="0"/>
          </a:p>
          <a:p>
            <a:pPr lvl="1"/>
            <a:r>
              <a:rPr lang="en-US" sz="1800" dirty="0" smtClean="0"/>
              <a:t>Do we really have a system?   </a:t>
            </a:r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7000" y="609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Other examples….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Council District Profile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37" y="1600200"/>
            <a:ext cx="5907647" cy="44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3520" y="156936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1"/>
            <a:ext cx="7761961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7000" y="609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Council District Profile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69369"/>
            <a:ext cx="501355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Geography of IIC Services 1999 - 2008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97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81000" y="1325563"/>
          <a:ext cx="8382000" cy="34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6391175" imgH="2657541" progId="MSGraph.Chart.8">
                  <p:embed/>
                </p:oleObj>
              </mc:Choice>
              <mc:Fallback>
                <p:oleObj name="Chart" r:id="rId3" imgW="6391175" imgH="265754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25563"/>
                        <a:ext cx="8382000" cy="348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85763" y="5265738"/>
            <a:ext cx="83010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b="1">
                <a:ea typeface="Times New Roman" pitchFamily="18" charset="0"/>
                <a:cs typeface="Arial" charset="0"/>
              </a:rPr>
              <a:t>Figure 3.7 Percent of Children Served by IIC Programs by Residence (City of Cleveland versus Cuyahoga County outside Cleveland) 1999-2008</a:t>
            </a:r>
            <a:endParaRPr lang="en-US" sz="140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3520" y="156936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1"/>
            <a:ext cx="7761961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i="1" dirty="0" smtClean="0"/>
          </a:p>
          <a:p>
            <a:r>
              <a:rPr lang="en-US" sz="1800" b="1" i="1" dirty="0" smtClean="0"/>
              <a:t>Increasing </a:t>
            </a:r>
            <a:r>
              <a:rPr lang="en-US" sz="1800" b="1" i="1" dirty="0" smtClean="0"/>
              <a:t>Collaboration:  Whose </a:t>
            </a:r>
            <a:r>
              <a:rPr lang="en-US" sz="1800" b="1" i="1" dirty="0"/>
              <a:t>family is it anyway? From “my” to “our”…. </a:t>
            </a:r>
          </a:p>
          <a:p>
            <a:pPr lvl="1"/>
            <a:r>
              <a:rPr lang="en-US" sz="1800" dirty="0"/>
              <a:t>Showing how families interact with multiple systems </a:t>
            </a:r>
          </a:p>
          <a:p>
            <a:pPr marL="0" indent="0">
              <a:buNone/>
            </a:pPr>
            <a:r>
              <a:rPr lang="en-US" sz="1800" dirty="0" smtClean="0"/>
              <a:t>	Pay </a:t>
            </a:r>
            <a:r>
              <a:rPr lang="en-US" sz="1800" dirty="0"/>
              <a:t>For </a:t>
            </a:r>
            <a:r>
              <a:rPr lang="en-US" sz="1800" dirty="0" smtClean="0"/>
              <a:t>Success: The Intersection of Child </a:t>
            </a:r>
            <a:r>
              <a:rPr lang="en-US" sz="1800" dirty="0"/>
              <a:t>Welfare and Homelessness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endParaRPr lang="en-US" sz="1800" dirty="0"/>
          </a:p>
          <a:p>
            <a:r>
              <a:rPr lang="en-US" sz="1800" b="1" i="1" dirty="0"/>
              <a:t>Are referrals happening? The “hand off”  from agency to agency. </a:t>
            </a:r>
            <a:endParaRPr lang="en-US" sz="1800" b="1" i="1" dirty="0" smtClean="0"/>
          </a:p>
          <a:p>
            <a:pPr lvl="1"/>
            <a:r>
              <a:rPr lang="en-US" sz="1800" dirty="0" smtClean="0"/>
              <a:t>Do we really have a system?   </a:t>
            </a: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7000" y="609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Other examples….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4232" y="1332789"/>
            <a:ext cx="551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Kozuka Mincho Pro R" pitchFamily="18" charset="-128"/>
                <a:ea typeface="Kozuka Mincho Pro R" pitchFamily="18" charset="-128"/>
                <a:cs typeface="Gisha" pitchFamily="34" charset="-79"/>
                <a:sym typeface="Wingdings"/>
              </a:rPr>
              <a:t>Public/Private Partnership</a:t>
            </a:r>
            <a:endParaRPr lang="en-US" sz="2800" b="1" dirty="0">
              <a:latin typeface="Kozuka Mincho Pro R" pitchFamily="18" charset="-128"/>
              <a:ea typeface="Kozuka Mincho Pro R" pitchFamily="18" charset="-128"/>
              <a:cs typeface="Gisha" pitchFamily="34" charset="-79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9265" y="2445909"/>
            <a:ext cx="1645920" cy="16459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914400" y="3048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66097" y="1486124"/>
            <a:ext cx="1645920" cy="16459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2036718" y="2038703"/>
            <a:ext cx="137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Philanthropy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86939" y="3718560"/>
            <a:ext cx="1645920" cy="16459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3151272" y="2472423"/>
            <a:ext cx="1645920" cy="16459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3413761" y="3041696"/>
            <a:ext cx="137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Nonprofit</a:t>
            </a:r>
          </a:p>
          <a:p>
            <a:pPr algn="ctr"/>
            <a:r>
              <a:rPr lang="en-US" dirty="0" smtClean="0"/>
              <a:t>Agencies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595420"/>
            <a:ext cx="36119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A public/private multi-sector </a:t>
            </a:r>
          </a:p>
          <a:p>
            <a:r>
              <a:rPr lang="en-US" sz="1900" dirty="0" smtClean="0"/>
              <a:t>partnership that leads the Early Childhood Agenda in Cuyahoga County.</a:t>
            </a:r>
          </a:p>
        </p:txBody>
      </p:sp>
      <p:sp>
        <p:nvSpPr>
          <p:cNvPr id="12" name="Oval 11"/>
          <p:cNvSpPr/>
          <p:nvPr/>
        </p:nvSpPr>
        <p:spPr>
          <a:xfrm>
            <a:off x="2732859" y="3718560"/>
            <a:ext cx="1645920" cy="16459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620012" y="1486124"/>
            <a:ext cx="4225693" cy="4119585"/>
          </a:xfrm>
          <a:prstGeom prst="ellipse">
            <a:avLst/>
          </a:prstGeom>
          <a:noFill/>
          <a:ln w="76200">
            <a:solidFill>
              <a:srgbClr val="F2A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27718" y="4267200"/>
            <a:ext cx="13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87245" y="4174867"/>
            <a:ext cx="1364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Wingdings"/>
              </a:rPr>
              <a:t> </a:t>
            </a:r>
            <a:r>
              <a:rPr lang="en-US" dirty="0" smtClean="0"/>
              <a:t>Advocates</a:t>
            </a:r>
          </a:p>
          <a:p>
            <a:r>
              <a:rPr lang="en-US" sz="1200" dirty="0">
                <a:sym typeface="Wingdings"/>
              </a:rPr>
              <a:t> </a:t>
            </a:r>
            <a:r>
              <a:rPr lang="en-US" dirty="0" smtClean="0"/>
              <a:t>Volunteers</a:t>
            </a:r>
          </a:p>
          <a:p>
            <a:r>
              <a:rPr lang="en-US" sz="1200" dirty="0">
                <a:sym typeface="Wingdings"/>
              </a:rPr>
              <a:t> </a:t>
            </a:r>
            <a:r>
              <a:rPr lang="en-US" dirty="0" smtClean="0"/>
              <a:t>Families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61" y="2642222"/>
            <a:ext cx="1573556" cy="15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delawarelibrary.org/sites/default/files/preschoo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100000" l="0" r="9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049764" cy="20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981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663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905000"/>
            <a:ext cx="596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  <a:ea typeface="Kozuka Mincho Pro R" pitchFamily="18" charset="-128"/>
              </a:rPr>
              <a:t>QUICK FACTS</a:t>
            </a:r>
            <a:endParaRPr lang="en-US" sz="2800" dirty="0">
              <a:solidFill>
                <a:srgbClr val="FFFF00"/>
              </a:solidFill>
              <a:latin typeface="Arial Black" pitchFamily="34" charset="0"/>
              <a:ea typeface="Kozuka Mincho Pro R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6" y="3393831"/>
            <a:ext cx="2059912" cy="1371600"/>
          </a:xfrm>
          <a:prstGeom prst="rect">
            <a:avLst/>
          </a:prstGeom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2895600" y="2743200"/>
            <a:ext cx="5582540" cy="2438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Tahoma" pitchFamily="34" charset="0"/>
                <a:ea typeface="ＭＳ Ｐゴシック" pitchFamily="34" charset="-128"/>
              </a:rPr>
              <a:t>Founded in 1999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Tahoma" pitchFamily="34" charset="0"/>
                <a:ea typeface="ＭＳ Ｐゴシック" pitchFamily="34" charset="-128"/>
              </a:rPr>
              <a:t> A public/private partnership from the beginning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Tahoma" pitchFamily="34" charset="0"/>
                <a:ea typeface="ＭＳ Ｐゴシック" pitchFamily="34" charset="-128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Tahoma" pitchFamily="34" charset="0"/>
                <a:ea typeface="ＭＳ Ｐゴシック" pitchFamily="34" charset="-128"/>
              </a:rPr>
              <a:t>Public Funding:   &gt;$240 million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Tahoma" pitchFamily="34" charset="0"/>
                <a:ea typeface="ＭＳ Ｐゴシック" pitchFamily="34" charset="-128"/>
              </a:rPr>
              <a:t> Private Funding: &gt;$40,000,000</a:t>
            </a:r>
            <a:endParaRPr lang="en-US" sz="1800" dirty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718" y="1600200"/>
            <a:ext cx="82402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Invest </a:t>
            </a:r>
            <a:r>
              <a:rPr lang="en-US" sz="3200" dirty="0"/>
              <a:t>in </a:t>
            </a:r>
            <a:r>
              <a:rPr lang="en-US" sz="3200" dirty="0" smtClean="0"/>
              <a:t>Children funds and administers a comprehensive service system for children and families prenatal-kindergarten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Home visiting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Early Childhood Mental Health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Improving Child Care Quality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Universal Prekindergarten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40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Kozuka Mincho Pro R" pitchFamily="18" charset="-128"/>
                <a:ea typeface="Kozuka Mincho Pro R" pitchFamily="18" charset="-128"/>
                <a:cs typeface="Gisha" pitchFamily="34" charset="-79"/>
                <a:sym typeface="Wingdings"/>
              </a:rPr>
              <a:t>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ea typeface="Kozuka Mincho Pro R" pitchFamily="18" charset="-128"/>
                <a:cs typeface="Calibri" pitchFamily="34" charset="0"/>
                <a:sym typeface="Wingdings"/>
              </a:rPr>
              <a:t>Evaluation is a cornerstone: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ea typeface="Kozuka Mincho Pro R" pitchFamily="18" charset="-128"/>
                <a:cs typeface="Calibri" pitchFamily="34" charset="0"/>
                <a:sym typeface="Wingdings"/>
              </a:rPr>
              <a:t>Data informs many types of decisions</a:t>
            </a:r>
            <a:endParaRPr lang="en-US" sz="3200" b="1" dirty="0">
              <a:solidFill>
                <a:srgbClr val="FFFF00"/>
              </a:solidFill>
              <a:latin typeface="Calibri" pitchFamily="34" charset="0"/>
              <a:ea typeface="Kozuka Mincho Pro R" pitchFamily="18" charset="-128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429000"/>
            <a:ext cx="5318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1999, Invest in Children has partnered with CWRU on </a:t>
            </a:r>
            <a:r>
              <a:rPr lang="en-US" sz="2400" b="1" dirty="0" smtClean="0"/>
              <a:t>CHILD </a:t>
            </a:r>
            <a:r>
              <a:rPr lang="en-US" sz="2400" dirty="0" smtClean="0"/>
              <a:t>:  Key to our success and continued funding. 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514600" cy="16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471736" cy="26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281" y="1752600"/>
            <a:ext cx="8229600" cy="59678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  <a:ea typeface="Kozuka Mincho Pro R" pitchFamily="18" charset="-128"/>
              </a:rPr>
              <a:t>Universal Prekindergarten (UPK) Overview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0600" y="2438400"/>
            <a:ext cx="7575717" cy="3352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/>
              <a:t>Comprehensive, voluntary, high-quality early care and education for 3 – 5 year-olds that will help them enter school ready to succeed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000" dirty="0" smtClean="0"/>
          </a:p>
          <a:p>
            <a:r>
              <a:rPr lang="en-US" sz="2000" dirty="0" smtClean="0"/>
              <a:t>2,000  seats in 33 sites located throughout Cuyahoga County including public preschools, Head Start, licensed child care centers, and licensed family child care homes</a:t>
            </a:r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r>
              <a:rPr lang="en-US" sz="2000" dirty="0" smtClean="0"/>
              <a:t>Tuition Assistance to families up to 400% FPL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5966791"/>
            <a:ext cx="76199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0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/>
              <a:t>Overall, who attends UPK</a:t>
            </a:r>
            <a:r>
              <a:rPr lang="en-US" sz="2000" b="1" dirty="0" smtClean="0"/>
              <a:t>? 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What is impact on the child? Does dosage matter? </a:t>
            </a:r>
          </a:p>
          <a:p>
            <a:r>
              <a:rPr lang="en-US" sz="2000" b="1" dirty="0" smtClean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Is Kindergarten Readiness evident on state administered assessment?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Does state administered assessment predict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grade reading?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/>
          </a:p>
          <a:p>
            <a:pPr algn="ctr"/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85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Impact of Integrated Data: Answering Important Questions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ea typeface="Kozuka Mincho Pro R" pitchFamily="18" charset="-128"/>
                <a:cs typeface="Calibri" pitchFamily="34" charset="0"/>
              </a:rPr>
              <a:t>Children Served Since 2007 by UPK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00200" y="3352800"/>
            <a:ext cx="6535882" cy="23617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9700" y="3119610"/>
            <a:ext cx="691688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Over 9,000 served, most for two years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48% lived in Cleveland, 52% lived in the suburbs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65% on Medicaid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49% Female, 51% Male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53% African American;   40% White;     7% Other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8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514</Words>
  <Application>Microsoft Office PowerPoint</Application>
  <PresentationFormat>On-screen Show (4:3)</PresentationFormat>
  <Paragraphs>135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Flow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UPK students Pre/Post Bracken School Readiness Score Change by lead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Geography of IIC Services 1999 - 2008</vt:lpstr>
      <vt:lpstr>PowerPoint Presentation</vt:lpstr>
      <vt:lpstr>PowerPoint Presentation</vt:lpstr>
    </vt:vector>
  </TitlesOfParts>
  <Company>Cuyahoga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Dorman</dc:creator>
  <cp:lastModifiedBy>Rebekah Dorman</cp:lastModifiedBy>
  <cp:revision>77</cp:revision>
  <cp:lastPrinted>2016-08-16T16:29:32Z</cp:lastPrinted>
  <dcterms:created xsi:type="dcterms:W3CDTF">2016-03-07T17:40:37Z</dcterms:created>
  <dcterms:modified xsi:type="dcterms:W3CDTF">2016-09-09T16:08:49Z</dcterms:modified>
</cp:coreProperties>
</file>