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7"/>
  </p:notesMasterIdLst>
  <p:handoutMasterIdLst>
    <p:handoutMasterId r:id="rId28"/>
  </p:handoutMasterIdLst>
  <p:sldIdLst>
    <p:sldId id="294" r:id="rId5"/>
    <p:sldId id="314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95" r:id="rId21"/>
    <p:sldId id="256" r:id="rId22"/>
    <p:sldId id="293" r:id="rId23"/>
    <p:sldId id="274" r:id="rId24"/>
    <p:sldId id="291" r:id="rId25"/>
    <p:sldId id="298" r:id="rId2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A4A3A4"/>
          </p15:clr>
        </p15:guide>
        <p15:guide id="2" pos="1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ngsley, Thomas" initials="K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2" autoAdjust="0"/>
    <p:restoredTop sz="68633" autoAdjust="0"/>
  </p:normalViewPr>
  <p:slideViewPr>
    <p:cSldViewPr snapToGrid="0" snapToObjects="1">
      <p:cViewPr varScale="1">
        <p:scale>
          <a:sx n="92" d="100"/>
          <a:sy n="92" d="100"/>
        </p:scale>
        <p:origin x="888" y="56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-14284"/>
    </p:cViewPr>
  </p:sorterViewPr>
  <p:notesViewPr>
    <p:cSldViewPr snapToGrid="0" snapToObjects="1">
      <p:cViewPr>
        <p:scale>
          <a:sx n="98" d="100"/>
          <a:sy n="98" d="100"/>
        </p:scale>
        <p:origin x="-2148" y="48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DF77D87-C30E-4FAE-9B77-A5B29BDF9C41}" type="datetimeFigureOut">
              <a:rPr lang="en-US" smtClean="0"/>
              <a:t>9/12/2016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DD3EA5C-B564-43F6-A854-66CF5CD0CC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07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F5ED001-8E4F-41BA-B339-E1E7E3327FC9}" type="datetimeFigureOut">
              <a:rPr lang="en-US" smtClean="0"/>
              <a:t>9/12/2016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3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What does this look like on the ground?    First go through a series of quick examples and then more in-depth into 2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9C1CF-0B05-42BA-A122-7F697B5863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2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3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0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0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56F966-B684-4F1E-BE86-5970DF8CB35F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37710A-4CA7-41ED-B11D-815ECEEF9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  <p:sldLayoutId id="214749348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20203.FBB1B2D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76854" y="1947534"/>
            <a:ext cx="8086146" cy="1366770"/>
          </a:xfrm>
        </p:spPr>
        <p:txBody>
          <a:bodyPr/>
          <a:lstStyle/>
          <a:p>
            <a:r>
              <a:rPr lang="en-US" sz="3800" dirty="0"/>
              <a:t>NNIP’s 20th </a:t>
            </a:r>
            <a:r>
              <a:rPr lang="en-US" sz="3800" dirty="0" smtClean="0"/>
              <a:t>Anniversary</a:t>
            </a:r>
            <a:br>
              <a:rPr lang="en-US" sz="3800" dirty="0" smtClean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 smtClean="0"/>
              <a:t>Celebrating </a:t>
            </a:r>
            <a:r>
              <a:rPr lang="en-US" sz="3800" dirty="0"/>
              <a:t>the Past and Charting the Future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854" y="5499113"/>
            <a:ext cx="5486400" cy="388231"/>
          </a:xfrm>
        </p:spPr>
        <p:txBody>
          <a:bodyPr/>
          <a:lstStyle/>
          <a:p>
            <a:r>
              <a:rPr lang="en-US" altLang="en-US" dirty="0" smtClean="0"/>
              <a:t>September 14, 2016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2007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67" y="1778942"/>
            <a:ext cx="332699" cy="451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3293" y="2550128"/>
            <a:ext cx="826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New York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39" y="2243288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2008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13" y="2487334"/>
            <a:ext cx="332699" cy="45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85" y="2097128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2009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43" y="2180536"/>
            <a:ext cx="332699" cy="45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48" y="3007904"/>
            <a:ext cx="332699" cy="451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3" y="1179638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2010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51" y="2934298"/>
            <a:ext cx="332699" cy="45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5" y="4798031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2012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1" y="4663609"/>
            <a:ext cx="332699" cy="451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9" y="4945360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2014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50" y="3509320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" y="857250"/>
            <a:ext cx="8776628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2291" y="4565391"/>
            <a:ext cx="1092795" cy="1484619"/>
            <a:chOff x="365261" y="1484294"/>
            <a:chExt cx="1028092" cy="13967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7190" y="1956082"/>
              <a:ext cx="767157" cy="764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NNIP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50" y="3509320"/>
            <a:ext cx="332699" cy="451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2145" y="363685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68" y="2746868"/>
            <a:ext cx="332699" cy="451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60" y="3843530"/>
            <a:ext cx="332699" cy="451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97" y="2301056"/>
            <a:ext cx="332699" cy="451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11" y="1880402"/>
            <a:ext cx="332699" cy="451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8" y="2634712"/>
            <a:ext cx="332699" cy="451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853" y="2768782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684" y="287813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759" y="2438505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32405" y="2008293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7454" y="3971422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137" y="5335384"/>
            <a:ext cx="6559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Date Joined</a:t>
            </a:r>
          </a:p>
          <a:p>
            <a:endParaRPr lang="en-US" sz="135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41" y="2115704"/>
            <a:ext cx="332699" cy="451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05" y="2731423"/>
            <a:ext cx="332699" cy="451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11" y="5294375"/>
            <a:ext cx="332699" cy="4519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63923" y="224359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82298" y="286070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1999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069797" y="2643011"/>
            <a:ext cx="741308" cy="451989"/>
            <a:chOff x="9403737" y="2379914"/>
            <a:chExt cx="988410" cy="60265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143" y="2379914"/>
              <a:ext cx="443599" cy="60265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403737" y="2556329"/>
              <a:ext cx="98841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chemeClr val="bg1"/>
                  </a:solidFill>
                </a:rPr>
                <a:t>1999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012714" y="542005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1999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83" y="4682782"/>
            <a:ext cx="332699" cy="4519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31278" y="4809281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" y="872082"/>
            <a:ext cx="284206" cy="3861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7061" y="972172"/>
            <a:ext cx="7413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solidFill>
                  <a:schemeClr val="bg1"/>
                </a:solidFill>
              </a:rPr>
              <a:t>2003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3447106"/>
            <a:ext cx="332699" cy="4519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66533" y="3580306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2004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79" y="3681881"/>
            <a:ext cx="332699" cy="4519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73" y="2634649"/>
            <a:ext cx="332699" cy="4519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78624" y="3810624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48768" y="2768782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3" y="2106395"/>
            <a:ext cx="332699" cy="45198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694657" y="2234831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2006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67" y="1778942"/>
            <a:ext cx="332699" cy="4519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41" y="2243288"/>
            <a:ext cx="332699" cy="4519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608223" y="1910189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08336" y="237043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13" y="2487334"/>
            <a:ext cx="332699" cy="4519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85" y="2090129"/>
            <a:ext cx="332699" cy="45198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541266" y="2218021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65807" y="2613423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2008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43" y="2180536"/>
            <a:ext cx="332699" cy="4519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48" y="3007904"/>
            <a:ext cx="332699" cy="4519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3" y="1179638"/>
            <a:ext cx="332699" cy="45198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46918" y="1305659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8443" y="3133687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3294" y="2310260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2009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51" y="2934298"/>
            <a:ext cx="332699" cy="4519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440912" y="3059051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2010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3799342" y="4798031"/>
            <a:ext cx="741308" cy="451989"/>
            <a:chOff x="5084448" y="5254374"/>
            <a:chExt cx="988410" cy="60265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854" y="5254374"/>
              <a:ext cx="443599" cy="60265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084448" y="5424895"/>
              <a:ext cx="98841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chemeClr val="bg1"/>
                  </a:solidFill>
                </a:rPr>
                <a:t>2010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9" y="4945360"/>
            <a:ext cx="332699" cy="451989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3934755" y="4642613"/>
            <a:ext cx="741308" cy="451989"/>
            <a:chOff x="5274328" y="5056482"/>
            <a:chExt cx="988410" cy="60265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510" y="5056482"/>
              <a:ext cx="443599" cy="60265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274328" y="5231187"/>
              <a:ext cx="98841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schemeClr val="bg1"/>
                  </a:solidFill>
                </a:rPr>
                <a:t>2012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504024" y="5077205"/>
            <a:ext cx="7413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190012" y="1107213"/>
            <a:ext cx="5661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Seattle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25612" y="1474230"/>
            <a:ext cx="6511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Portland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57976" y="2934298"/>
            <a:ext cx="6351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Oakland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277861" y="3075129"/>
            <a:ext cx="5806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Denver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161384" y="5185329"/>
            <a:ext cx="8483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San Antonio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311289" y="4976852"/>
            <a:ext cx="5325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Austin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603708" y="5042582"/>
            <a:ext cx="8867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New Orleans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040121" y="5373997"/>
            <a:ext cx="10198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Pinellas County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387915" y="5625248"/>
            <a:ext cx="5325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Miami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35676" y="2205737"/>
            <a:ext cx="8579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Minneapolis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128895" y="2160526"/>
            <a:ext cx="5677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Boston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095368" y="2308372"/>
            <a:ext cx="7954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Providence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687163" y="2070371"/>
            <a:ext cx="71846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Cleveland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6773681" y="2256302"/>
            <a:ext cx="27453" cy="548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6251556" y="4295523"/>
            <a:ext cx="5822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Atlanta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890396" y="2490175"/>
            <a:ext cx="8915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Milwaukee</a:t>
            </a:r>
            <a:endParaRPr lang="en-US" sz="1050" dirty="0"/>
          </a:p>
        </p:txBody>
      </p:sp>
      <p:sp>
        <p:nvSpPr>
          <p:cNvPr id="91" name="Rectangle 90"/>
          <p:cNvSpPr/>
          <p:nvPr/>
        </p:nvSpPr>
        <p:spPr>
          <a:xfrm>
            <a:off x="5667465" y="1793423"/>
            <a:ext cx="9140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Grand Rapids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5879494" y="2055472"/>
            <a:ext cx="64418" cy="673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537697" y="1877978"/>
            <a:ext cx="5725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Detroit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6526762" y="2098724"/>
            <a:ext cx="11804" cy="818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5610823" y="3883716"/>
            <a:ext cx="6783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Nashville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6972777" y="3822940"/>
            <a:ext cx="6960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Charlotte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5120246" y="3423972"/>
            <a:ext cx="6367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St. Louis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910775" y="2452137"/>
            <a:ext cx="8114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New Haven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640522" y="2906407"/>
            <a:ext cx="74892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Pittsburgh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7785988" y="2593017"/>
            <a:ext cx="7088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New York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250937" y="3061849"/>
            <a:ext cx="7296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Columbus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082757" y="4107171"/>
            <a:ext cx="6992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Memphis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601932" y="3162069"/>
            <a:ext cx="772969" cy="23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8" dirty="0"/>
              <a:t>Indianapolis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128043" y="3438732"/>
            <a:ext cx="7986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Kansas City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478406" y="2917111"/>
            <a:ext cx="7200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Baltimore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7405822" y="3095766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Washington, D.C.</a:t>
            </a:r>
          </a:p>
        </p:txBody>
      </p:sp>
      <p:sp>
        <p:nvSpPr>
          <p:cNvPr id="96" name="Text Placeholder 2"/>
          <p:cNvSpPr txBox="1">
            <a:spLocks/>
          </p:cNvSpPr>
          <p:nvPr/>
        </p:nvSpPr>
        <p:spPr>
          <a:xfrm>
            <a:off x="273675" y="6348481"/>
            <a:ext cx="7924800" cy="485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Thanks to Randy Morris in Portland for the maps!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203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panelists</a:t>
            </a:r>
            <a:endParaRPr lang="en-US" dirty="0"/>
          </a:p>
        </p:txBody>
      </p:sp>
      <p:pic>
        <p:nvPicPr>
          <p:cNvPr id="1026" name="Picture 2" descr="http://www.neighborhoodindicators.org/sites/default/files/styles/200x200/public/profile_photos/coulton_200x199.jpg?itok=MWeuaE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2" y="209782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dx.edu/sites/www.pdx.edu.ims/files/ims_shei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97" y="2097829"/>
            <a:ext cx="1849665" cy="184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ra McKieran, Dr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17" y="2097829"/>
            <a:ext cx="190499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9871" y="4337462"/>
            <a:ext cx="203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Claudia Coulton</a:t>
            </a:r>
          </a:p>
          <a:p>
            <a:pPr algn="ctr"/>
            <a:r>
              <a:rPr lang="en-US" i="1" dirty="0" smtClean="0"/>
              <a:t>Cleveland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8461" y="4247406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Sheila Martin</a:t>
            </a:r>
          </a:p>
          <a:p>
            <a:pPr algn="ctr"/>
            <a:r>
              <a:rPr lang="en-US" i="1" dirty="0" smtClean="0"/>
              <a:t>Portland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238058" y="4287137"/>
            <a:ext cx="194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Laura McKieran</a:t>
            </a:r>
          </a:p>
          <a:p>
            <a:pPr algn="ctr"/>
            <a:r>
              <a:rPr lang="en-US" i="1" dirty="0" smtClean="0"/>
              <a:t>San Antonio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2763" y="5102655"/>
            <a:ext cx="815438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97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76854" y="1947534"/>
            <a:ext cx="8086146" cy="1366770"/>
          </a:xfrm>
        </p:spPr>
        <p:txBody>
          <a:bodyPr/>
          <a:lstStyle/>
          <a:p>
            <a:r>
              <a:rPr lang="en-US" sz="3800" dirty="0" smtClean="0"/>
              <a:t>Commemorating NNIP’s 20 Years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Establishing Awards to Recognize Excellence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854" y="5304997"/>
            <a:ext cx="5486400" cy="388231"/>
          </a:xfrm>
        </p:spPr>
        <p:txBody>
          <a:bodyPr/>
          <a:lstStyle/>
          <a:p>
            <a:r>
              <a:rPr lang="en-US" altLang="en-US" dirty="0" smtClean="0"/>
              <a:t>Peter </a:t>
            </a:r>
            <a:r>
              <a:rPr lang="en-US" altLang="en-US" dirty="0" err="1" smtClean="0"/>
              <a:t>Tatian</a:t>
            </a:r>
            <a:endParaRPr lang="en-US" altLang="en-US" dirty="0" smtClean="0"/>
          </a:p>
          <a:p>
            <a:r>
              <a:rPr lang="en-US" altLang="en-US" dirty="0" smtClean="0"/>
              <a:t>September 14, 2016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smtClean="0"/>
              <a:t>Thank You Tom for 20 Years of Dedication!</a:t>
            </a:r>
            <a:endParaRPr lang="en-US" sz="3300" dirty="0"/>
          </a:p>
        </p:txBody>
      </p:sp>
      <p:pic>
        <p:nvPicPr>
          <p:cNvPr id="4" name="Picture 3" descr="cid:image003.jpg@01D20203.FBB1B2D0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r="75633" b="50000"/>
          <a:stretch/>
        </p:blipFill>
        <p:spPr bwMode="auto">
          <a:xfrm>
            <a:off x="1620981" y="2258290"/>
            <a:ext cx="2409922" cy="289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G. Thomas Kings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87" y="2313709"/>
            <a:ext cx="2523495" cy="27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6873" y="5547421"/>
            <a:ext cx="1600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Urban Institute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0559" y="5424311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University of Southern California</a:t>
            </a:r>
          </a:p>
          <a:p>
            <a:pPr algn="ctr"/>
            <a:r>
              <a:rPr lang="en-US" sz="1600" i="1" dirty="0" smtClean="0"/>
              <a:t>Yearbook Photo</a:t>
            </a:r>
          </a:p>
        </p:txBody>
      </p:sp>
    </p:spTree>
    <p:extLst>
      <p:ext uri="{BB962C8B-B14F-4D97-AF65-F5344CB8AC3E}">
        <p14:creationId xmlns:p14="http://schemas.microsoft.com/office/powerpoint/2010/main" val="29385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NNIP Network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through the Years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3" y="3696032"/>
            <a:ext cx="1559481" cy="155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782" y="4193656"/>
            <a:ext cx="558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Cindy Guy, Annie E. Casey Foundation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Defining Functions of NNIP Partners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28"/>
            <a:ext cx="9144000" cy="6073254"/>
          </a:xfrm>
        </p:spPr>
      </p:pic>
      <p:sp>
        <p:nvSpPr>
          <p:cNvPr id="3" name="TextBox 2"/>
          <p:cNvSpPr txBox="1"/>
          <p:nvPr/>
        </p:nvSpPr>
        <p:spPr>
          <a:xfrm>
            <a:off x="3097572" y="733026"/>
            <a:ext cx="53715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G. Thomas Kingsley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Impact Award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To </a:t>
            </a:r>
            <a:r>
              <a:rPr lang="en-US" sz="2400" b="1" dirty="0">
                <a:solidFill>
                  <a:schemeClr val="bg1"/>
                </a:solidFill>
              </a:rPr>
              <a:t>annually recognize an NNIP partner organization for their important contributions in using neighborhood data to improve local policy and practice to benefit low-income communities.</a:t>
            </a:r>
          </a:p>
        </p:txBody>
      </p:sp>
    </p:spTree>
    <p:extLst>
      <p:ext uri="{BB962C8B-B14F-4D97-AF65-F5344CB8AC3E}">
        <p14:creationId xmlns:p14="http://schemas.microsoft.com/office/powerpoint/2010/main" val="25998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" y="452194"/>
            <a:ext cx="9096298" cy="6041571"/>
          </a:xfrm>
        </p:spPr>
      </p:pic>
      <p:sp>
        <p:nvSpPr>
          <p:cNvPr id="3" name="TextBox 2"/>
          <p:cNvSpPr txBox="1"/>
          <p:nvPr/>
        </p:nvSpPr>
        <p:spPr>
          <a:xfrm>
            <a:off x="853606" y="656825"/>
            <a:ext cx="5253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Network Steward of the Year Award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To </a:t>
            </a:r>
            <a:r>
              <a:rPr lang="en-US" sz="2400" b="1" dirty="0">
                <a:solidFill>
                  <a:schemeClr val="bg1"/>
                </a:solidFill>
              </a:rPr>
              <a:t>recognize an individual’s outstanding contributions to NNIP’s peer-learning network </a:t>
            </a:r>
            <a:r>
              <a:rPr lang="en-US" sz="2400" b="1" dirty="0" smtClean="0">
                <a:solidFill>
                  <a:schemeClr val="bg1"/>
                </a:solidFill>
              </a:rPr>
              <a:t>that helped to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strengthen </a:t>
            </a:r>
            <a:r>
              <a:rPr lang="en-US" sz="2400" b="1" dirty="0">
                <a:solidFill>
                  <a:schemeClr val="bg1"/>
                </a:solidFill>
              </a:rPr>
              <a:t>the connectivity among </a:t>
            </a:r>
            <a:r>
              <a:rPr lang="en-US" sz="2400" b="1" dirty="0" smtClean="0">
                <a:solidFill>
                  <a:schemeClr val="bg1"/>
                </a:solidFill>
              </a:rPr>
              <a:t>partners,</a:t>
            </a: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increase knowledge and sharing </a:t>
            </a:r>
            <a:r>
              <a:rPr lang="en-US" sz="2400" b="1" dirty="0">
                <a:solidFill>
                  <a:schemeClr val="bg1"/>
                </a:solidFill>
              </a:rPr>
              <a:t>within the network, </a:t>
            </a:r>
            <a:r>
              <a:rPr lang="en-US" sz="2400" b="1" dirty="0" smtClean="0">
                <a:solidFill>
                  <a:schemeClr val="bg1"/>
                </a:solidFill>
              </a:rPr>
              <a:t>or</a:t>
            </a: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raise </a:t>
            </a:r>
            <a:r>
              <a:rPr lang="en-US" sz="2400" b="1" dirty="0">
                <a:solidFill>
                  <a:schemeClr val="bg1"/>
                </a:solidFill>
              </a:rPr>
              <a:t>the profile of the </a:t>
            </a:r>
            <a:r>
              <a:rPr lang="en-US" sz="2400" b="1" dirty="0" smtClean="0">
                <a:solidFill>
                  <a:schemeClr val="bg1"/>
                </a:solidFill>
              </a:rPr>
              <a:t>network.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8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68" y="2746868"/>
            <a:ext cx="332699" cy="4519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60" y="3843530"/>
            <a:ext cx="332699" cy="4519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97" y="2301056"/>
            <a:ext cx="332699" cy="4519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66" y="1881260"/>
            <a:ext cx="332699" cy="4519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8" y="2634712"/>
            <a:ext cx="332699" cy="451989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8008" y="1989749"/>
              <a:ext cx="767157" cy="3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</a:rPr>
                <a:t>1996</a:t>
              </a:r>
              <a:endParaRPr lang="en-US" sz="2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7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41" y="2115704"/>
            <a:ext cx="332699" cy="451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05" y="2731423"/>
            <a:ext cx="332699" cy="4519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68" y="2620736"/>
            <a:ext cx="332699" cy="451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11" y="5294375"/>
            <a:ext cx="332699" cy="45198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8008" y="1989749"/>
              <a:ext cx="767157" cy="3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</a:rPr>
                <a:t>1999</a:t>
              </a:r>
              <a:endParaRPr lang="en-US" sz="2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3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83" y="4682782"/>
            <a:ext cx="332699" cy="45198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8008" y="1989749"/>
              <a:ext cx="767157" cy="3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</a:rPr>
                <a:t>2002</a:t>
              </a:r>
              <a:endParaRPr lang="en-US" sz="2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0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" y="872082"/>
            <a:ext cx="284206" cy="3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0" y="3447106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2005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79" y="3681881"/>
            <a:ext cx="332699" cy="45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73" y="2634649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6" y="857250"/>
            <a:ext cx="877662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2291" y="4565390"/>
            <a:ext cx="1092795" cy="1484619"/>
            <a:chOff x="365261" y="1484294"/>
            <a:chExt cx="1028092" cy="1396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61" y="1484294"/>
              <a:ext cx="1028092" cy="13967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8008" y="1989749"/>
              <a:ext cx="767157" cy="42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/>
                  </a:solidFill>
                </a:rPr>
                <a:t>2006</a:t>
              </a:r>
              <a:endParaRPr lang="en-US" sz="2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3" y="2106395"/>
            <a:ext cx="332699" cy="4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261</Words>
  <Application>Microsoft Office PowerPoint</Application>
  <PresentationFormat>On-screen Show (4:3)</PresentationFormat>
  <Paragraphs>111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Candara</vt:lpstr>
      <vt:lpstr>Century Gothic</vt:lpstr>
      <vt:lpstr>NNIP PPT Theme</vt:lpstr>
      <vt:lpstr>NNIP’s 20th Anniversary  Celebrating the Past and Charting the Future</vt:lpstr>
      <vt:lpstr>NNIP Network  through the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panelists</vt:lpstr>
      <vt:lpstr>Commemorating NNIP’s 20 Years   Establishing Awards to Recognize Excellence</vt:lpstr>
      <vt:lpstr>Thank You Tom for 20 Years of Dedication!</vt:lpstr>
      <vt:lpstr>Defining Functions of NNIP Partners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kpettit@urban.org</cp:lastModifiedBy>
  <cp:revision>335</cp:revision>
  <cp:lastPrinted>2016-04-03T19:54:13Z</cp:lastPrinted>
  <dcterms:created xsi:type="dcterms:W3CDTF">2010-04-12T23:12:02Z</dcterms:created>
  <dcterms:modified xsi:type="dcterms:W3CDTF">2016-09-13T01:04:21Z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