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8"/>
  </p:notesMasterIdLst>
  <p:sldIdLst>
    <p:sldId id="256" r:id="rId5"/>
    <p:sldId id="259" r:id="rId6"/>
    <p:sldId id="269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E7"/>
    <a:srgbClr val="0432FF"/>
    <a:srgbClr val="3C5BE8"/>
    <a:srgbClr val="4966E7"/>
    <a:srgbClr val="1A6BE7"/>
    <a:srgbClr val="314EE7"/>
    <a:srgbClr val="5221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018A-176F-0B4E-A1AA-73655059C57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DD05-7FD5-9140-A8DC-A17975FF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99B2-82A7-254B-878A-5DE0DE6452F1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40E1-034E-144B-B09E-C098470B3907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794-FE4E-5440-83AD-B8AF9EEA952A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BA3-DC61-424B-A772-840DB9E5EC5A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6065-86A0-CC4A-93D3-6BE03545EFA6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CF8B-6A3E-9D4F-9F3D-199356336433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64F2-1762-E149-A3EB-248091675CD0}" type="datetime1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6D9-50C2-2445-ACBA-58281FD16EC8}" type="datetime1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FD9-14B0-4F47-AD72-795B5D9EF377}" type="datetime1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41A1-4969-934B-9091-0B5A56C6D953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DA40-43CD-F148-8E4D-2CBD142C484D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41F6-F2D6-6042-B87C-65E3306123C8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B864-B124-654A-B3BF-77B005F41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g72@drexel.edu" TargetMode="External"/><Relationship Id="rId4" Type="http://schemas.openxmlformats.org/officeDocument/2006/relationships/hyperlink" Target="mailto:tjm429@drexe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FF92DF-9A3F-5F49-930D-0AFAEEBE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354324"/>
            <a:ext cx="9144000" cy="1655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9600" dirty="0">
                <a:solidFill>
                  <a:srgbClr val="0432FF"/>
                </a:solidFill>
                <a:cs typeface="Calibri"/>
              </a:rPr>
              <a:t>Issue Brief: Housing</a:t>
            </a:r>
          </a:p>
          <a:p>
            <a:r>
              <a:rPr lang="en-US" sz="4500" dirty="0">
                <a:solidFill>
                  <a:srgbClr val="0432FF"/>
                </a:solidFill>
                <a:cs typeface="Calibri"/>
              </a:rPr>
              <a:t>Tyler Munn, MPH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E4F60-5ADC-4F47-8AD9-3318A9B9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32" y="350881"/>
            <a:ext cx="5937269" cy="2705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4129F-06C7-2D42-8C25-0C94E253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970532"/>
            <a:ext cx="5463005" cy="65289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66EB56-4749-D94C-A306-FBE26DA9D2E7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CB10EF-C920-3C4C-B137-B3558EBE6B6F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5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Evictions in PN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CE3E3F9-56C4-68A3-BE0F-E46C8B556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24" y="1725994"/>
            <a:ext cx="8357381" cy="49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0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Housing Quality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888CC8-4476-2745-704D-4F041AEC8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39" y="1758193"/>
            <a:ext cx="10578904" cy="43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C5B91-2E53-024F-4F0D-1DF9CCFF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24" y="1609141"/>
            <a:ext cx="6180050" cy="5131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Vacant and Abandoned Buildings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9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Contact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3BE4-2FE0-01AD-461D-F1E3CDEF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432FF"/>
                </a:solidFill>
              </a:rPr>
              <a:t>WestPhillyPN.org</a:t>
            </a:r>
          </a:p>
          <a:p>
            <a:pPr marL="0" indent="0" algn="ctr">
              <a:buNone/>
            </a:pPr>
            <a:endParaRPr lang="en-US" sz="3200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432FF"/>
                </a:solidFill>
              </a:rPr>
              <a:t>Contact: Tyler Munn; </a:t>
            </a:r>
            <a:r>
              <a:rPr lang="en-US" sz="3200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tjm429@drexel.edu</a:t>
            </a:r>
            <a:endParaRPr lang="en-US" sz="3200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432FF"/>
                </a:solidFill>
              </a:rPr>
              <a:t>Project Contact: </a:t>
            </a:r>
            <a:r>
              <a:rPr lang="en-US" sz="3200" dirty="0" err="1">
                <a:solidFill>
                  <a:srgbClr val="0432FF"/>
                </a:solidFill>
              </a:rPr>
              <a:t>Erikka</a:t>
            </a:r>
            <a:r>
              <a:rPr lang="en-US" sz="3200" dirty="0">
                <a:solidFill>
                  <a:srgbClr val="0432FF"/>
                </a:solidFill>
              </a:rPr>
              <a:t> Gilliam; </a:t>
            </a:r>
            <a:r>
              <a:rPr lang="en-US" sz="3200" dirty="0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elg72@drexel.edu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0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 to WPPN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C4C9-11EF-FE4A-9A3E-A171F0E0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cs typeface="Times New Roman"/>
            </a:endParaRP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5C85F2-27AA-6543-81D2-F4BC52388600}"/>
              </a:ext>
            </a:extLst>
          </p:cNvPr>
          <p:cNvCxnSpPr>
            <a:cxnSpLocks/>
          </p:cNvCxnSpPr>
          <p:nvPr/>
        </p:nvCxnSpPr>
        <p:spPr>
          <a:xfrm>
            <a:off x="0" y="1692621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85556F-7B56-8421-B471-6DEFA90A2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6" y="1947272"/>
            <a:ext cx="5732917" cy="4553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86164-D8DB-D6B0-0DF6-9618A0E4FA38}"/>
              </a:ext>
            </a:extLst>
          </p:cNvPr>
          <p:cNvSpPr txBox="1"/>
          <p:nvPr/>
        </p:nvSpPr>
        <p:spPr>
          <a:xfrm>
            <a:off x="838200" y="2800710"/>
            <a:ext cx="4192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212121"/>
                </a:solidFill>
                <a:latin typeface="Lora" panose="020B0604020202020204" pitchFamily="2" charset="0"/>
              </a:rPr>
              <a:t>The </a:t>
            </a:r>
            <a:r>
              <a:rPr lang="en-US" sz="2000" b="1" i="0" u="none" strike="noStrike" baseline="0" dirty="0">
                <a:solidFill>
                  <a:srgbClr val="212121"/>
                </a:solidFill>
                <a:latin typeface="Lora" panose="020B0604020202020204" pitchFamily="2" charset="0"/>
              </a:rPr>
              <a:t>West Philly Promise Neighborhood </a:t>
            </a:r>
            <a:r>
              <a:rPr lang="en-US" sz="2000" b="0" i="0" u="none" strike="noStrike" baseline="0" dirty="0">
                <a:solidFill>
                  <a:srgbClr val="212121"/>
                </a:solidFill>
                <a:latin typeface="Lora" panose="020B0604020202020204" pitchFamily="2" charset="0"/>
              </a:rPr>
              <a:t>is a 5-year initiative funded by a U.S. Department of Education grant to support cradle to career opportunities for children living or going to school in the Promise Neighborhood footprint.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593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5DDC2-B156-2A06-1250-DA5E2714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12" y="1602765"/>
            <a:ext cx="6096870" cy="5068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Change in Property Assessment in PN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90E5F9-4BE5-8355-7394-670387B98C5A}"/>
              </a:ext>
            </a:extLst>
          </p:cNvPr>
          <p:cNvSpPr txBox="1"/>
          <p:nvPr/>
        </p:nvSpPr>
        <p:spPr>
          <a:xfrm>
            <a:off x="1202342" y="2954671"/>
            <a:ext cx="3151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none" strike="noStrike" baseline="0" dirty="0">
                <a:solidFill>
                  <a:srgbClr val="000000"/>
                </a:solidFill>
                <a:latin typeface="Lora" pitchFamily="2" charset="0"/>
              </a:rPr>
              <a:t>The median property value in the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Lora" pitchFamily="2" charset="0"/>
              </a:rPr>
              <a:t>PN rose 50.4% 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Lora" pitchFamily="2" charset="0"/>
              </a:rPr>
              <a:t>from 2019 to 2023 compared to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Lora" pitchFamily="2" charset="0"/>
              </a:rPr>
              <a:t>31.0% in Philadelphia.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877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B2DEC3-4524-885B-585D-B5CB2A1A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28" y="1558958"/>
            <a:ext cx="5318391" cy="5033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95"/>
            <a:ext cx="4760742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Institutional Housing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C4C9-11EF-FE4A-9A3E-A171F0E0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48" y="1825625"/>
            <a:ext cx="115433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9600" dirty="0">
              <a:cs typeface="Calibri"/>
            </a:endParaRP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494058"/>
            <a:ext cx="512064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7B4865A-20F3-C912-E84E-A6E1E0CE5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955" y="-95413"/>
            <a:ext cx="4148995" cy="67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Historical Zoning in PN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3657E6-7167-A183-908F-29DCF8E2E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1137" y="1746187"/>
            <a:ext cx="5327391" cy="493629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5682BC-A419-3973-7AA0-D23469AEC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686" y="5302576"/>
            <a:ext cx="3143689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9F03F2-71B2-9D39-FE87-69762FAA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570" y="2543746"/>
            <a:ext cx="4469430" cy="3347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Home Loans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AAD58B-C903-E32B-0B4F-C4DD580C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2302534"/>
            <a:ext cx="7693426" cy="357731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8E003C-B848-859D-896C-7A576C3CD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570" y="2260023"/>
            <a:ext cx="2953162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Demolitions and New Construction in PN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5D7D92-A87C-BD9F-7C30-3D006F51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" y="2372837"/>
            <a:ext cx="8224775" cy="3402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1A677-9058-BEE9-E624-F2B080DEA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416" y="2149841"/>
            <a:ext cx="3935584" cy="3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New Construction in PN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E18113-1854-0DFD-8D19-A24E4E36D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24" y="1727042"/>
            <a:ext cx="7674371" cy="49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5CC6E-1156-1F65-97AB-8E86B119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12" y="365124"/>
            <a:ext cx="6578988" cy="6367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Housing Cost Burden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D149D-9166-744E-B826-48873D1A5245}"/>
              </a:ext>
            </a:extLst>
          </p:cNvPr>
          <p:cNvCxnSpPr>
            <a:cxnSpLocks/>
          </p:cNvCxnSpPr>
          <p:nvPr/>
        </p:nvCxnSpPr>
        <p:spPr>
          <a:xfrm>
            <a:off x="0" y="6740987"/>
            <a:ext cx="12192000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4F7C4-8449-854F-8174-11AE090F9BA5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06375">
            <a:solidFill>
              <a:srgbClr val="3C5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57BC814F-577D-5A4B-8DDB-EA267924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8" y="5879846"/>
            <a:ext cx="654152" cy="777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7D617-8971-424E-8CF7-ECEA35A7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85338"/>
            <a:ext cx="1939724" cy="2318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D027-21D9-254B-9A57-93FF751765BD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5739618" cy="0"/>
          </a:xfrm>
          <a:prstGeom prst="line">
            <a:avLst/>
          </a:prstGeom>
          <a:ln w="444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9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 Template" id="{094A83D9-1D9F-634E-93A5-B24DC18075B5}" vid="{5E08860A-D4C3-024E-9D99-86FF0C88C3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57DAD9C072441B6FA3E8486078396" ma:contentTypeVersion="10" ma:contentTypeDescription="Create a new document." ma:contentTypeScope="" ma:versionID="4bf403e7593c49531d029f9f7590ecba">
  <xsd:schema xmlns:xsd="http://www.w3.org/2001/XMLSchema" xmlns:xs="http://www.w3.org/2001/XMLSchema" xmlns:p="http://schemas.microsoft.com/office/2006/metadata/properties" xmlns:ns2="bc5dca38-5e8b-47a1-b489-86960932db6c" xmlns:ns3="9afeeecb-9fa9-4ac3-bd00-115f67535fdb" targetNamespace="http://schemas.microsoft.com/office/2006/metadata/properties" ma:root="true" ma:fieldsID="4dd66ef1ff92d3ad1261b9650244da51" ns2:_="" ns3:_="">
    <xsd:import namespace="bc5dca38-5e8b-47a1-b489-86960932db6c"/>
    <xsd:import namespace="9afeeecb-9fa9-4ac3-bd00-115f67535f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dca38-5e8b-47a1-b489-86960932d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eecb-9fa9-4ac3-bd00-115f67535f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4F263-DD51-4930-B732-4FBC56BBFF9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bc5dca38-5e8b-47a1-b489-86960932db6c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88311FA-6270-414A-B41C-81E4BCD67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dca38-5e8b-47a1-b489-86960932db6c"/>
    <ds:schemaRef ds:uri="9afeeecb-9fa9-4ac3-bd00-115f67535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EBC987-F210-402C-850D-58D7F65B4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133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Lora</vt:lpstr>
      <vt:lpstr>Wingdings</vt:lpstr>
      <vt:lpstr>Office Theme</vt:lpstr>
      <vt:lpstr>PowerPoint Presentation</vt:lpstr>
      <vt:lpstr>Introduction to WPPN</vt:lpstr>
      <vt:lpstr>Change in Property Assessment in PN</vt:lpstr>
      <vt:lpstr>Institutional Housing Decisions</vt:lpstr>
      <vt:lpstr>Historical Zoning in PN</vt:lpstr>
      <vt:lpstr>Home Loans</vt:lpstr>
      <vt:lpstr>Demolitions and New Construction in PN</vt:lpstr>
      <vt:lpstr>New Construction in PN</vt:lpstr>
      <vt:lpstr>Housing Cost Burden</vt:lpstr>
      <vt:lpstr>Evictions in PN</vt:lpstr>
      <vt:lpstr>Housing Quality</vt:lpstr>
      <vt:lpstr>Vacant and Abandoned Buildings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Hayes,Kristen</dc:creator>
  <cp:lastModifiedBy>Munn,Tyler</cp:lastModifiedBy>
  <cp:revision>18</cp:revision>
  <dcterms:created xsi:type="dcterms:W3CDTF">2019-03-13T00:58:06Z</dcterms:created>
  <dcterms:modified xsi:type="dcterms:W3CDTF">2023-07-25T13:38:56Z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0x010100BF657DAD9C072441B6FA3E8486078396</vt:lpwstr>
  </property>
  <property fmtid="{D5CDD505-2E9C-101B-9397-08002B2CF9AE}" pid="3" name="Order">
    <vt:r8>2515700</vt:r8>
  </property>
  <property fmtid="{D5CDD505-2E9C-101B-9397-08002B2CF9AE}" pid="4" name="ComplianceAssetId">
    <vt:lpwstr/>
  </property>
</Properties>
</file>