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455" r:id="rId4"/>
  </p:sldMasterIdLst>
  <p:notesMasterIdLst>
    <p:notesMasterId r:id="rId27"/>
  </p:notesMasterIdLst>
  <p:handoutMasterIdLst>
    <p:handoutMasterId r:id="rId28"/>
  </p:handoutMasterIdLst>
  <p:sldIdLst>
    <p:sldId id="257" r:id="rId5"/>
    <p:sldId id="478" r:id="rId6"/>
    <p:sldId id="479" r:id="rId7"/>
    <p:sldId id="411" r:id="rId8"/>
    <p:sldId id="353" r:id="rId9"/>
    <p:sldId id="439" r:id="rId10"/>
    <p:sldId id="484" r:id="rId11"/>
    <p:sldId id="490" r:id="rId12"/>
    <p:sldId id="390" r:id="rId13"/>
    <p:sldId id="381" r:id="rId14"/>
    <p:sldId id="391" r:id="rId15"/>
    <p:sldId id="487" r:id="rId16"/>
    <p:sldId id="440" r:id="rId17"/>
    <p:sldId id="480" r:id="rId18"/>
    <p:sldId id="481" r:id="rId19"/>
    <p:sldId id="482" r:id="rId20"/>
    <p:sldId id="491" r:id="rId21"/>
    <p:sldId id="289" r:id="rId22"/>
    <p:sldId id="285" r:id="rId23"/>
    <p:sldId id="290" r:id="rId24"/>
    <p:sldId id="299" r:id="rId25"/>
    <p:sldId id="298"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06C5C0-95F1-4E8D-834A-2B1C618E5720}">
          <p14:sldIdLst>
            <p14:sldId id="257"/>
            <p14:sldId id="478"/>
            <p14:sldId id="479"/>
            <p14:sldId id="411"/>
            <p14:sldId id="353"/>
            <p14:sldId id="439"/>
            <p14:sldId id="484"/>
            <p14:sldId id="490"/>
            <p14:sldId id="390"/>
            <p14:sldId id="381"/>
            <p14:sldId id="391"/>
            <p14:sldId id="487"/>
            <p14:sldId id="440"/>
            <p14:sldId id="480"/>
            <p14:sldId id="481"/>
            <p14:sldId id="482"/>
            <p14:sldId id="491"/>
            <p14:sldId id="289"/>
            <p14:sldId id="285"/>
            <p14:sldId id="290"/>
            <p14:sldId id="299"/>
            <p14:sldId id="298"/>
          </p14:sldIdLst>
        </p14:section>
      </p14:sectionLst>
    </p:ext>
    <p:ext uri="{EFAFB233-063F-42B5-8137-9DF3F51BA10A}">
      <p15:sldGuideLst xmlns:p15="http://schemas.microsoft.com/office/powerpoint/2012/main">
        <p15:guide id="1" orient="horz" pos="72">
          <p15:clr>
            <a:srgbClr val="A4A3A4"/>
          </p15:clr>
        </p15:guide>
        <p15:guide id="2" pos="1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5D334"/>
    <a:srgbClr val="273691"/>
    <a:srgbClr val="00B6D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3" autoAdjust="0"/>
    <p:restoredTop sz="58405" autoAdjust="0"/>
  </p:normalViewPr>
  <p:slideViewPr>
    <p:cSldViewPr snapToGrid="0" snapToObjects="1">
      <p:cViewPr>
        <p:scale>
          <a:sx n="78" d="100"/>
          <a:sy n="78" d="100"/>
        </p:scale>
        <p:origin x="1528" y="36"/>
      </p:cViewPr>
      <p:guideLst>
        <p:guide orient="horz" pos="72"/>
        <p:guide pos="115"/>
      </p:guideLst>
    </p:cSldViewPr>
  </p:slideViewPr>
  <p:outlineViewPr>
    <p:cViewPr>
      <p:scale>
        <a:sx n="33" d="100"/>
        <a:sy n="33" d="100"/>
      </p:scale>
      <p:origin x="0" y="29190"/>
    </p:cViewPr>
  </p:outlineViewPr>
  <p:notesTextViewPr>
    <p:cViewPr>
      <p:scale>
        <a:sx n="100" d="100"/>
        <a:sy n="100" d="100"/>
      </p:scale>
      <p:origin x="0" y="0"/>
    </p:cViewPr>
  </p:notesTextViewPr>
  <p:sorterViewPr>
    <p:cViewPr varScale="1">
      <p:scale>
        <a:sx n="1" d="1"/>
        <a:sy n="1" d="1"/>
      </p:scale>
      <p:origin x="0" y="-1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A6D0CA1D-6252-422D-92EE-93C0C633A36D}" type="datetimeFigureOut">
              <a:rPr lang="en-US" smtClean="0"/>
              <a:t>11/7/2018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9CF1E3CA-5369-4B43-BC4A-FAAD5B6B2660}" type="slidenum">
              <a:rPr lang="en-US" smtClean="0"/>
              <a:t>‹#›</a:t>
            </a:fld>
            <a:endParaRPr lang="en-US" dirty="0"/>
          </a:p>
        </p:txBody>
      </p:sp>
    </p:spTree>
    <p:extLst>
      <p:ext uri="{BB962C8B-B14F-4D97-AF65-F5344CB8AC3E}">
        <p14:creationId xmlns:p14="http://schemas.microsoft.com/office/powerpoint/2010/main" val="3195343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F61F365D-FC5A-45AD-93AF-BF855BC25B84}" type="datetimeFigureOut">
              <a:rPr lang="en-US" smtClean="0"/>
              <a:t>11/7/2018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9509C1CF-0B05-42BA-A122-7F697B58632C}" type="slidenum">
              <a:rPr lang="en-US" smtClean="0"/>
              <a:t>‹#›</a:t>
            </a:fld>
            <a:endParaRPr lang="en-US" dirty="0"/>
          </a:p>
        </p:txBody>
      </p:sp>
    </p:spTree>
    <p:extLst>
      <p:ext uri="{BB962C8B-B14F-4D97-AF65-F5344CB8AC3E}">
        <p14:creationId xmlns:p14="http://schemas.microsoft.com/office/powerpoint/2010/main" val="243893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atadrivendetroit.org/projects/focus-hop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inviting me – it’s great you all are pulling together to tackle a common need.</a:t>
            </a:r>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1</a:t>
            </a:fld>
            <a:endParaRPr lang="en-US" dirty="0"/>
          </a:p>
        </p:txBody>
      </p:sp>
    </p:spTree>
    <p:extLst>
      <p:ext uri="{BB962C8B-B14F-4D97-AF65-F5344CB8AC3E}">
        <p14:creationId xmlns:p14="http://schemas.microsoft.com/office/powerpoint/2010/main" val="1140672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Task Force realized that they did not have the information they needed to come up with a sound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November 2013, the Blight Removal Task Force, in partnership with Michigan Nonprofit Association, Data Driven Detroit, and Loveland Technologies, began a physical survey to gather property condition data for all 380,000 parcels in the city.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Goal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create a comprehensive database of detailed information including the condition of each and every property in Detroit. </a:t>
            </a:r>
          </a:p>
          <a:p>
            <a:endParaRPr lang="en-US" dirty="0"/>
          </a:p>
          <a:p>
            <a:r>
              <a:rPr lang="en-US" sz="1200" kern="1200" dirty="0">
                <a:solidFill>
                  <a:schemeClr val="tx1"/>
                </a:solidFill>
                <a:effectLst/>
                <a:latin typeface="+mn-lt"/>
                <a:ea typeface="+mn-ea"/>
                <a:cs typeface="+mn-cs"/>
              </a:rPr>
              <a:t>Over 10 weeks, about 150 resident surveyors and volunteer drivers documented residential</a:t>
            </a:r>
            <a:r>
              <a:rPr lang="en-US" sz="1200" kern="1200" baseline="0" dirty="0">
                <a:solidFill>
                  <a:schemeClr val="tx1"/>
                </a:solidFill>
                <a:effectLst/>
                <a:latin typeface="+mn-lt"/>
                <a:ea typeface="+mn-ea"/>
                <a:cs typeface="+mn-cs"/>
              </a:rPr>
              <a:t> &amp;</a:t>
            </a:r>
            <a:r>
              <a:rPr lang="en-US" sz="1200" kern="1200" dirty="0">
                <a:solidFill>
                  <a:schemeClr val="tx1"/>
                </a:solidFill>
                <a:effectLst/>
                <a:latin typeface="+mn-lt"/>
                <a:ea typeface="+mn-ea"/>
                <a:cs typeface="+mn-cs"/>
              </a:rPr>
              <a:t> commercial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property conditions.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photos</a:t>
            </a:r>
            <a:r>
              <a:rPr lang="en-US" sz="1200" kern="1200" baseline="0" dirty="0">
                <a:solidFill>
                  <a:schemeClr val="tx1"/>
                </a:solidFill>
                <a:effectLst/>
                <a:latin typeface="+mn-lt"/>
                <a:ea typeface="+mn-ea"/>
                <a:cs typeface="+mn-cs"/>
              </a:rPr>
              <a:t>, checklist </a:t>
            </a:r>
            <a:r>
              <a:rPr lang="en-US" sz="1200" kern="1200" dirty="0">
                <a:solidFill>
                  <a:schemeClr val="tx1"/>
                </a:solidFill>
                <a:effectLst/>
                <a:latin typeface="+mn-lt"/>
                <a:ea typeface="+mn-ea"/>
                <a:cs typeface="+mn-cs"/>
              </a:rPr>
              <a:t>on housing/lot conditions (occupancy, lot vacancy, fire damage, dumping and property use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 uploaded via a live-stream feed to ‘mission control’, where associates performed a quality control check on all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Findings: 84,000</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 structures and vacant lots in need of intervention: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D3 then linked the primary-collected data with almost 20 other data sets, like </a:t>
            </a:r>
            <a:r>
              <a:rPr lang="en-US" dirty="0"/>
              <a:t>Properties with No Gas/Electric Service, fire incidents, crime, land bank inventory</a:t>
            </a:r>
          </a:p>
          <a:p>
            <a:endParaRPr lang="en-US" dirty="0"/>
          </a:p>
          <a:p>
            <a:pPr marL="0" indent="0">
              <a:buFont typeface="Arial" panose="020B0604020202020204" pitchFamily="34" charset="0"/>
              <a:buNone/>
            </a:pPr>
            <a:r>
              <a:rPr lang="en-US" dirty="0"/>
              <a:t>OTHER: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 </a:t>
            </a:r>
            <a:r>
              <a:rPr lang="en-US" sz="1200" kern="1200" dirty="0">
                <a:solidFill>
                  <a:schemeClr val="tx1"/>
                </a:solidFill>
                <a:effectLst/>
                <a:latin typeface="+mn-lt"/>
                <a:ea typeface="+mn-ea"/>
                <a:cs typeface="+mn-cs"/>
              </a:rPr>
              <a:t>40,000</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blighted structures are recommended for immediate removal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38,000</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structures have “Blight Indicators” and need further evaluation.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6,000</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vacant lots showed evidence of dumping and need immediate attention</a:t>
            </a:r>
          </a:p>
          <a:p>
            <a:endParaRPr lang="en-US" dirty="0"/>
          </a:p>
          <a:p>
            <a:pPr marL="0" indent="0">
              <a:buNone/>
            </a:pPr>
            <a:endParaRPr lang="en-US" dirty="0"/>
          </a:p>
          <a:p>
            <a:r>
              <a:rPr lang="en-US" dirty="0" err="1"/>
              <a:t>Valassis</a:t>
            </a:r>
            <a:r>
              <a:rPr lang="en-US" dirty="0"/>
              <a:t> Vacancy Data</a:t>
            </a:r>
          </a:p>
          <a:p>
            <a:r>
              <a:rPr lang="en-US" dirty="0"/>
              <a:t>Tax Distress, Foreclosures</a:t>
            </a:r>
          </a:p>
          <a:p>
            <a:r>
              <a:rPr lang="en-US" dirty="0"/>
              <a:t>Property Transactions</a:t>
            </a:r>
          </a:p>
          <a:p>
            <a:r>
              <a:rPr lang="en-US" dirty="0"/>
              <a:t>Building Permits</a:t>
            </a:r>
          </a:p>
          <a:p>
            <a:r>
              <a:rPr lang="en-US" dirty="0"/>
              <a:t>Business Licenses</a:t>
            </a:r>
          </a:p>
          <a:p>
            <a:r>
              <a:rPr lang="en-US" dirty="0"/>
              <a:t>“Improve Detroit” Calls</a:t>
            </a:r>
          </a:p>
          <a:p>
            <a:r>
              <a:rPr lang="en-US" dirty="0"/>
              <a:t>Assessment Data</a:t>
            </a:r>
          </a:p>
          <a:p>
            <a:r>
              <a:rPr lang="en-US" dirty="0"/>
              <a:t>Blight Violations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Survey Key</a:t>
            </a:r>
          </a:p>
          <a:p>
            <a:r>
              <a:rPr lang="en-US" sz="1200" kern="1200" dirty="0">
                <a:solidFill>
                  <a:schemeClr val="tx1"/>
                </a:solidFill>
                <a:effectLst/>
                <a:latin typeface="+mn-lt"/>
                <a:ea typeface="+mn-ea"/>
                <a:cs typeface="+mn-cs"/>
              </a:rPr>
              <a:t>Is there a structure on the site?</a:t>
            </a:r>
          </a:p>
          <a:p>
            <a:r>
              <a:rPr lang="en-US" sz="1200" kern="1200" dirty="0">
                <a:solidFill>
                  <a:schemeClr val="tx1"/>
                </a:solidFill>
                <a:effectLst/>
                <a:latin typeface="+mn-lt"/>
                <a:ea typeface="+mn-ea"/>
                <a:cs typeface="+mn-cs"/>
              </a:rPr>
              <a:t>Is the structure occupied?</a:t>
            </a:r>
          </a:p>
          <a:p>
            <a:r>
              <a:rPr lang="en-US" sz="1200" kern="1200" dirty="0">
                <a:solidFill>
                  <a:schemeClr val="tx1"/>
                </a:solidFill>
                <a:effectLst/>
                <a:latin typeface="+mn-lt"/>
                <a:ea typeface="+mn-ea"/>
                <a:cs typeface="+mn-cs"/>
              </a:rPr>
              <a:t>What is this site used for?</a:t>
            </a:r>
          </a:p>
          <a:p>
            <a:r>
              <a:rPr lang="en-US" sz="1200" kern="1200" dirty="0">
                <a:solidFill>
                  <a:schemeClr val="tx1"/>
                </a:solidFill>
                <a:effectLst/>
                <a:latin typeface="+mn-lt"/>
                <a:ea typeface="+mn-ea"/>
                <a:cs typeface="+mn-cs"/>
              </a:rPr>
              <a:t>How many residential units?</a:t>
            </a:r>
          </a:p>
          <a:p>
            <a:r>
              <a:rPr lang="en-US" sz="1200" kern="1200" dirty="0">
                <a:solidFill>
                  <a:schemeClr val="tx1"/>
                </a:solidFill>
                <a:effectLst/>
                <a:latin typeface="+mn-lt"/>
                <a:ea typeface="+mn-ea"/>
                <a:cs typeface="+mn-cs"/>
              </a:rPr>
              <a:t>What type of residences?</a:t>
            </a:r>
          </a:p>
          <a:p>
            <a:r>
              <a:rPr lang="en-US" sz="1200" kern="1200" dirty="0">
                <a:solidFill>
                  <a:schemeClr val="tx1"/>
                </a:solidFill>
                <a:effectLst/>
                <a:latin typeface="+mn-lt"/>
                <a:ea typeface="+mn-ea"/>
                <a:cs typeface="+mn-cs"/>
              </a:rPr>
              <a:t>What type of commercial occupant(s)? industrial?  Institutional?</a:t>
            </a:r>
          </a:p>
          <a:p>
            <a:r>
              <a:rPr lang="en-US" sz="1200" kern="1200" dirty="0">
                <a:solidFill>
                  <a:schemeClr val="tx1"/>
                </a:solidFill>
                <a:effectLst/>
                <a:latin typeface="+mn-lt"/>
                <a:ea typeface="+mn-ea"/>
                <a:cs typeface="+mn-cs"/>
              </a:rPr>
              <a:t>What is the condition of the structure?</a:t>
            </a:r>
          </a:p>
          <a:p>
            <a:r>
              <a:rPr lang="en-US" sz="1200" kern="1200" dirty="0">
                <a:solidFill>
                  <a:schemeClr val="tx1"/>
                </a:solidFill>
                <a:effectLst/>
                <a:latin typeface="+mn-lt"/>
                <a:ea typeface="+mn-ea"/>
                <a:cs typeface="+mn-cs"/>
              </a:rPr>
              <a:t>Is the structure fire damaged?</a:t>
            </a:r>
          </a:p>
          <a:p>
            <a:r>
              <a:rPr lang="en-US" sz="1200" kern="1200" dirty="0">
                <a:solidFill>
                  <a:schemeClr val="tx1"/>
                </a:solidFill>
                <a:effectLst/>
                <a:latin typeface="+mn-lt"/>
                <a:ea typeface="+mn-ea"/>
                <a:cs typeface="+mn-cs"/>
              </a:rPr>
              <a:t>What is the level of fire damage?</a:t>
            </a:r>
          </a:p>
          <a:p>
            <a:r>
              <a:rPr lang="en-US" sz="1200" kern="1200" dirty="0">
                <a:solidFill>
                  <a:schemeClr val="tx1"/>
                </a:solidFill>
                <a:effectLst/>
                <a:latin typeface="+mn-lt"/>
                <a:ea typeface="+mn-ea"/>
                <a:cs typeface="+mn-cs"/>
              </a:rPr>
              <a:t>Is the building secure or open to trespass?</a:t>
            </a:r>
          </a:p>
          <a:p>
            <a:r>
              <a:rPr lang="en-US" sz="1200" kern="1200" dirty="0">
                <a:solidFill>
                  <a:schemeClr val="tx1"/>
                </a:solidFill>
                <a:effectLst/>
                <a:latin typeface="+mn-lt"/>
                <a:ea typeface="+mn-ea"/>
                <a:cs typeface="+mn-cs"/>
              </a:rPr>
              <a:t>What is the site used for?</a:t>
            </a:r>
          </a:p>
          <a:p>
            <a:r>
              <a:rPr lang="en-US" sz="1200" kern="1200" dirty="0">
                <a:solidFill>
                  <a:schemeClr val="tx1"/>
                </a:solidFill>
                <a:effectLst/>
                <a:latin typeface="+mn-lt"/>
                <a:ea typeface="+mn-ea"/>
                <a:cs typeface="+mn-cs"/>
              </a:rPr>
              <a:t>Is the lot maintained?</a:t>
            </a:r>
          </a:p>
          <a:p>
            <a:r>
              <a:rPr lang="en-US" sz="1200" kern="1200" dirty="0">
                <a:solidFill>
                  <a:schemeClr val="tx1"/>
                </a:solidFill>
                <a:effectLst/>
                <a:latin typeface="+mn-lt"/>
                <a:ea typeface="+mn-ea"/>
                <a:cs typeface="+mn-cs"/>
              </a:rPr>
              <a:t>Is there dumping on the site?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10</a:t>
            </a:fld>
            <a:endParaRPr lang="en-US" dirty="0"/>
          </a:p>
        </p:txBody>
      </p:sp>
    </p:spTree>
    <p:extLst>
      <p:ext uri="{BB962C8B-B14F-4D97-AF65-F5344CB8AC3E}">
        <p14:creationId xmlns:p14="http://schemas.microsoft.com/office/powerpoint/2010/main" val="175733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MCM was used by the city and other institutional actors to decide on priorities and investments, but because the data portal was public, resident groups could also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The HOPE Village Initiative</a:t>
            </a:r>
            <a:r>
              <a:rPr lang="en-US" dirty="0"/>
              <a:t> covered about 100 blocks – they hosted a three-day anti-blight event and used MCM data to plan out where volunteers would board up houses, clean up vacant lots and begin beautification efforts as part of "a transformative plan for the neighborhood”</a:t>
            </a:r>
          </a:p>
        </p:txBody>
      </p:sp>
      <p:sp>
        <p:nvSpPr>
          <p:cNvPr id="4" name="Slide Number Placeholder 3"/>
          <p:cNvSpPr>
            <a:spLocks noGrp="1"/>
          </p:cNvSpPr>
          <p:nvPr>
            <p:ph type="sldNum" sz="quarter" idx="10"/>
          </p:nvPr>
        </p:nvSpPr>
        <p:spPr/>
        <p:txBody>
          <a:bodyPr/>
          <a:lstStyle/>
          <a:p>
            <a:fld id="{9509C1CF-0B05-42BA-A122-7F697B58632C}" type="slidenum">
              <a:rPr lang="en-US" smtClean="0"/>
              <a:t>11</a:t>
            </a:fld>
            <a:endParaRPr lang="en-US" dirty="0"/>
          </a:p>
        </p:txBody>
      </p:sp>
    </p:spTree>
    <p:extLst>
      <p:ext uri="{BB962C8B-B14F-4D97-AF65-F5344CB8AC3E}">
        <p14:creationId xmlns:p14="http://schemas.microsoft.com/office/powerpoint/2010/main" val="163283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is also a bit of a cautionary tale.  Over time, the context changed as the city built its own data capacity and funder interests shifted, and in the end, MCM was archived in 2017.  Some of the original data is being published by D3’s, the city, and private firms, but not all and not linked together.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More recently, Data Driven Detroit has envisioned a Metro Detroit Data Alliance. With a coalition of partners, including Microsoft, the Downtown Detroit Partnership, the University of Michigan, the City of Detroit Department of Innovation and Technology, the Detroit Riverfront Conservancy, and the Detroit Economic Growth Corporation (among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They are thinking about how this could be accomplished and sustained using the regular workflow of different contributors.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547FFE-CC24-4E45-BA0A-B7DC7F004D8B}" type="slidenum">
              <a:rPr lang="en-US" smtClean="0"/>
              <a:t>12</a:t>
            </a:fld>
            <a:endParaRPr lang="en-US" dirty="0"/>
          </a:p>
        </p:txBody>
      </p:sp>
    </p:spTree>
    <p:extLst>
      <p:ext uri="{BB962C8B-B14F-4D97-AF65-F5344CB8AC3E}">
        <p14:creationId xmlns:p14="http://schemas.microsoft.com/office/powerpoint/2010/main" val="307804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acknowledge </a:t>
            </a:r>
            <a:r>
              <a:rPr lang="en-US" baseline="0" dirty="0"/>
              <a:t>partner.</a:t>
            </a:r>
          </a:p>
        </p:txBody>
      </p:sp>
      <p:sp>
        <p:nvSpPr>
          <p:cNvPr id="4" name="Slide Number Placeholder 3"/>
          <p:cNvSpPr>
            <a:spLocks noGrp="1"/>
          </p:cNvSpPr>
          <p:nvPr>
            <p:ph type="sldNum" sz="quarter" idx="10"/>
          </p:nvPr>
        </p:nvSpPr>
        <p:spPr/>
        <p:txBody>
          <a:bodyPr/>
          <a:lstStyle/>
          <a:p>
            <a:fld id="{9509C1CF-0B05-42BA-A122-7F697B58632C}" type="slidenum">
              <a:rPr lang="en-US" smtClean="0"/>
              <a:t>13</a:t>
            </a:fld>
            <a:endParaRPr lang="en-US" dirty="0"/>
          </a:p>
        </p:txBody>
      </p:sp>
    </p:spTree>
    <p:extLst>
      <p:ext uri="{BB962C8B-B14F-4D97-AF65-F5344CB8AC3E}">
        <p14:creationId xmlns:p14="http://schemas.microsoft.com/office/powerpoint/2010/main" val="346964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Western our original partner – they have been collecting and linking data on properties for 20 years. NEOCANDO was their first application – tract-level indicators.  </a:t>
            </a:r>
          </a:p>
          <a:p>
            <a:endParaRPr lang="en-US" dirty="0"/>
          </a:p>
          <a:p>
            <a:r>
              <a:rPr lang="en-US" dirty="0"/>
              <a:t> and had solid relationships in place with the city and nonprofits working on </a:t>
            </a:r>
            <a:r>
              <a:rPr lang="en-US" dirty="0" err="1"/>
              <a:t>ngh</a:t>
            </a:r>
            <a:r>
              <a:rPr lang="en-US" dirty="0"/>
              <a:t> development, including through responding to the foreclosure crisis.</a:t>
            </a:r>
          </a:p>
          <a:p>
            <a:endParaRPr lang="en-US" dirty="0"/>
          </a:p>
          <a:p>
            <a:r>
              <a:rPr lang="en-US" dirty="0"/>
              <a:t>As the city came out of the recession, they realized the need for a shared property level system, and the </a:t>
            </a:r>
            <a:r>
              <a:rPr lang="en-US" dirty="0" err="1"/>
              <a:t>Ngh</a:t>
            </a:r>
            <a:r>
              <a:rPr lang="en-US" dirty="0"/>
              <a:t> Strategy Technology portal was launched.</a:t>
            </a:r>
          </a:p>
          <a:p>
            <a:endParaRPr lang="en-US" dirty="0"/>
          </a:p>
          <a:p>
            <a:r>
              <a:rPr lang="en-US" dirty="0"/>
              <a:t>So they have a common data store that feeds different applications for different audiences.</a:t>
            </a:r>
          </a:p>
        </p:txBody>
      </p:sp>
      <p:sp>
        <p:nvSpPr>
          <p:cNvPr id="4" name="Slide Number Placeholder 3"/>
          <p:cNvSpPr>
            <a:spLocks noGrp="1"/>
          </p:cNvSpPr>
          <p:nvPr>
            <p:ph type="sldNum" sz="quarter" idx="5"/>
          </p:nvPr>
        </p:nvSpPr>
        <p:spPr/>
        <p:txBody>
          <a:bodyPr/>
          <a:lstStyle/>
          <a:p>
            <a:fld id="{9509C1CF-0B05-42BA-A122-7F697B58632C}" type="slidenum">
              <a:rPr lang="en-US" smtClean="0"/>
              <a:t>14</a:t>
            </a:fld>
            <a:endParaRPr lang="en-US" dirty="0"/>
          </a:p>
        </p:txBody>
      </p:sp>
    </p:spTree>
    <p:extLst>
      <p:ext uri="{BB962C8B-B14F-4D97-AF65-F5344CB8AC3E}">
        <p14:creationId xmlns:p14="http://schemas.microsoft.com/office/powerpoint/2010/main" val="54383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Neighborhood Strategy Technology Web Application (NST) enables a diverse group of government and community agencies to collaborate in improving the communities of Cleveland and Cuyahoga County. Users can access, filter, and map data, as well as save custom queries and download spreadsheets of data.</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Operational tool – users can add their own data.</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509C1CF-0B05-42BA-A122-7F697B58632C}" type="slidenum">
              <a:rPr lang="en-US" smtClean="0"/>
              <a:t>15</a:t>
            </a:fld>
            <a:endParaRPr lang="en-US" dirty="0"/>
          </a:p>
        </p:txBody>
      </p:sp>
    </p:spTree>
    <p:extLst>
      <p:ext uri="{BB962C8B-B14F-4D97-AF65-F5344CB8AC3E}">
        <p14:creationId xmlns:p14="http://schemas.microsoft.com/office/powerpoint/2010/main" val="3393982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Much of the data is </a:t>
            </a:r>
            <a:r>
              <a:rPr lang="en-US" b="1" dirty="0"/>
              <a:t>updated weekly.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t>
            </a:r>
            <a:r>
              <a:rPr lang="en-US" b="0" dirty="0"/>
              <a:t>ources and frequency are driven by the use-cases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CDCs – can pull up properties in their service area, identify the ones held by the land bank, immediately access the property characteristics of these properties, see the status of the other properties on the street, and determine whether a particular property is one their organization wants to invest in.  Also upload their own collected data.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Community organizers within the CDC can also generate lists of homeowners having financial difficulty with their mortgage or taxes and reach out to them through a door-knocking effort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city’s code enforcement agencies and the land bank also use the system, ensuring everyone is working off the same information and avoiding the need to duplicate effort.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OTHER:</a:t>
            </a:r>
            <a:r>
              <a:rPr lang="en-US" sz="1200" b="0" i="0" kern="1200" dirty="0">
                <a:solidFill>
                  <a:schemeClr val="tx1"/>
                </a:solidFill>
                <a:effectLst/>
                <a:latin typeface="+mn-lt"/>
                <a:ea typeface="+mn-ea"/>
                <a:cs typeface="+mn-cs"/>
              </a:rPr>
              <a:t>  Quickly access information on property ownership, occupancy and vacancy, foreclosure, sheriff’s sale, and REO history, detailed tax information, code enforcement information, demolition information, property surveys conducted by area agencies, and more. In addition to linking and making data available, NST also serves as a communication platform and place for agencies to house their own data.</a:t>
            </a:r>
            <a:endParaRPr lang="en-US" dirty="0"/>
          </a:p>
        </p:txBody>
      </p:sp>
      <p:sp>
        <p:nvSpPr>
          <p:cNvPr id="4" name="Slide Number Placeholder 3"/>
          <p:cNvSpPr>
            <a:spLocks noGrp="1"/>
          </p:cNvSpPr>
          <p:nvPr>
            <p:ph type="sldNum" sz="quarter" idx="5"/>
          </p:nvPr>
        </p:nvSpPr>
        <p:spPr/>
        <p:txBody>
          <a:bodyPr/>
          <a:lstStyle/>
          <a:p>
            <a:fld id="{9509C1CF-0B05-42BA-A122-7F697B58632C}" type="slidenum">
              <a:rPr lang="en-US" smtClean="0"/>
              <a:t>16</a:t>
            </a:fld>
            <a:endParaRPr lang="en-US" dirty="0"/>
          </a:p>
        </p:txBody>
      </p:sp>
    </p:spTree>
    <p:extLst>
      <p:ext uri="{BB962C8B-B14F-4D97-AF65-F5344CB8AC3E}">
        <p14:creationId xmlns:p14="http://schemas.microsoft.com/office/powerpoint/2010/main" val="322807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we are the partner for the Washington area</a:t>
            </a:r>
          </a:p>
        </p:txBody>
      </p:sp>
      <p:sp>
        <p:nvSpPr>
          <p:cNvPr id="4" name="Slide Number Placeholder 3"/>
          <p:cNvSpPr>
            <a:spLocks noGrp="1"/>
          </p:cNvSpPr>
          <p:nvPr>
            <p:ph type="sldNum" sz="quarter" idx="10"/>
          </p:nvPr>
        </p:nvSpPr>
        <p:spPr/>
        <p:txBody>
          <a:bodyPr/>
          <a:lstStyle/>
          <a:p>
            <a:fld id="{9509C1CF-0B05-42BA-A122-7F697B58632C}" type="slidenum">
              <a:rPr lang="en-US" smtClean="0"/>
              <a:t>17</a:t>
            </a:fld>
            <a:endParaRPr lang="en-US" dirty="0"/>
          </a:p>
        </p:txBody>
      </p:sp>
    </p:spTree>
    <p:extLst>
      <p:ext uri="{BB962C8B-B14F-4D97-AF65-F5344CB8AC3E}">
        <p14:creationId xmlns:p14="http://schemas.microsoft.com/office/powerpoint/2010/main" val="661758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a:t>
            </a:r>
          </a:p>
          <a:p>
            <a:pPr lvl="1"/>
            <a:r>
              <a:rPr lang="en-US" sz="1775" dirty="0"/>
              <a:t>Most subsidized housing is privately owned; government provides incentives</a:t>
            </a:r>
          </a:p>
          <a:p>
            <a:pPr lvl="1"/>
            <a:r>
              <a:rPr lang="en-US" sz="1775" dirty="0"/>
              <a:t>Owners can choose to stop receiving incentives (under certain circumstances)</a:t>
            </a:r>
          </a:p>
          <a:p>
            <a:pPr lvl="1"/>
            <a:r>
              <a:rPr lang="en-US" sz="1775" dirty="0"/>
              <a:t>Advocates and government agencies can often intervene – spending time and money to preserve these buildings</a:t>
            </a:r>
          </a:p>
          <a:p>
            <a:pPr lvl="1"/>
            <a:r>
              <a:rPr lang="en-US" sz="1775" dirty="0"/>
              <a:t>There’s not enough resources to save every building, so they need to know how to prioritize preservation efforts.</a:t>
            </a:r>
          </a:p>
          <a:p>
            <a:endParaRPr lang="en-US" baseline="0" dirty="0"/>
          </a:p>
          <a:p>
            <a:r>
              <a:rPr lang="en-US" baseline="0" dirty="0"/>
              <a:t>Preservation network is a </a:t>
            </a:r>
            <a:r>
              <a:rPr lang="en-US" dirty="0"/>
              <a:t>Coalition</a:t>
            </a:r>
            <a:r>
              <a:rPr lang="en-US" baseline="0" dirty="0"/>
              <a:t> of organizations commitment to action and advocacy to achieve this shared goal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Meets monthly to review those properties up to a year out that may be at risk of losing affordability – review upcoming properties – try to get ahead of the curve</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18</a:t>
            </a:fld>
            <a:endParaRPr lang="en-US"/>
          </a:p>
        </p:txBody>
      </p:sp>
    </p:spTree>
    <p:extLst>
      <p:ext uri="{BB962C8B-B14F-4D97-AF65-F5344CB8AC3E}">
        <p14:creationId xmlns:p14="http://schemas.microsoft.com/office/powerpoint/2010/main" val="1761954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projects that are at risk of losing their affordable status and work to preserve affordability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Network maintains a database of approximately 35,000 assisted affordable rental units </a:t>
            </a:r>
            <a:r>
              <a:rPr lang="en-US" i="0" dirty="0"/>
              <a:t>through one or more federal or local housing subsidy programs</a:t>
            </a:r>
            <a:r>
              <a:rPr lang="en-US" i="0" baseline="0" dirty="0"/>
              <a:t> </a:t>
            </a:r>
            <a:r>
              <a:rPr lang="en-US" sz="1200" b="0" i="0" u="none" strike="noStrike" kern="1200" baseline="0" dirty="0">
                <a:solidFill>
                  <a:schemeClr val="tx1"/>
                </a:solidFill>
                <a:latin typeface="+mn-lt"/>
                <a:ea typeface="+mn-ea"/>
                <a:cs typeface="+mn-cs"/>
              </a:rPr>
              <a:t>and meets monthly to review those properties that may be at risk of losing affordability.</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Dozens of overlapping programs (Section 8, tax credit, DC </a:t>
            </a:r>
            <a:r>
              <a:rPr lang="en-US" dirty="0" err="1"/>
              <a:t>gov</a:t>
            </a:r>
            <a:r>
              <a:rPr lang="en-US" dirty="0"/>
              <a:t>, etc.), data aren’t centralized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Includes Informal knowledge of technical assistance providers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t>
            </a:r>
          </a:p>
          <a:p>
            <a:endParaRPr lang="en-US" dirty="0"/>
          </a:p>
          <a:p>
            <a:r>
              <a:rPr lang="en-US" dirty="0"/>
              <a:t>Data fields: property name, location, owner, manager, and physical condition. </a:t>
            </a:r>
          </a:p>
          <a:p>
            <a:r>
              <a:rPr lang="en-US" dirty="0"/>
              <a:t>various subsidies that contribute to a property's affordability, including each subsidy's effective expiration dates, the number of income-restricted units, the income level at which the property is affordable</a:t>
            </a:r>
          </a:p>
        </p:txBody>
      </p:sp>
      <p:sp>
        <p:nvSpPr>
          <p:cNvPr id="4" name="Slide Number Placeholder 3"/>
          <p:cNvSpPr>
            <a:spLocks noGrp="1"/>
          </p:cNvSpPr>
          <p:nvPr>
            <p:ph type="sldNum" sz="quarter" idx="10"/>
          </p:nvPr>
        </p:nvSpPr>
        <p:spPr/>
        <p:txBody>
          <a:bodyPr/>
          <a:lstStyle/>
          <a:p>
            <a:fld id="{9509C1CF-0B05-42BA-A122-7F697B58632C}" type="slidenum">
              <a:rPr lang="en-US" smtClean="0"/>
              <a:t>19</a:t>
            </a:fld>
            <a:endParaRPr lang="en-US" dirty="0"/>
          </a:p>
        </p:txBody>
      </p:sp>
    </p:spTree>
    <p:extLst>
      <p:ext uri="{BB962C8B-B14F-4D97-AF65-F5344CB8AC3E}">
        <p14:creationId xmlns:p14="http://schemas.microsoft.com/office/powerpoint/2010/main" val="176325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about our perspective</a:t>
            </a:r>
            <a:r>
              <a:rPr lang="en-US" baseline="0" dirty="0"/>
              <a:t>. Urban Institute is a nonprofit research organization dedicated to elevating the debate on social and economic policy through </a:t>
            </a:r>
          </a:p>
          <a:p>
            <a:r>
              <a:rPr lang="en-US" baseline="0" dirty="0"/>
              <a:t>rigorous research and engagement.</a:t>
            </a:r>
          </a:p>
          <a:p>
            <a:endParaRPr lang="en-US" baseline="0" dirty="0"/>
          </a:p>
          <a:p>
            <a:r>
              <a:rPr lang="en-US" baseline="0" dirty="0"/>
              <a:t>Motivations for getting our work into the public debate, particularly around improving conditions low-income households and communities</a:t>
            </a:r>
          </a:p>
        </p:txBody>
      </p:sp>
      <p:sp>
        <p:nvSpPr>
          <p:cNvPr id="4" name="Slide Number Placeholder 3"/>
          <p:cNvSpPr>
            <a:spLocks noGrp="1"/>
          </p:cNvSpPr>
          <p:nvPr>
            <p:ph type="sldNum" sz="quarter" idx="10"/>
          </p:nvPr>
        </p:nvSpPr>
        <p:spPr/>
        <p:txBody>
          <a:bodyPr/>
          <a:lstStyle/>
          <a:p>
            <a:fld id="{9509C1CF-0B05-42BA-A122-7F697B58632C}" type="slidenum">
              <a:rPr lang="en-US" smtClean="0"/>
              <a:t>2</a:t>
            </a:fld>
            <a:endParaRPr lang="en-US" dirty="0"/>
          </a:p>
        </p:txBody>
      </p:sp>
    </p:spTree>
    <p:extLst>
      <p:ext uri="{BB962C8B-B14F-4D97-AF65-F5344CB8AC3E}">
        <p14:creationId xmlns:p14="http://schemas.microsoft.com/office/powerpoint/2010/main" val="3253193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DC</a:t>
            </a:r>
            <a:r>
              <a:rPr lang="en-US" baseline="0" dirty="0"/>
              <a:t> Preservation Network – had been meeting monthly and discussing high-risk properties for more than a decade but recognized that more strategic decisionmaking was needed. </a:t>
            </a:r>
          </a:p>
          <a:p>
            <a:endParaRPr lang="en-US" baseline="0" dirty="0"/>
          </a:p>
          <a:p>
            <a:r>
              <a:rPr lang="en-US" baseline="0" dirty="0"/>
              <a:t>They developed a set of preservation goals and priorities to help direct efforts and limited resources. To help operationalize the strategy- developed a new website – HousingInsights.org to bring together data from the preservation catalog with information about neighborhoods and city investments. </a:t>
            </a:r>
          </a:p>
          <a:p>
            <a:endParaRPr lang="en-US" dirty="0"/>
          </a:p>
          <a:p>
            <a:r>
              <a:rPr lang="en-US" dirty="0"/>
              <a:t>Neighborhood info is relevant – demographics, transit locations, nearby economic development, other affordable options in the neighborhood.</a:t>
            </a:r>
          </a:p>
          <a:p>
            <a:r>
              <a:rPr lang="en-US" dirty="0"/>
              <a:t>City-wide analysis can reveal tradeoffs not apparent at building level. </a:t>
            </a:r>
          </a:p>
          <a:p>
            <a:pPr lvl="1"/>
            <a:endParaRPr lang="en-US" dirty="0"/>
          </a:p>
          <a:p>
            <a:r>
              <a:rPr lang="en-US" dirty="0"/>
              <a:t>In addition to preserving</a:t>
            </a:r>
            <a:r>
              <a:rPr lang="en-US" baseline="0" dirty="0"/>
              <a:t> </a:t>
            </a:r>
            <a:r>
              <a:rPr lang="en-US" baseline="0"/>
              <a:t>the affordability</a:t>
            </a:r>
            <a:r>
              <a:rPr lang="en-US"/>
              <a:t> </a:t>
            </a:r>
            <a:r>
              <a:rPr lang="en-US" dirty="0"/>
              <a:t>on individual properties,</a:t>
            </a:r>
            <a:r>
              <a:rPr lang="en-US" baseline="0" dirty="0"/>
              <a:t> </a:t>
            </a:r>
            <a:r>
              <a:rPr lang="en-US" dirty="0"/>
              <a:t>The</a:t>
            </a:r>
            <a:r>
              <a:rPr lang="en-US" baseline="0" dirty="0"/>
              <a:t> DC Preservation Network’s strategic thinking and actions have raised the profile of the issue locally and spurred the City to develop a preservation fund and a dedicated preservation officer to help coordinate efforts across agencies.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20</a:t>
            </a:fld>
            <a:endParaRPr lang="en-US"/>
          </a:p>
        </p:txBody>
      </p:sp>
    </p:spTree>
    <p:extLst>
      <p:ext uri="{BB962C8B-B14F-4D97-AF65-F5344CB8AC3E}">
        <p14:creationId xmlns:p14="http://schemas.microsoft.com/office/powerpoint/2010/main" val="286088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21</a:t>
            </a:fld>
            <a:endParaRPr lang="en-US" dirty="0"/>
          </a:p>
        </p:txBody>
      </p:sp>
    </p:spTree>
    <p:extLst>
      <p:ext uri="{BB962C8B-B14F-4D97-AF65-F5344CB8AC3E}">
        <p14:creationId xmlns:p14="http://schemas.microsoft.com/office/powerpoint/2010/main" val="2561224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22</a:t>
            </a:fld>
            <a:endParaRPr lang="en-US" dirty="0"/>
          </a:p>
        </p:txBody>
      </p:sp>
    </p:spTree>
    <p:extLst>
      <p:ext uri="{BB962C8B-B14F-4D97-AF65-F5344CB8AC3E}">
        <p14:creationId xmlns:p14="http://schemas.microsoft.com/office/powerpoint/2010/main" val="366016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Urban coordinates the National Neighborhood Indicators Partnership or NNIP. NNIP is a peer learning network of more than 30 local organizations, INCLUDING ALLISON’S ORGANIZATION IN NOLA WHO YOU’LL HEAR FROM IN A MINUTE.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defRPr/>
            </a:pPr>
            <a:r>
              <a:rPr lang="en-US" dirty="0"/>
              <a:t>The institutional model </a:t>
            </a:r>
            <a:r>
              <a:rPr lang="en-US" baseline="0" dirty="0"/>
              <a:t>is not the focus of my presentation today, but just want to share the basics.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[walk through text]</a:t>
            </a:r>
          </a:p>
          <a:p>
            <a:pPr eaLnBrk="1" hangingPunct="1">
              <a:defRPr/>
            </a:pPr>
            <a:endParaRPr lang="en-US" dirty="0"/>
          </a:p>
          <a:p>
            <a:pPr defTabSz="949478">
              <a:defRPr/>
            </a:pPr>
            <a:r>
              <a:rPr lang="en-US" i="1" dirty="0"/>
              <a:t>Mission</a:t>
            </a:r>
            <a:r>
              <a:rPr lang="en-US" dirty="0"/>
              <a:t>:</a:t>
            </a:r>
          </a:p>
          <a:p>
            <a:pPr marL="296711" indent="-296711" defTabSz="949478">
              <a:buFont typeface="Arial" pitchFamily="34" charset="0"/>
              <a:buChar char="•"/>
              <a:defRPr/>
            </a:pPr>
            <a:r>
              <a:rPr lang="en-US" dirty="0"/>
              <a:t>The point is to get the information used  - whether for policymaking, community building, program planning.</a:t>
            </a:r>
          </a:p>
          <a:p>
            <a:pPr eaLnBrk="1" hangingPunct="1">
              <a:defRPr/>
            </a:pPr>
            <a:endParaRPr lang="en-US" dirty="0"/>
          </a:p>
          <a:p>
            <a:pPr eaLnBrk="1" hangingPunct="1">
              <a:defRPr/>
            </a:pPr>
            <a:r>
              <a:rPr lang="en-US" i="1" dirty="0"/>
              <a:t>Institutions</a:t>
            </a:r>
            <a:r>
              <a:rPr lang="en-US" dirty="0"/>
              <a:t>:  </a:t>
            </a:r>
          </a:p>
          <a:p>
            <a:pPr marL="178027" indent="-178027">
              <a:buFont typeface="Arial" pitchFamily="34" charset="0"/>
              <a:buChar char="•"/>
              <a:defRPr/>
            </a:pPr>
            <a:r>
              <a:rPr lang="en-US" dirty="0"/>
              <a:t>The partners are housed in various types of institutions – mainly universities, independent nonprofits.  </a:t>
            </a:r>
          </a:p>
          <a:p>
            <a:pPr marL="178027" indent="-178027">
              <a:buFont typeface="Arial" pitchFamily="34" charset="0"/>
              <a:buChar char="•"/>
              <a:defRPr/>
            </a:pPr>
            <a:r>
              <a:rPr lang="en-US" dirty="0"/>
              <a:t>But whatever the home, they are all respected organizations with a long-term stake in their community. People believe</a:t>
            </a:r>
            <a:r>
              <a:rPr lang="en-US" baseline="0" dirty="0"/>
              <a:t> the data and analysis that is published.</a:t>
            </a:r>
          </a:p>
          <a:p>
            <a:pPr marL="178027" indent="-178027">
              <a:buFont typeface="Arial" pitchFamily="34" charset="0"/>
              <a:buChar char="•"/>
              <a:defRPr/>
            </a:pPr>
            <a:r>
              <a:rPr lang="en-US" baseline="0" dirty="0"/>
              <a:t>Mention govt briefs</a:t>
            </a:r>
            <a:endParaRPr lang="en-US" dirty="0"/>
          </a:p>
          <a:p>
            <a:pPr eaLnBrk="1" hangingPunct="1">
              <a:defRPr/>
            </a:pPr>
            <a:endParaRPr lang="en-US" dirty="0"/>
          </a:p>
        </p:txBody>
      </p:sp>
      <p:sp>
        <p:nvSpPr>
          <p:cNvPr id="4" name="Slide Number Placeholder 3"/>
          <p:cNvSpPr>
            <a:spLocks noGrp="1"/>
          </p:cNvSpPr>
          <p:nvPr>
            <p:ph type="sldNum" sz="quarter" idx="10"/>
          </p:nvPr>
        </p:nvSpPr>
        <p:spPr/>
        <p:txBody>
          <a:bodyPr/>
          <a:lstStyle/>
          <a:p>
            <a:fld id="{C9547FFE-CC24-4E45-BA0A-B7DC7F004D8B}" type="slidenum">
              <a:rPr lang="en-US" smtClean="0"/>
              <a:t>3</a:t>
            </a:fld>
            <a:endParaRPr lang="en-US" dirty="0"/>
          </a:p>
        </p:txBody>
      </p:sp>
    </p:spTree>
    <p:extLst>
      <p:ext uri="{BB962C8B-B14F-4D97-AF65-F5344CB8AC3E}">
        <p14:creationId xmlns:p14="http://schemas.microsoft.com/office/powerpoint/2010/main" val="259670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i="1" dirty="0"/>
              <a:t>Data</a:t>
            </a:r>
            <a:r>
              <a:rPr lang="en-US" dirty="0"/>
              <a:t>:  at the core</a:t>
            </a:r>
            <a:r>
              <a:rPr lang="en-US" baseline="0" dirty="0"/>
              <a:t> of the work…</a:t>
            </a:r>
            <a:endParaRPr lang="en-US" dirty="0"/>
          </a:p>
          <a:p>
            <a:pPr marL="178027" indent="-178027" defTabSz="949478">
              <a:buFont typeface="Arial" pitchFamily="34" charset="0"/>
              <a:buChar char="•"/>
              <a:defRPr/>
            </a:pPr>
            <a:r>
              <a:rPr lang="en-US" dirty="0"/>
              <a:t>Partners all agree to assemble and organize local government data that is </a:t>
            </a:r>
          </a:p>
          <a:p>
            <a:pPr marL="635227" lvl="1" indent="-178027" defTabSz="949478">
              <a:buFont typeface="Arial" pitchFamily="34" charset="0"/>
              <a:buChar char="•"/>
              <a:defRPr/>
            </a:pPr>
            <a:r>
              <a:rPr lang="en-US" dirty="0"/>
              <a:t>1) </a:t>
            </a:r>
            <a:r>
              <a:rPr lang="en-US" dirty="0" err="1"/>
              <a:t>Ngh</a:t>
            </a:r>
            <a:r>
              <a:rPr lang="en-US" dirty="0"/>
              <a:t>-level</a:t>
            </a:r>
          </a:p>
          <a:p>
            <a:pPr marL="635227" lvl="1" indent="-178027" defTabSz="949478">
              <a:buFont typeface="Arial" pitchFamily="34" charset="0"/>
              <a:buChar char="•"/>
              <a:defRPr/>
            </a:pPr>
            <a:r>
              <a:rPr lang="en-US" baseline="0" dirty="0"/>
              <a:t>2) O</a:t>
            </a:r>
            <a:r>
              <a:rPr lang="en-US" dirty="0"/>
              <a:t>n a range of issues (need to understand </a:t>
            </a:r>
            <a:r>
              <a:rPr lang="en-US" dirty="0" err="1"/>
              <a:t>ngh</a:t>
            </a:r>
            <a:r>
              <a:rPr lang="en-US" dirty="0"/>
              <a:t> issues and interventions holistically) </a:t>
            </a:r>
          </a:p>
          <a:p>
            <a:pPr marL="635227" lvl="1" indent="-178027" defTabSz="949478">
              <a:buFont typeface="Arial" pitchFamily="34" charset="0"/>
              <a:buChar char="•"/>
              <a:defRPr/>
            </a:pPr>
            <a:r>
              <a:rPr lang="en-US" dirty="0"/>
              <a:t>3)</a:t>
            </a:r>
            <a:r>
              <a:rPr lang="en-US" baseline="0" dirty="0"/>
              <a:t> Over time (to understand trends and be responsive when issues arise)</a:t>
            </a:r>
          </a:p>
          <a:p>
            <a:pPr marL="635227" lvl="1" indent="-178027" defTabSz="949478">
              <a:buFont typeface="Arial" pitchFamily="34" charset="0"/>
              <a:buChar char="•"/>
              <a:defRPr/>
            </a:pPr>
            <a:endParaRPr lang="en-US" baseline="0" dirty="0"/>
          </a:p>
          <a:p>
            <a:pPr marL="457200" lvl="1" indent="0" defTabSz="949478">
              <a:buFont typeface="Arial" pitchFamily="34" charset="0"/>
              <a:buNone/>
              <a:defRPr/>
            </a:pPr>
            <a:r>
              <a:rPr lang="en-US" baseline="0" dirty="0"/>
              <a:t>They try to get as much data as possible at the parcel or address level to be able to roll-up the data to the relevant geography for different questions.</a:t>
            </a:r>
          </a:p>
        </p:txBody>
      </p:sp>
      <p:sp>
        <p:nvSpPr>
          <p:cNvPr id="4" name="Slide Number Placeholder 3"/>
          <p:cNvSpPr>
            <a:spLocks noGrp="1"/>
          </p:cNvSpPr>
          <p:nvPr>
            <p:ph type="sldNum" sz="quarter" idx="10"/>
          </p:nvPr>
        </p:nvSpPr>
        <p:spPr/>
        <p:txBody>
          <a:bodyPr/>
          <a:lstStyle/>
          <a:p>
            <a:fld id="{9509C1CF-0B05-42BA-A122-7F697B58632C}" type="slidenum">
              <a:rPr lang="en-US" smtClean="0"/>
              <a:t>4</a:t>
            </a:fld>
            <a:endParaRPr lang="en-US" dirty="0"/>
          </a:p>
        </p:txBody>
      </p:sp>
    </p:spTree>
    <p:extLst>
      <p:ext uri="{BB962C8B-B14F-4D97-AF65-F5344CB8AC3E}">
        <p14:creationId xmlns:p14="http://schemas.microsoft.com/office/powerpoint/2010/main" val="262379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6" rtl="0" eaLnBrk="1" fontAlgn="auto" latinLnBrk="0" hangingPunct="1">
              <a:lnSpc>
                <a:spcPct val="100000"/>
              </a:lnSpc>
              <a:spcBef>
                <a:spcPts val="0"/>
              </a:spcBef>
              <a:spcAft>
                <a:spcPts val="0"/>
              </a:spcAft>
              <a:buClrTx/>
              <a:buSzTx/>
              <a:buFontTx/>
              <a:buNone/>
              <a:tabLst/>
              <a:defRPr/>
            </a:pPr>
            <a:r>
              <a:rPr lang="en-US" baseline="0" dirty="0"/>
              <a:t>Having and publishing data isn’t enough.  This tables shows how we think about to  move from accessing data to better engagement and decisions.</a:t>
            </a:r>
          </a:p>
          <a:p>
            <a:pPr marL="0" marR="0" lvl="0" indent="0" algn="l" defTabSz="914266"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266" rtl="0" eaLnBrk="1" fontAlgn="auto" latinLnBrk="0" hangingPunct="1">
              <a:lnSpc>
                <a:spcPct val="100000"/>
              </a:lnSpc>
              <a:spcBef>
                <a:spcPts val="0"/>
              </a:spcBef>
              <a:spcAft>
                <a:spcPts val="0"/>
              </a:spcAft>
              <a:buClrTx/>
              <a:buSzTx/>
              <a:buFontTx/>
              <a:buNone/>
              <a:tabLst/>
              <a:defRPr/>
            </a:pPr>
            <a:r>
              <a:rPr lang="en-US" baseline="0" dirty="0"/>
              <a:t>You don’t need to absorb all of these steps, but we think it is important to unpack the stages.</a:t>
            </a:r>
          </a:p>
          <a:p>
            <a:pPr marL="0" marR="0" lvl="0" indent="0" algn="l" defTabSz="914266" rtl="0" eaLnBrk="1" fontAlgn="auto" latinLnBrk="0" hangingPunct="1">
              <a:lnSpc>
                <a:spcPct val="100000"/>
              </a:lnSpc>
              <a:spcBef>
                <a:spcPts val="0"/>
              </a:spcBef>
              <a:spcAft>
                <a:spcPts val="0"/>
              </a:spcAft>
              <a:buClrTx/>
              <a:buSzTx/>
              <a:buFontTx/>
              <a:buNone/>
              <a:tabLst/>
              <a:defRPr/>
            </a:pPr>
            <a:endParaRPr lang="en-US" baseline="0" dirty="0"/>
          </a:p>
          <a:p>
            <a:pPr defTabSz="914266">
              <a:defRPr/>
            </a:pPr>
            <a:r>
              <a:rPr lang="en-US" baseline="0" dirty="0"/>
              <a:t>Within all of our cities, our partner organizations are just one player in the ecosystems that contribute to the process of moving from data to action. Government agencies, funders, nonprofits, advocates, technology, and other research organizations all can play a part.</a:t>
            </a:r>
          </a:p>
          <a:p>
            <a:pPr defTabSz="914266">
              <a:defRPr/>
            </a:pPr>
            <a:endParaRPr lang="en-US" baseline="0" dirty="0"/>
          </a:p>
          <a:p>
            <a:pPr defTabSz="914266">
              <a:defRPr/>
            </a:pPr>
            <a:r>
              <a:rPr lang="en-US" baseline="0" dirty="0"/>
              <a:t>Thinking through the whole sequence helps jog ideas about what pieces are needed to achieve community goals, what capacities the different actors have, and what gaps need to be filled.</a:t>
            </a:r>
          </a:p>
          <a:p>
            <a:pPr defTabSz="914266">
              <a:defRPr/>
            </a:pPr>
            <a:endParaRPr lang="en-US" baseline="0" dirty="0"/>
          </a:p>
          <a:p>
            <a:pPr defTabSz="914266">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9547FFE-CC24-4E45-BA0A-B7DC7F004D8B}" type="slidenum">
              <a:rPr lang="en-US" smtClean="0"/>
              <a:t>5</a:t>
            </a:fld>
            <a:endParaRPr lang="en-US" dirty="0"/>
          </a:p>
        </p:txBody>
      </p:sp>
    </p:spTree>
    <p:extLst>
      <p:ext uri="{BB962C8B-B14F-4D97-AF65-F5344CB8AC3E}">
        <p14:creationId xmlns:p14="http://schemas.microsoft.com/office/powerpoint/2010/main" val="269447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baseline="0" dirty="0"/>
              <a:t>Those steps can be done to accomplish any goal, but in NNIP, our value system is the glue that binds us together.</a:t>
            </a:r>
          </a:p>
          <a:p>
            <a:pPr marL="0" lvl="1" defTabSz="914266">
              <a:defRPr/>
            </a:pPr>
            <a:endParaRPr lang="en-US" baseline="0" dirty="0"/>
          </a:p>
          <a:p>
            <a:pPr marL="228567" lvl="1" indent="-228567" defTabSz="914266">
              <a:buFontTx/>
              <a:buAutoNum type="arabicPeriod"/>
              <a:defRPr/>
            </a:pPr>
            <a:r>
              <a:rPr lang="en-US" baseline="0" dirty="0"/>
              <a:t>Local capacity is the core of NNIP – investing in the local organizations ability to collect and use data has dividends beyond any one project.  We think its key to have t</a:t>
            </a:r>
            <a:r>
              <a:rPr lang="en-US" dirty="0"/>
              <a:t>rusted and engaged institutions as</a:t>
            </a:r>
            <a:r>
              <a:rPr lang="en-US" baseline="0" dirty="0"/>
              <a:t> the messenger and helper.</a:t>
            </a:r>
          </a:p>
          <a:p>
            <a:endParaRPr lang="en-US" baseline="0" dirty="0"/>
          </a:p>
          <a:p>
            <a:r>
              <a:rPr lang="en-US" baseline="0" dirty="0"/>
              <a:t>2. Most of our partners funding (70%) comes from projects, but they weave the work together to fulfill their larger mission.  </a:t>
            </a:r>
          </a:p>
          <a:p>
            <a:endParaRPr lang="en-US" dirty="0"/>
          </a:p>
          <a:p>
            <a:r>
              <a:rPr lang="en-US" dirty="0"/>
              <a:t>3.</a:t>
            </a:r>
            <a:r>
              <a:rPr lang="en-US" baseline="0" dirty="0"/>
              <a:t> NNIP partners are often working on long-term problems that need all perspectives to figure out solutions.  These types of coalitions function differently when they are all working from a common set of information.</a:t>
            </a:r>
          </a:p>
          <a:p>
            <a:endParaRPr lang="en-US" baseline="0" dirty="0"/>
          </a:p>
          <a:p>
            <a:r>
              <a:rPr lang="en-US" baseline="0" dirty="0"/>
              <a:t>4.  Finally, we focus on leveling the playing field – making sure that groups that have not traditionally had the data or skills to use it have access and illuminating disparities that exist in </a:t>
            </a:r>
            <a:r>
              <a:rPr lang="en-US" baseline="0" dirty="0" err="1"/>
              <a:t>ngh</a:t>
            </a:r>
            <a:r>
              <a:rPr lang="en-US" baseline="0" dirty="0"/>
              <a:t> conditions within a city. </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6</a:t>
            </a:fld>
            <a:endParaRPr lang="en-US" dirty="0"/>
          </a:p>
        </p:txBody>
      </p:sp>
    </p:spTree>
    <p:extLst>
      <p:ext uri="{BB962C8B-B14F-4D97-AF65-F5344CB8AC3E}">
        <p14:creationId xmlns:p14="http://schemas.microsoft.com/office/powerpoint/2010/main" val="404187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does this look like on the ground?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All three of these examples illustrate how a c</a:t>
            </a:r>
            <a:r>
              <a:rPr lang="en-US" sz="1200" kern="1200" dirty="0">
                <a:solidFill>
                  <a:schemeClr val="tx1"/>
                </a:solidFill>
                <a:effectLst/>
                <a:latin typeface="+mn-lt"/>
                <a:ea typeface="+mn-ea"/>
                <a:cs typeface="+mn-cs"/>
              </a:rPr>
              <a:t>ommon set of high-quality, linked data about properties help public and private stakeholders make better individual and collective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decided to share 3 in less depth so show you some diversity, but am happy to follow up after for more questions.</a:t>
            </a:r>
            <a:endParaRPr lang="en-US" dirty="0"/>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7</a:t>
            </a:fld>
            <a:endParaRPr lang="en-US" dirty="0"/>
          </a:p>
        </p:txBody>
      </p:sp>
    </p:spTree>
    <p:extLst>
      <p:ext uri="{BB962C8B-B14F-4D97-AF65-F5344CB8AC3E}">
        <p14:creationId xmlns:p14="http://schemas.microsoft.com/office/powerpoint/2010/main" val="198843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Acknowledge partner</a:t>
            </a:r>
          </a:p>
        </p:txBody>
      </p:sp>
      <p:sp>
        <p:nvSpPr>
          <p:cNvPr id="4" name="Slide Number Placeholder 3"/>
          <p:cNvSpPr>
            <a:spLocks noGrp="1"/>
          </p:cNvSpPr>
          <p:nvPr>
            <p:ph type="sldNum" sz="quarter" idx="10"/>
          </p:nvPr>
        </p:nvSpPr>
        <p:spPr/>
        <p:txBody>
          <a:bodyPr/>
          <a:lstStyle/>
          <a:p>
            <a:fld id="{9509C1CF-0B05-42BA-A122-7F697B58632C}" type="slidenum">
              <a:rPr lang="en-US" smtClean="0"/>
              <a:t>8</a:t>
            </a:fld>
            <a:endParaRPr lang="en-US" dirty="0"/>
          </a:p>
        </p:txBody>
      </p:sp>
    </p:spTree>
    <p:extLst>
      <p:ext uri="{BB962C8B-B14F-4D97-AF65-F5344CB8AC3E}">
        <p14:creationId xmlns:p14="http://schemas.microsoft.com/office/powerpoint/2010/main" val="342220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2013, t</a:t>
            </a:r>
            <a:r>
              <a:rPr lang="en-US" sz="1200" b="0" i="0" kern="1200" dirty="0">
                <a:solidFill>
                  <a:schemeClr val="tx1"/>
                </a:solidFill>
                <a:effectLst/>
                <a:latin typeface="+mn-lt"/>
                <a:ea typeface="+mn-ea"/>
                <a:cs typeface="+mn-cs"/>
              </a:rPr>
              <a:t>he Task Force brought private, philanthropic, nonprofit, federal, and state partners together with the city, to develop a straightforward and detailed set of recommendations.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Ambitious goal to remove every 'blighted' residential structure, commercial structure and public building, and clear every blighted vacant lot in the city of Detroit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Led by Dan Gilbert (private sector), Linda Smith (Non-Profit Housing Corporation), Glenda Price (Detroit Public Schools Foundation)</a:t>
            </a:r>
          </a:p>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9</a:t>
            </a:fld>
            <a:endParaRPr lang="en-US" dirty="0"/>
          </a:p>
        </p:txBody>
      </p:sp>
    </p:spTree>
    <p:extLst>
      <p:ext uri="{BB962C8B-B14F-4D97-AF65-F5344CB8AC3E}">
        <p14:creationId xmlns:p14="http://schemas.microsoft.com/office/powerpoint/2010/main" val="1757332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2.tm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tmp"/></Relationships>
</file>

<file path=ppt/slides/_rels/slide2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 name="Title 3"/>
          <p:cNvSpPr>
            <a:spLocks noGrp="1"/>
          </p:cNvSpPr>
          <p:nvPr>
            <p:ph type="ctrTitle"/>
          </p:nvPr>
        </p:nvSpPr>
        <p:spPr/>
        <p:txBody>
          <a:bodyPr/>
          <a:lstStyle/>
          <a:p>
            <a:r>
              <a:rPr lang="en-US" sz="3800" dirty="0"/>
              <a:t>Using Linked Property Data for </a:t>
            </a:r>
            <a:br>
              <a:rPr lang="en-US" sz="3800" dirty="0"/>
            </a:br>
            <a:r>
              <a:rPr lang="en-US" sz="3800" dirty="0"/>
              <a:t>Community Action</a:t>
            </a:r>
          </a:p>
        </p:txBody>
      </p:sp>
      <p:sp>
        <p:nvSpPr>
          <p:cNvPr id="5" name="Text Placeholder 4"/>
          <p:cNvSpPr>
            <a:spLocks noGrp="1"/>
          </p:cNvSpPr>
          <p:nvPr>
            <p:ph type="body" sz="quarter" idx="11"/>
          </p:nvPr>
        </p:nvSpPr>
        <p:spPr>
          <a:xfrm>
            <a:off x="676851" y="4455382"/>
            <a:ext cx="8046235" cy="1699233"/>
          </a:xfrm>
        </p:spPr>
        <p:txBody>
          <a:bodyPr/>
          <a:lstStyle/>
          <a:p>
            <a:r>
              <a:rPr lang="en-US" sz="2200" dirty="0"/>
              <a:t>Kathy Pettit</a:t>
            </a:r>
          </a:p>
          <a:p>
            <a:r>
              <a:rPr lang="en-US" sz="2200" dirty="0"/>
              <a:t>Puerto Rico Housing and Data Workshop</a:t>
            </a:r>
          </a:p>
          <a:p>
            <a:r>
              <a:rPr lang="en-US" sz="2200" dirty="0"/>
              <a:t>November 7, 2018</a:t>
            </a:r>
          </a:p>
        </p:txBody>
      </p:sp>
    </p:spTree>
    <p:extLst>
      <p:ext uri="{BB962C8B-B14F-4D97-AF65-F5344CB8AC3E}">
        <p14:creationId xmlns:p14="http://schemas.microsoft.com/office/powerpoint/2010/main" val="137339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69" y="128099"/>
            <a:ext cx="7589855" cy="1073516"/>
          </a:xfrm>
        </p:spPr>
        <p:txBody>
          <a:bodyPr/>
          <a:lstStyle/>
          <a:p>
            <a:r>
              <a:rPr lang="en-US" dirty="0"/>
              <a:t>Motor City Mapping</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7543"/>
            <a:ext cx="9144000" cy="5262113"/>
          </a:xfrm>
          <a:prstGeom prst="rect">
            <a:avLst/>
          </a:prstGeom>
        </p:spPr>
      </p:pic>
    </p:spTree>
    <p:extLst>
      <p:ext uri="{BB962C8B-B14F-4D97-AF65-F5344CB8AC3E}">
        <p14:creationId xmlns:p14="http://schemas.microsoft.com/office/powerpoint/2010/main" val="375726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143000" algn="l"/>
              </a:tabLst>
            </a:pPr>
            <a:r>
              <a:rPr lang="en-US" dirty="0"/>
              <a:t>HOPE Village Neighborhood Action </a:t>
            </a:r>
          </a:p>
        </p:txBody>
      </p:sp>
      <p:pic>
        <p:nvPicPr>
          <p:cNvPr id="2050" name="Picture 2" descr="http://modeldmedia.com/Images/Features/issue442/dscn36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3700" y="1704052"/>
            <a:ext cx="3022600" cy="29063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759" y="2883048"/>
            <a:ext cx="6010276" cy="3492352"/>
          </a:xfrm>
          <a:prstGeom prst="rect">
            <a:avLst/>
          </a:prstGeom>
        </p:spPr>
      </p:pic>
    </p:spTree>
    <p:extLst>
      <p:ext uri="{BB962C8B-B14F-4D97-AF65-F5344CB8AC3E}">
        <p14:creationId xmlns:p14="http://schemas.microsoft.com/office/powerpoint/2010/main" val="247619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Today: Metro Detroit Data Alliance</a:t>
            </a:r>
          </a:p>
        </p:txBody>
      </p:sp>
      <p:sp>
        <p:nvSpPr>
          <p:cNvPr id="7" name="Content Placeholder 6"/>
          <p:cNvSpPr>
            <a:spLocks noGrp="1"/>
          </p:cNvSpPr>
          <p:nvPr>
            <p:ph idx="1"/>
          </p:nvPr>
        </p:nvSpPr>
        <p:spPr>
          <a:xfrm>
            <a:off x="641350" y="1738940"/>
            <a:ext cx="8152130" cy="4203573"/>
          </a:xfrm>
          <a:prstGeom prst="rect">
            <a:avLst/>
          </a:prstGeom>
        </p:spPr>
        <p:txBody>
          <a:bodyPr/>
          <a:lstStyle/>
          <a:p>
            <a:r>
              <a:rPr lang="en-US" dirty="0"/>
              <a:t>Vision for a central data repository with contributors from public and nonprofit sectors</a:t>
            </a:r>
          </a:p>
          <a:p>
            <a:r>
              <a:rPr lang="en-US" dirty="0"/>
              <a:t>Leverages lessons from Motor City Mapping</a:t>
            </a:r>
          </a:p>
          <a:p>
            <a:r>
              <a:rPr lang="en-US" dirty="0"/>
              <a:t>API that would handle aggregation at various levels of geography for advanced users</a:t>
            </a:r>
          </a:p>
          <a:p>
            <a:r>
              <a:rPr lang="en-US" dirty="0"/>
              <a:t>Mapping and interfaces for non-technical audiences</a:t>
            </a:r>
          </a:p>
        </p:txBody>
      </p:sp>
    </p:spTree>
    <p:extLst>
      <p:ext uri="{BB962C8B-B14F-4D97-AF65-F5344CB8AC3E}">
        <p14:creationId xmlns:p14="http://schemas.microsoft.com/office/powerpoint/2010/main" val="250068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Users\RPitingo\Downloads\OhioCityFarm.jpg">
            <a:extLst>
              <a:ext uri="{FF2B5EF4-FFF2-40B4-BE49-F238E27FC236}">
                <a16:creationId xmlns:a16="http://schemas.microsoft.com/office/drawing/2014/main" id="{718FD793-04B4-4DE1-8F65-941B7395CB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97"/>
          <a:stretch/>
        </p:blipFill>
        <p:spPr bwMode="auto">
          <a:xfrm>
            <a:off x="118582" y="1606282"/>
            <a:ext cx="8906836" cy="41261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738039"/>
            <a:ext cx="7924800" cy="656069"/>
          </a:xfrm>
        </p:spPr>
        <p:txBody>
          <a:bodyPr/>
          <a:lstStyle/>
          <a:p>
            <a:r>
              <a:rPr lang="en-US" dirty="0"/>
              <a:t>Cleveland</a:t>
            </a:r>
          </a:p>
        </p:txBody>
      </p:sp>
      <p:pic>
        <p:nvPicPr>
          <p:cNvPr id="4" name="Picture 3">
            <a:extLst>
              <a:ext uri="{FF2B5EF4-FFF2-40B4-BE49-F238E27FC236}">
                <a16:creationId xmlns:a16="http://schemas.microsoft.com/office/drawing/2014/main" id="{DC02DC5F-CA38-459C-BE8B-C21065342991}"/>
              </a:ext>
            </a:extLst>
          </p:cNvPr>
          <p:cNvPicPr>
            <a:picLocks noChangeAspect="1"/>
          </p:cNvPicPr>
          <p:nvPr/>
        </p:nvPicPr>
        <p:blipFill>
          <a:blip r:embed="rId4"/>
          <a:stretch>
            <a:fillRect/>
          </a:stretch>
        </p:blipFill>
        <p:spPr>
          <a:xfrm>
            <a:off x="4821064" y="214021"/>
            <a:ext cx="3989107" cy="1215588"/>
          </a:xfrm>
          <a:prstGeom prst="rect">
            <a:avLst/>
          </a:prstGeom>
        </p:spPr>
      </p:pic>
    </p:spTree>
    <p:extLst>
      <p:ext uri="{BB962C8B-B14F-4D97-AF65-F5344CB8AC3E}">
        <p14:creationId xmlns:p14="http://schemas.microsoft.com/office/powerpoint/2010/main" val="347373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2524-086B-4B78-BF10-17056EB091AC}"/>
              </a:ext>
            </a:extLst>
          </p:cNvPr>
          <p:cNvSpPr>
            <a:spLocks noGrp="1"/>
          </p:cNvSpPr>
          <p:nvPr>
            <p:ph type="title"/>
          </p:nvPr>
        </p:nvSpPr>
        <p:spPr/>
        <p:txBody>
          <a:bodyPr/>
          <a:lstStyle/>
          <a:p>
            <a:r>
              <a:rPr lang="en-US" dirty="0"/>
              <a:t>Neighborhood Strategy Technology App</a:t>
            </a:r>
          </a:p>
        </p:txBody>
      </p:sp>
      <p:pic>
        <p:nvPicPr>
          <p:cNvPr id="3" name="Shape 48">
            <a:extLst>
              <a:ext uri="{FF2B5EF4-FFF2-40B4-BE49-F238E27FC236}">
                <a16:creationId xmlns:a16="http://schemas.microsoft.com/office/drawing/2014/main" id="{DE33FEED-A9D9-469F-BD9E-EA0379C7FE2F}"/>
              </a:ext>
            </a:extLst>
          </p:cNvPr>
          <p:cNvPicPr preferRelativeResize="0"/>
          <p:nvPr/>
        </p:nvPicPr>
        <p:blipFill>
          <a:blip r:embed="rId3">
            <a:alphaModFix/>
          </a:blip>
          <a:stretch>
            <a:fillRect/>
          </a:stretch>
        </p:blipFill>
        <p:spPr>
          <a:xfrm>
            <a:off x="4463613" y="1692796"/>
            <a:ext cx="4025949" cy="4309699"/>
          </a:xfrm>
          <a:prstGeom prst="rect">
            <a:avLst/>
          </a:prstGeom>
          <a:noFill/>
          <a:ln>
            <a:noFill/>
          </a:ln>
        </p:spPr>
      </p:pic>
      <p:sp>
        <p:nvSpPr>
          <p:cNvPr id="5" name="TextBox 4">
            <a:extLst>
              <a:ext uri="{FF2B5EF4-FFF2-40B4-BE49-F238E27FC236}">
                <a16:creationId xmlns:a16="http://schemas.microsoft.com/office/drawing/2014/main" id="{B12AD4D9-B58D-42D7-A924-749B38E72A79}"/>
              </a:ext>
            </a:extLst>
          </p:cNvPr>
          <p:cNvSpPr txBox="1"/>
          <p:nvPr/>
        </p:nvSpPr>
        <p:spPr>
          <a:xfrm>
            <a:off x="654437" y="1974758"/>
            <a:ext cx="4025949" cy="2308324"/>
          </a:xfrm>
          <a:prstGeom prst="rect">
            <a:avLst/>
          </a:prstGeom>
          <a:noFill/>
        </p:spPr>
        <p:txBody>
          <a:bodyPr wrap="square" rtlCol="0">
            <a:spAutoFit/>
          </a:bodyPr>
          <a:lstStyle/>
          <a:p>
            <a:r>
              <a:rPr lang="en-US" dirty="0"/>
              <a:t>NEO CANDO data system and cross-sector action coalitions in place</a:t>
            </a:r>
            <a:endParaRPr lang="en-US" dirty="0">
              <a:highlight>
                <a:srgbClr val="FFFF00"/>
              </a:highlight>
            </a:endParaRPr>
          </a:p>
          <a:p>
            <a:endParaRPr lang="en-US" dirty="0"/>
          </a:p>
          <a:p>
            <a:r>
              <a:rPr lang="en-US" dirty="0"/>
              <a:t>Need for neighborhood stabilization efforts</a:t>
            </a:r>
          </a:p>
          <a:p>
            <a:endParaRPr lang="en-US" dirty="0"/>
          </a:p>
          <a:p>
            <a:r>
              <a:rPr lang="en-US" dirty="0"/>
              <a:t>NST Web App launched in 2010</a:t>
            </a:r>
          </a:p>
        </p:txBody>
      </p:sp>
      <p:sp>
        <p:nvSpPr>
          <p:cNvPr id="7" name="Shape 47">
            <a:extLst>
              <a:ext uri="{FF2B5EF4-FFF2-40B4-BE49-F238E27FC236}">
                <a16:creationId xmlns:a16="http://schemas.microsoft.com/office/drawing/2014/main" id="{B010B2E3-66FB-494C-A960-03B26CD7282E}"/>
              </a:ext>
            </a:extLst>
          </p:cNvPr>
          <p:cNvSpPr txBox="1">
            <a:spLocks/>
          </p:cNvSpPr>
          <p:nvPr/>
        </p:nvSpPr>
        <p:spPr>
          <a:xfrm>
            <a:off x="311700" y="1152475"/>
            <a:ext cx="4585499" cy="2865600"/>
          </a:xfrm>
          <a:prstGeom prst="rect">
            <a:avLst/>
          </a:prstGeom>
        </p:spPr>
        <p:txBody>
          <a:bodyPr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Arial"/>
              <a:buNone/>
            </a:pPr>
            <a:endParaRPr lang="en" dirty="0"/>
          </a:p>
        </p:txBody>
      </p:sp>
    </p:spTree>
    <p:extLst>
      <p:ext uri="{BB962C8B-B14F-4D97-AF65-F5344CB8AC3E}">
        <p14:creationId xmlns:p14="http://schemas.microsoft.com/office/powerpoint/2010/main" val="101419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2524-086B-4B78-BF10-17056EB091AC}"/>
              </a:ext>
            </a:extLst>
          </p:cNvPr>
          <p:cNvSpPr>
            <a:spLocks noGrp="1"/>
          </p:cNvSpPr>
          <p:nvPr>
            <p:ph type="title"/>
          </p:nvPr>
        </p:nvSpPr>
        <p:spPr/>
        <p:txBody>
          <a:bodyPr/>
          <a:lstStyle/>
          <a:p>
            <a:r>
              <a:rPr lang="en-US" dirty="0"/>
              <a:t>Neighborhood Strategy Technology App</a:t>
            </a:r>
          </a:p>
        </p:txBody>
      </p:sp>
      <p:pic>
        <p:nvPicPr>
          <p:cNvPr id="3" name="Shape 48">
            <a:extLst>
              <a:ext uri="{FF2B5EF4-FFF2-40B4-BE49-F238E27FC236}">
                <a16:creationId xmlns:a16="http://schemas.microsoft.com/office/drawing/2014/main" id="{DE33FEED-A9D9-469F-BD9E-EA0379C7FE2F}"/>
              </a:ext>
            </a:extLst>
          </p:cNvPr>
          <p:cNvPicPr preferRelativeResize="0"/>
          <p:nvPr/>
        </p:nvPicPr>
        <p:blipFill>
          <a:blip r:embed="rId3">
            <a:alphaModFix/>
          </a:blip>
          <a:stretch>
            <a:fillRect/>
          </a:stretch>
        </p:blipFill>
        <p:spPr>
          <a:xfrm>
            <a:off x="4463613" y="1692796"/>
            <a:ext cx="4025949" cy="4309699"/>
          </a:xfrm>
          <a:prstGeom prst="rect">
            <a:avLst/>
          </a:prstGeom>
          <a:noFill/>
          <a:ln>
            <a:noFill/>
          </a:ln>
        </p:spPr>
      </p:pic>
      <p:pic>
        <p:nvPicPr>
          <p:cNvPr id="4" name="Picture 3">
            <a:extLst>
              <a:ext uri="{FF2B5EF4-FFF2-40B4-BE49-F238E27FC236}">
                <a16:creationId xmlns:a16="http://schemas.microsoft.com/office/drawing/2014/main" id="{4BDB08D4-C4CE-483A-8761-6DE1F6BC0B81}"/>
              </a:ext>
            </a:extLst>
          </p:cNvPr>
          <p:cNvPicPr>
            <a:picLocks noChangeAspect="1"/>
          </p:cNvPicPr>
          <p:nvPr/>
        </p:nvPicPr>
        <p:blipFill>
          <a:blip r:embed="rId4"/>
          <a:stretch>
            <a:fillRect/>
          </a:stretch>
        </p:blipFill>
        <p:spPr>
          <a:xfrm>
            <a:off x="4463613" y="1545020"/>
            <a:ext cx="4520730" cy="4657098"/>
          </a:xfrm>
          <a:prstGeom prst="rect">
            <a:avLst/>
          </a:prstGeom>
        </p:spPr>
      </p:pic>
      <p:sp>
        <p:nvSpPr>
          <p:cNvPr id="5" name="TextBox 4">
            <a:extLst>
              <a:ext uri="{FF2B5EF4-FFF2-40B4-BE49-F238E27FC236}">
                <a16:creationId xmlns:a16="http://schemas.microsoft.com/office/drawing/2014/main" id="{B12AD4D9-B58D-42D7-A924-749B38E72A79}"/>
              </a:ext>
            </a:extLst>
          </p:cNvPr>
          <p:cNvSpPr txBox="1"/>
          <p:nvPr/>
        </p:nvSpPr>
        <p:spPr>
          <a:xfrm>
            <a:off x="654438" y="1974758"/>
            <a:ext cx="3643086" cy="2862322"/>
          </a:xfrm>
          <a:prstGeom prst="rect">
            <a:avLst/>
          </a:prstGeom>
          <a:noFill/>
        </p:spPr>
        <p:txBody>
          <a:bodyPr wrap="square" rtlCol="0">
            <a:spAutoFit/>
          </a:bodyPr>
          <a:lstStyle/>
          <a:p>
            <a:r>
              <a:rPr lang="en-US" dirty="0"/>
              <a:t>Data system of </a:t>
            </a:r>
            <a:r>
              <a:rPr lang="en-US" b="1" dirty="0"/>
              <a:t>parcel-level data</a:t>
            </a:r>
            <a:r>
              <a:rPr lang="en-US" dirty="0"/>
              <a:t> for all parcels in Cuyahoga County, OH</a:t>
            </a:r>
          </a:p>
          <a:p>
            <a:endParaRPr lang="en-US" dirty="0"/>
          </a:p>
          <a:p>
            <a:endParaRPr lang="en-US" b="1" dirty="0"/>
          </a:p>
          <a:p>
            <a:r>
              <a:rPr lang="en-US" dirty="0"/>
              <a:t>Users can map, search, filter, sort, and download data.</a:t>
            </a:r>
          </a:p>
          <a:p>
            <a:endParaRPr lang="en-US" dirty="0"/>
          </a:p>
          <a:p>
            <a:r>
              <a:rPr lang="en-US" dirty="0"/>
              <a:t>Users can add their own data</a:t>
            </a:r>
          </a:p>
          <a:p>
            <a:pPr>
              <a:spcBef>
                <a:spcPts val="0"/>
              </a:spcBef>
              <a:buNone/>
            </a:pPr>
            <a:endParaRPr lang="en-US" dirty="0"/>
          </a:p>
        </p:txBody>
      </p:sp>
      <p:pic>
        <p:nvPicPr>
          <p:cNvPr id="6" name="Picture 5">
            <a:extLst>
              <a:ext uri="{FF2B5EF4-FFF2-40B4-BE49-F238E27FC236}">
                <a16:creationId xmlns:a16="http://schemas.microsoft.com/office/drawing/2014/main" id="{6DDFCA5F-CF32-401D-A8A7-791DD7AE7D63}"/>
              </a:ext>
            </a:extLst>
          </p:cNvPr>
          <p:cNvPicPr>
            <a:picLocks noChangeAspect="1"/>
          </p:cNvPicPr>
          <p:nvPr/>
        </p:nvPicPr>
        <p:blipFill>
          <a:blip r:embed="rId5"/>
          <a:stretch>
            <a:fillRect/>
          </a:stretch>
        </p:blipFill>
        <p:spPr>
          <a:xfrm>
            <a:off x="5837280" y="225980"/>
            <a:ext cx="3201671" cy="975635"/>
          </a:xfrm>
          <a:prstGeom prst="rect">
            <a:avLst/>
          </a:prstGeom>
        </p:spPr>
      </p:pic>
    </p:spTree>
    <p:extLst>
      <p:ext uri="{BB962C8B-B14F-4D97-AF65-F5344CB8AC3E}">
        <p14:creationId xmlns:p14="http://schemas.microsoft.com/office/powerpoint/2010/main" val="95876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2524-086B-4B78-BF10-17056EB091AC}"/>
              </a:ext>
            </a:extLst>
          </p:cNvPr>
          <p:cNvSpPr>
            <a:spLocks noGrp="1"/>
          </p:cNvSpPr>
          <p:nvPr>
            <p:ph type="title"/>
          </p:nvPr>
        </p:nvSpPr>
        <p:spPr/>
        <p:txBody>
          <a:bodyPr/>
          <a:lstStyle/>
          <a:p>
            <a:r>
              <a:rPr lang="en-US" dirty="0"/>
              <a:t>Neighborhood Strategy Technology App</a:t>
            </a:r>
          </a:p>
        </p:txBody>
      </p:sp>
      <p:pic>
        <p:nvPicPr>
          <p:cNvPr id="8" name="Picture 7" descr="A screenshot of a social media post&#10;&#10;Description generated with very high confidence">
            <a:extLst>
              <a:ext uri="{FF2B5EF4-FFF2-40B4-BE49-F238E27FC236}">
                <a16:creationId xmlns:a16="http://schemas.microsoft.com/office/drawing/2014/main" id="{5DF1352E-A3AE-4407-9922-52AB886E2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01314" cy="6921778"/>
          </a:xfrm>
          <a:prstGeom prst="rect">
            <a:avLst/>
          </a:prstGeom>
        </p:spPr>
      </p:pic>
    </p:spTree>
    <p:extLst>
      <p:ext uri="{BB962C8B-B14F-4D97-AF65-F5344CB8AC3E}">
        <p14:creationId xmlns:p14="http://schemas.microsoft.com/office/powerpoint/2010/main" val="300229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0519"/>
            <a:ext cx="7924800" cy="905001"/>
          </a:xfrm>
        </p:spPr>
        <p:txBody>
          <a:bodyPr/>
          <a:lstStyle/>
          <a:p>
            <a:r>
              <a:rPr lang="en-US" dirty="0"/>
              <a:t>Washington, DC</a:t>
            </a:r>
          </a:p>
        </p:txBody>
      </p:sp>
      <p:pic>
        <p:nvPicPr>
          <p:cNvPr id="4" name="Picture 3">
            <a:extLst>
              <a:ext uri="{FF2B5EF4-FFF2-40B4-BE49-F238E27FC236}">
                <a16:creationId xmlns:a16="http://schemas.microsoft.com/office/drawing/2014/main" id="{2A60C921-0E0A-4DA4-85C9-8491E7341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702" y="469466"/>
            <a:ext cx="2943636" cy="905001"/>
          </a:xfrm>
          <a:prstGeom prst="rect">
            <a:avLst/>
          </a:prstGeom>
        </p:spPr>
      </p:pic>
      <p:pic>
        <p:nvPicPr>
          <p:cNvPr id="7" name="Picture 6">
            <a:extLst>
              <a:ext uri="{FF2B5EF4-FFF2-40B4-BE49-F238E27FC236}">
                <a16:creationId xmlns:a16="http://schemas.microsoft.com/office/drawing/2014/main" id="{176822DB-59C8-4CD6-9D4C-276CAE4EF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03" y="1820662"/>
            <a:ext cx="8226593" cy="3474180"/>
          </a:xfrm>
          <a:prstGeom prst="rect">
            <a:avLst/>
          </a:prstGeom>
        </p:spPr>
      </p:pic>
    </p:spTree>
    <p:extLst>
      <p:ext uri="{BB962C8B-B14F-4D97-AF65-F5344CB8AC3E}">
        <p14:creationId xmlns:p14="http://schemas.microsoft.com/office/powerpoint/2010/main" val="246564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93040" y="1478256"/>
            <a:ext cx="8595360" cy="3152680"/>
          </a:xfrm>
        </p:spPr>
        <p:txBody>
          <a:bodyPr/>
          <a:lstStyle/>
          <a:p>
            <a:r>
              <a:rPr lang="en-US" dirty="0"/>
              <a:t>Develop responses and strategies to preserve affordable housing for residents with low income</a:t>
            </a:r>
          </a:p>
          <a:p>
            <a:r>
              <a:rPr lang="en-US" dirty="0"/>
              <a:t>Participants:</a:t>
            </a:r>
          </a:p>
          <a:p>
            <a:pPr lvl="1"/>
            <a:r>
              <a:rPr lang="en-US" dirty="0"/>
              <a:t>Co-convened by Urban-Greater DC and the Coalition for Nonprofit Housing and Economic Development</a:t>
            </a:r>
          </a:p>
          <a:p>
            <a:pPr lvl="1"/>
            <a:r>
              <a:rPr lang="en-US" dirty="0"/>
              <a:t>City housing agencies</a:t>
            </a:r>
          </a:p>
          <a:p>
            <a:pPr lvl="1"/>
            <a:r>
              <a:rPr lang="en-US" dirty="0"/>
              <a:t>U.S. Department of Housing and Urban Development</a:t>
            </a:r>
          </a:p>
          <a:p>
            <a:pPr lvl="1"/>
            <a:r>
              <a:rPr lang="en-US" dirty="0"/>
              <a:t>Nonprofit and private housing developers</a:t>
            </a:r>
          </a:p>
          <a:p>
            <a:pPr lvl="1"/>
            <a:r>
              <a:rPr lang="en-US" dirty="0"/>
              <a:t>Tenant organizers and legal services providers</a:t>
            </a:r>
          </a:p>
          <a:p>
            <a:endParaRPr lang="en-US" dirty="0"/>
          </a:p>
        </p:txBody>
      </p:sp>
      <p:sp>
        <p:nvSpPr>
          <p:cNvPr id="4" name="Title 3"/>
          <p:cNvSpPr>
            <a:spLocks noGrp="1"/>
          </p:cNvSpPr>
          <p:nvPr>
            <p:ph type="title"/>
          </p:nvPr>
        </p:nvSpPr>
        <p:spPr/>
        <p:txBody>
          <a:bodyPr>
            <a:normAutofit/>
          </a:bodyPr>
          <a:lstStyle/>
          <a:p>
            <a:r>
              <a:rPr lang="en-US" dirty="0"/>
              <a:t>DC Preservation Network</a:t>
            </a:r>
          </a:p>
        </p:txBody>
      </p:sp>
      <p:sp>
        <p:nvSpPr>
          <p:cNvPr id="20" name="Text Placeholder 7"/>
          <p:cNvSpPr txBox="1">
            <a:spLocks/>
          </p:cNvSpPr>
          <p:nvPr/>
        </p:nvSpPr>
        <p:spPr>
          <a:xfrm>
            <a:off x="808038" y="3054596"/>
            <a:ext cx="3916363" cy="2505075"/>
          </a:xfr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endParaRPr lang="en-US" dirty="0"/>
          </a:p>
        </p:txBody>
      </p:sp>
      <p:sp>
        <p:nvSpPr>
          <p:cNvPr id="21" name="Text Placeholder 7"/>
          <p:cNvSpPr txBox="1">
            <a:spLocks/>
          </p:cNvSpPr>
          <p:nvPr/>
        </p:nvSpPr>
        <p:spPr>
          <a:xfrm>
            <a:off x="960438" y="3206996"/>
            <a:ext cx="3916363" cy="2505075"/>
          </a:xfr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a:p>
            <a:endParaRPr lang="en-US" dirty="0"/>
          </a:p>
        </p:txBody>
      </p:sp>
      <p:sp>
        <p:nvSpPr>
          <p:cNvPr id="22" name="Text Placeholder 4"/>
          <p:cNvSpPr txBox="1">
            <a:spLocks/>
          </p:cNvSpPr>
          <p:nvPr/>
        </p:nvSpPr>
        <p:spPr>
          <a:xfrm>
            <a:off x="5120959" y="2356130"/>
            <a:ext cx="4487273" cy="3152680"/>
          </a:xfrm>
          <a:prstGeom prst="rect">
            <a:avLst/>
          </a:prstGeom>
        </p:spPr>
        <p:txBody>
          <a:bodyPr/>
          <a:lstStyle>
            <a:lvl1pPr marL="342891" indent="-342891" algn="l" defTabSz="457189" rtl="0" eaLnBrk="1" latinLnBrk="0" hangingPunct="1">
              <a:spcBef>
                <a:spcPts val="450"/>
              </a:spcBef>
              <a:spcAft>
                <a:spcPts val="600"/>
              </a:spcAft>
              <a:buClr>
                <a:srgbClr val="00B6DE"/>
              </a:buClr>
              <a:buFont typeface="Arial"/>
              <a:buChar char="•"/>
              <a:defRPr sz="1875" kern="1200">
                <a:solidFill>
                  <a:schemeClr val="tx1"/>
                </a:solidFill>
                <a:latin typeface="+mn-lt"/>
                <a:ea typeface="+mn-ea"/>
                <a:cs typeface="+mn-cs"/>
              </a:defRPr>
            </a:lvl1pPr>
            <a:lvl2pPr marL="742932" indent="-285744" algn="l" defTabSz="457189" rtl="0" eaLnBrk="1" latinLnBrk="0" hangingPunct="1">
              <a:spcBef>
                <a:spcPts val="450"/>
              </a:spcBef>
              <a:spcAft>
                <a:spcPts val="600"/>
              </a:spcAft>
              <a:buClr>
                <a:srgbClr val="00B6DE"/>
              </a:buClr>
              <a:buFont typeface="Arial"/>
              <a:buChar char="–"/>
              <a:defRPr sz="1650" kern="1200">
                <a:solidFill>
                  <a:schemeClr val="tx1"/>
                </a:solidFill>
                <a:latin typeface="+mn-lt"/>
                <a:ea typeface="+mn-ea"/>
                <a:cs typeface="+mn-cs"/>
              </a:defRPr>
            </a:lvl2pPr>
            <a:lvl3pPr marL="1142971" indent="-228594" algn="l" defTabSz="457189" rtl="0" eaLnBrk="1" latinLnBrk="0" hangingPunct="1">
              <a:spcBef>
                <a:spcPts val="450"/>
              </a:spcBef>
              <a:spcAft>
                <a:spcPts val="600"/>
              </a:spcAft>
              <a:buClr>
                <a:srgbClr val="00B6DE"/>
              </a:buClr>
              <a:buFont typeface="Arial"/>
              <a:buChar char="•"/>
              <a:defRPr sz="1500" kern="1200">
                <a:solidFill>
                  <a:schemeClr val="tx1"/>
                </a:solidFill>
                <a:latin typeface="+mn-lt"/>
                <a:ea typeface="+mn-ea"/>
                <a:cs typeface="+mn-cs"/>
              </a:defRPr>
            </a:lvl3pPr>
            <a:lvl4pPr marL="1600160" indent="-228594" algn="l" defTabSz="457189" rtl="0" eaLnBrk="1" latinLnBrk="0" hangingPunct="1">
              <a:spcBef>
                <a:spcPts val="450"/>
              </a:spcBef>
              <a:spcAft>
                <a:spcPts val="600"/>
              </a:spcAft>
              <a:buClr>
                <a:srgbClr val="00B6DE"/>
              </a:buClr>
              <a:buFont typeface="Arial"/>
              <a:buChar char="–"/>
              <a:defRPr sz="1500" kern="1200">
                <a:solidFill>
                  <a:schemeClr val="tx1"/>
                </a:solidFill>
                <a:latin typeface="+mn-lt"/>
                <a:ea typeface="+mn-ea"/>
                <a:cs typeface="+mn-cs"/>
              </a:defRPr>
            </a:lvl4pPr>
            <a:lvl5pPr marL="2057349" indent="-228594" algn="l" defTabSz="457189" rtl="0" eaLnBrk="1" latinLnBrk="0" hangingPunct="1">
              <a:spcBef>
                <a:spcPts val="450"/>
              </a:spcBef>
              <a:spcAft>
                <a:spcPts val="600"/>
              </a:spcAft>
              <a:buClr>
                <a:srgbClr val="00B6DE"/>
              </a:buClr>
              <a:buFont typeface="Arial"/>
              <a:buChar char="»"/>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4290600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 at-risk projects by compiling, linking and sharing relevant data</a:t>
            </a:r>
          </a:p>
        </p:txBody>
      </p:sp>
      <p:pic>
        <p:nvPicPr>
          <p:cNvPr id="9" name="Picture 8" descr="Screen Clipping"/>
          <p:cNvPicPr>
            <a:picLocks noChangeAspect="1"/>
          </p:cNvPicPr>
          <p:nvPr/>
        </p:nvPicPr>
        <p:blipFill>
          <a:blip r:embed="rId3"/>
          <a:stretch>
            <a:fillRect/>
          </a:stretch>
        </p:blipFill>
        <p:spPr>
          <a:xfrm>
            <a:off x="701171" y="1584961"/>
            <a:ext cx="7924670" cy="4680928"/>
          </a:xfrm>
          <a:prstGeom prst="rect">
            <a:avLst/>
          </a:prstGeom>
        </p:spPr>
      </p:pic>
    </p:spTree>
    <p:extLst>
      <p:ext uri="{BB962C8B-B14F-4D97-AF65-F5344CB8AC3E}">
        <p14:creationId xmlns:p14="http://schemas.microsoft.com/office/powerpoint/2010/main" val="410626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Urban Institute</a:t>
            </a:r>
          </a:p>
        </p:txBody>
      </p:sp>
      <p:sp>
        <p:nvSpPr>
          <p:cNvPr id="3" name="Content Placeholder 2"/>
          <p:cNvSpPr>
            <a:spLocks noGrp="1"/>
          </p:cNvSpPr>
          <p:nvPr>
            <p:ph idx="1"/>
          </p:nvPr>
        </p:nvSpPr>
        <p:spPr/>
        <p:txBody>
          <a:bodyPr/>
          <a:lstStyle/>
          <a:p>
            <a:pPr marL="0" indent="0" algn="ctr">
              <a:spcAft>
                <a:spcPts val="0"/>
              </a:spcAft>
              <a:buNone/>
            </a:pPr>
            <a:r>
              <a:rPr lang="en-US" i="1" dirty="0"/>
              <a:t>Urban is dedicated to elevating the debate </a:t>
            </a:r>
          </a:p>
          <a:p>
            <a:pPr marL="0" indent="0" algn="ctr">
              <a:spcBef>
                <a:spcPts val="0"/>
              </a:spcBef>
              <a:spcAft>
                <a:spcPts val="0"/>
              </a:spcAft>
              <a:buNone/>
            </a:pPr>
            <a:r>
              <a:rPr lang="en-US" i="1" dirty="0"/>
              <a:t>on social and economic policy through </a:t>
            </a:r>
          </a:p>
          <a:p>
            <a:pPr marL="0" indent="0" algn="ctr">
              <a:spcBef>
                <a:spcPts val="0"/>
              </a:spcBef>
              <a:spcAft>
                <a:spcPts val="1800"/>
              </a:spcAft>
              <a:buNone/>
            </a:pPr>
            <a:r>
              <a:rPr lang="en-US" i="1" dirty="0"/>
              <a:t>rigorous research and engagement.</a:t>
            </a:r>
          </a:p>
          <a:p>
            <a:r>
              <a:rPr lang="en-US" dirty="0"/>
              <a:t>We believe in the power of evidence to improve lives by</a:t>
            </a:r>
          </a:p>
          <a:p>
            <a:pPr marL="565150" lvl="1"/>
            <a:r>
              <a:rPr lang="en-US" dirty="0"/>
              <a:t>Reducing hardship amongst the most vulnerable</a:t>
            </a:r>
          </a:p>
          <a:p>
            <a:pPr marL="565150" lvl="1"/>
            <a:r>
              <a:rPr lang="en-US" dirty="0"/>
              <a:t>Expanding opportunities for all people</a:t>
            </a:r>
          </a:p>
          <a:p>
            <a:pPr marL="565150" lvl="1"/>
            <a:r>
              <a:rPr lang="en-US" dirty="0"/>
              <a:t>Strengthening the effectiveness of the public sector</a:t>
            </a:r>
          </a:p>
        </p:txBody>
      </p:sp>
      <p:pic>
        <p:nvPicPr>
          <p:cNvPr id="3074" name="Picture 2" descr="http://uint.urban.org/UrbanInstituteBrandIdentity/img/LOGOS/grid/without-elevate/white_bg/urban_grid_blue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30" y="128099"/>
            <a:ext cx="1767097" cy="106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28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120" y="263045"/>
            <a:ext cx="8214684" cy="800100"/>
          </a:xfrm>
        </p:spPr>
        <p:txBody>
          <a:bodyPr>
            <a:normAutofit fontScale="90000"/>
          </a:bodyPr>
          <a:lstStyle/>
          <a:p>
            <a:r>
              <a:rPr lang="en-US" dirty="0"/>
              <a:t>Informed decisions require property data </a:t>
            </a:r>
            <a:r>
              <a:rPr lang="en-US" u="sng" dirty="0"/>
              <a:t>and</a:t>
            </a:r>
            <a:r>
              <a:rPr lang="en-US" dirty="0"/>
              <a:t> neighborhood context</a:t>
            </a:r>
          </a:p>
        </p:txBody>
      </p:sp>
      <p:pic>
        <p:nvPicPr>
          <p:cNvPr id="7" name="Picture 6" descr="Screen Clipping"/>
          <p:cNvPicPr>
            <a:picLocks noChangeAspect="1"/>
          </p:cNvPicPr>
          <p:nvPr/>
        </p:nvPicPr>
        <p:blipFill>
          <a:blip r:embed="rId3"/>
          <a:stretch>
            <a:fillRect/>
          </a:stretch>
        </p:blipFill>
        <p:spPr>
          <a:xfrm>
            <a:off x="213360" y="1858012"/>
            <a:ext cx="8717280" cy="4367843"/>
          </a:xfrm>
          <a:prstGeom prst="rect">
            <a:avLst/>
          </a:prstGeom>
        </p:spPr>
      </p:pic>
      <p:pic>
        <p:nvPicPr>
          <p:cNvPr id="5" name="Content Placeholder 4" descr="Screen Clipping"/>
          <p:cNvPicPr>
            <a:picLocks noGrp="1" noChangeAspect="1"/>
          </p:cNvPicPr>
          <p:nvPr>
            <p:ph idx="1"/>
          </p:nvPr>
        </p:nvPicPr>
        <p:blipFill>
          <a:blip r:embed="rId4"/>
          <a:stretch>
            <a:fillRect/>
          </a:stretch>
        </p:blipFill>
        <p:spPr>
          <a:xfrm>
            <a:off x="6182722" y="3321051"/>
            <a:ext cx="3599980" cy="2113124"/>
          </a:xfrm>
        </p:spPr>
      </p:pic>
    </p:spTree>
    <p:extLst>
      <p:ext uri="{BB962C8B-B14F-4D97-AF65-F5344CB8AC3E}">
        <p14:creationId xmlns:p14="http://schemas.microsoft.com/office/powerpoint/2010/main" val="311692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u="sng" dirty="0">
                <a:solidFill>
                  <a:schemeClr val="tx2">
                    <a:lumMod val="75000"/>
                  </a:schemeClr>
                </a:solidFill>
              </a:rPr>
              <a:t>www.neighborhoodindicators.org</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43" y="1201615"/>
            <a:ext cx="7671263" cy="5505618"/>
          </a:xfrm>
          <a:prstGeom prst="rect">
            <a:avLst/>
          </a:prstGeom>
        </p:spPr>
      </p:pic>
    </p:spTree>
    <p:extLst>
      <p:ext uri="{BB962C8B-B14F-4D97-AF65-F5344CB8AC3E}">
        <p14:creationId xmlns:p14="http://schemas.microsoft.com/office/powerpoint/2010/main" val="158277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008" y="1631431"/>
            <a:ext cx="7818581" cy="787545"/>
          </a:xfrm>
        </p:spPr>
        <p:txBody>
          <a:bodyPr/>
          <a:lstStyle/>
          <a:p>
            <a:r>
              <a:rPr lang="en-US" dirty="0"/>
              <a:t>Follow us on Twitter @NNIPHQ</a:t>
            </a:r>
            <a:br>
              <a:rPr lang="en-US" dirty="0"/>
            </a:br>
            <a:r>
              <a:rPr lang="en-US" dirty="0"/>
              <a:t>or on NNIPNews Google Group </a:t>
            </a:r>
          </a:p>
        </p:txBody>
      </p:sp>
      <p:sp>
        <p:nvSpPr>
          <p:cNvPr id="3" name="Text Placeholder 2"/>
          <p:cNvSpPr>
            <a:spLocks noGrp="1"/>
          </p:cNvSpPr>
          <p:nvPr>
            <p:ph type="body" sz="quarter" idx="10"/>
          </p:nvPr>
        </p:nvSpPr>
        <p:spPr/>
        <p:txBody>
          <a:bodyPr/>
          <a:lstStyle/>
          <a:p>
            <a:r>
              <a:rPr lang="en-US" sz="1800" dirty="0"/>
              <a:t>For more information about NNIP, visit </a:t>
            </a:r>
            <a:r>
              <a:rPr lang="en-US" sz="1800" dirty="0">
                <a:hlinkClick r:id="rId3"/>
              </a:rPr>
              <a:t>www.neighborhoodindicators.org</a:t>
            </a:r>
            <a:r>
              <a:rPr lang="en-US" sz="1800" dirty="0"/>
              <a:t>  or </a:t>
            </a:r>
          </a:p>
          <a:p>
            <a:r>
              <a:rPr lang="en-US" sz="1800" dirty="0"/>
              <a:t>email Kathy Pettit at kpettit@urban.org</a:t>
            </a:r>
          </a:p>
        </p:txBody>
      </p:sp>
    </p:spTree>
    <p:extLst>
      <p:ext uri="{BB962C8B-B14F-4D97-AF65-F5344CB8AC3E}">
        <p14:creationId xmlns:p14="http://schemas.microsoft.com/office/powerpoint/2010/main" val="301232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National Neighborhood </a:t>
            </a:r>
            <a:br>
              <a:rPr lang="en-US" dirty="0"/>
            </a:br>
            <a:r>
              <a:rPr lang="en-US" dirty="0"/>
              <a:t>Indicators Partnership</a:t>
            </a:r>
          </a:p>
        </p:txBody>
      </p:sp>
      <p:sp>
        <p:nvSpPr>
          <p:cNvPr id="7" name="Content Placeholder 6"/>
          <p:cNvSpPr>
            <a:spLocks noGrp="1"/>
          </p:cNvSpPr>
          <p:nvPr>
            <p:ph idx="1"/>
          </p:nvPr>
        </p:nvSpPr>
        <p:spPr>
          <a:xfrm>
            <a:off x="641350" y="1738940"/>
            <a:ext cx="7948014" cy="4203573"/>
          </a:xfrm>
          <a:prstGeom prst="rect">
            <a:avLst/>
          </a:prstGeom>
        </p:spPr>
        <p:txBody>
          <a:bodyPr/>
          <a:lstStyle/>
          <a:p>
            <a:r>
              <a:rPr lang="en-US" dirty="0"/>
              <a:t>Collaborative effort of Urban Institute and 30+ </a:t>
            </a:r>
            <a:r>
              <a:rPr lang="en-US" i="1" dirty="0"/>
              <a:t>local data intermediaries </a:t>
            </a:r>
            <a:r>
              <a:rPr lang="en-US" dirty="0"/>
              <a:t>since 1995</a:t>
            </a:r>
          </a:p>
          <a:p>
            <a:r>
              <a:rPr lang="en-US" dirty="0"/>
              <a:t>NNIP partners collect and organize neighborhood data to help local stakeholders  improve their communities.</a:t>
            </a:r>
          </a:p>
          <a:p>
            <a:pPr lvl="1"/>
            <a:r>
              <a:rPr lang="en-US" dirty="0"/>
              <a:t>Trusted and engaged institutions</a:t>
            </a:r>
          </a:p>
          <a:p>
            <a:pPr lvl="1"/>
            <a:r>
              <a:rPr lang="en-US" dirty="0"/>
              <a:t>Most outside of government, but collaborate closely with city and county agencies</a:t>
            </a:r>
          </a:p>
        </p:txBody>
      </p:sp>
    </p:spTree>
    <p:extLst>
      <p:ext uri="{BB962C8B-B14F-4D97-AF65-F5344CB8AC3E}">
        <p14:creationId xmlns:p14="http://schemas.microsoft.com/office/powerpoint/2010/main" val="73328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Relevant Data Across Topics and Time</a:t>
            </a:r>
          </a:p>
        </p:txBody>
      </p:sp>
      <p:sp>
        <p:nvSpPr>
          <p:cNvPr id="12" name="Rectangle 3"/>
          <p:cNvSpPr>
            <a:spLocks noChangeArrowheads="1"/>
          </p:cNvSpPr>
          <p:nvPr/>
        </p:nvSpPr>
        <p:spPr bwMode="auto">
          <a:xfrm>
            <a:off x="-2971800" y="457200"/>
            <a:ext cx="8686800" cy="6400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521" y="1754309"/>
            <a:ext cx="7930241" cy="4492381"/>
          </a:xfrm>
          <a:prstGeom prst="rect">
            <a:avLst/>
          </a:prstGeom>
        </p:spPr>
      </p:pic>
      <p:sp>
        <p:nvSpPr>
          <p:cNvPr id="6" name="Rectangle 2">
            <a:extLst>
              <a:ext uri="{FF2B5EF4-FFF2-40B4-BE49-F238E27FC236}">
                <a16:creationId xmlns:a16="http://schemas.microsoft.com/office/drawing/2014/main" id="{B20A88A5-45AD-47D1-A7B8-E9585B7CD742}"/>
              </a:ext>
            </a:extLst>
          </p:cNvPr>
          <p:cNvSpPr>
            <a:spLocks noChangeArrowheads="1"/>
          </p:cNvSpPr>
          <p:nvPr/>
        </p:nvSpPr>
        <p:spPr bwMode="auto">
          <a:xfrm>
            <a:off x="4796971" y="1754309"/>
            <a:ext cx="3962400" cy="4391025"/>
          </a:xfrm>
          <a:prstGeom prst="rect">
            <a:avLst/>
          </a:prstGeom>
          <a:solidFill>
            <a:srgbClr val="B5D334"/>
          </a:solidFill>
          <a:ln>
            <a:solidFill>
              <a:schemeClr val="tx1"/>
            </a:solidFill>
          </a:ln>
          <a:extLst/>
        </p:spPr>
        <p:txBody>
          <a:bodyPr/>
          <a:lstStyle/>
          <a:p>
            <a:pPr>
              <a:spcAft>
                <a:spcPts val="600"/>
              </a:spcAft>
              <a:buClr>
                <a:schemeClr val="tx1"/>
              </a:buClr>
              <a:defRPr/>
            </a:pPr>
            <a:r>
              <a:rPr lang="en-US" sz="2600" b="1" u="sng" dirty="0">
                <a:solidFill>
                  <a:schemeClr val="bg1"/>
                </a:solidFill>
                <a:latin typeface="Calibri" pitchFamily="34" charset="0"/>
                <a:cs typeface="Calibri" pitchFamily="34" charset="0"/>
              </a:rPr>
              <a:t>Examples of Data</a:t>
            </a:r>
          </a:p>
          <a:p>
            <a:pPr lvl="1">
              <a:spcAft>
                <a:spcPts val="600"/>
              </a:spcAft>
              <a:buClr>
                <a:schemeClr val="tx1"/>
              </a:buClr>
              <a:defRPr/>
            </a:pPr>
            <a:r>
              <a:rPr lang="en-US" sz="2600" b="1" dirty="0">
                <a:solidFill>
                  <a:schemeClr val="bg1"/>
                </a:solidFill>
                <a:latin typeface="Calibri" pitchFamily="34" charset="0"/>
                <a:cs typeface="Calibri" pitchFamily="34" charset="0"/>
              </a:rPr>
              <a:t>Education</a:t>
            </a:r>
          </a:p>
          <a:p>
            <a:pPr lvl="1">
              <a:spcAft>
                <a:spcPts val="600"/>
              </a:spcAft>
              <a:buClr>
                <a:schemeClr val="tx1"/>
              </a:buClr>
              <a:defRPr/>
            </a:pPr>
            <a:r>
              <a:rPr lang="en-US" sz="2600" b="1" dirty="0">
                <a:solidFill>
                  <a:schemeClr val="bg1"/>
                </a:solidFill>
                <a:latin typeface="Calibri" pitchFamily="34" charset="0"/>
                <a:cs typeface="Calibri" pitchFamily="34" charset="0"/>
              </a:rPr>
              <a:t>Child care</a:t>
            </a:r>
          </a:p>
          <a:p>
            <a:pPr lvl="1">
              <a:spcAft>
                <a:spcPts val="600"/>
              </a:spcAft>
              <a:buClr>
                <a:schemeClr val="tx1"/>
              </a:buClr>
              <a:defRPr/>
            </a:pPr>
            <a:r>
              <a:rPr lang="en-US" sz="2600" b="1" dirty="0">
                <a:solidFill>
                  <a:schemeClr val="bg1"/>
                </a:solidFill>
                <a:latin typeface="Calibri" pitchFamily="34" charset="0"/>
                <a:cs typeface="Calibri" pitchFamily="34" charset="0"/>
              </a:rPr>
              <a:t>Births, deaths</a:t>
            </a:r>
          </a:p>
          <a:p>
            <a:pPr lvl="1">
              <a:spcAft>
                <a:spcPts val="600"/>
              </a:spcAft>
              <a:buClr>
                <a:schemeClr val="tx1"/>
              </a:buClr>
              <a:defRPr/>
            </a:pPr>
            <a:r>
              <a:rPr lang="en-US" sz="2600" b="1" dirty="0">
                <a:solidFill>
                  <a:schemeClr val="bg1"/>
                </a:solidFill>
                <a:latin typeface="Calibri" pitchFamily="34" charset="0"/>
                <a:cs typeface="Calibri" pitchFamily="34" charset="0"/>
              </a:rPr>
              <a:t>TANF, Food Stamps</a:t>
            </a:r>
          </a:p>
          <a:p>
            <a:pPr lvl="1">
              <a:spcAft>
                <a:spcPts val="600"/>
              </a:spcAft>
              <a:buClr>
                <a:schemeClr val="tx1"/>
              </a:buClr>
              <a:defRPr/>
            </a:pPr>
            <a:r>
              <a:rPr lang="en-US" sz="2600" b="1" dirty="0">
                <a:solidFill>
                  <a:schemeClr val="bg1"/>
                </a:solidFill>
                <a:latin typeface="Calibri" pitchFamily="34" charset="0"/>
                <a:cs typeface="Calibri" pitchFamily="34" charset="0"/>
              </a:rPr>
              <a:t>Health</a:t>
            </a:r>
          </a:p>
          <a:p>
            <a:pPr lvl="1">
              <a:spcAft>
                <a:spcPts val="600"/>
              </a:spcAft>
              <a:buClr>
                <a:schemeClr val="tx1"/>
              </a:buClr>
              <a:defRPr/>
            </a:pPr>
            <a:r>
              <a:rPr lang="en-US" sz="2600" b="1" dirty="0">
                <a:solidFill>
                  <a:schemeClr val="bg1"/>
                </a:solidFill>
                <a:latin typeface="Calibri" pitchFamily="34" charset="0"/>
                <a:cs typeface="Calibri" pitchFamily="34" charset="0"/>
              </a:rPr>
              <a:t>Crime</a:t>
            </a:r>
          </a:p>
          <a:p>
            <a:pPr lvl="1">
              <a:spcAft>
                <a:spcPts val="600"/>
              </a:spcAft>
              <a:buClr>
                <a:schemeClr val="tx1"/>
              </a:buClr>
              <a:defRPr/>
            </a:pPr>
            <a:r>
              <a:rPr lang="en-US" sz="2600" b="1" dirty="0">
                <a:solidFill>
                  <a:schemeClr val="bg1"/>
                </a:solidFill>
                <a:latin typeface="Calibri" pitchFamily="34" charset="0"/>
                <a:cs typeface="Calibri" pitchFamily="34" charset="0"/>
              </a:rPr>
              <a:t>Property sales, prices</a:t>
            </a:r>
          </a:p>
          <a:p>
            <a:pPr lvl="1">
              <a:spcAft>
                <a:spcPts val="600"/>
              </a:spcAft>
              <a:buClr>
                <a:schemeClr val="tx1"/>
              </a:buClr>
              <a:defRPr/>
            </a:pPr>
            <a:r>
              <a:rPr lang="en-US" sz="2600" b="1" dirty="0">
                <a:solidFill>
                  <a:schemeClr val="bg1"/>
                </a:solidFill>
                <a:latin typeface="Calibri" pitchFamily="34" charset="0"/>
                <a:cs typeface="Calibri" pitchFamily="34" charset="0"/>
              </a:rPr>
              <a:t>Foreclosures</a:t>
            </a:r>
          </a:p>
        </p:txBody>
      </p:sp>
    </p:spTree>
    <p:extLst>
      <p:ext uri="{BB962C8B-B14F-4D97-AF65-F5344CB8AC3E}">
        <p14:creationId xmlns:p14="http://schemas.microsoft.com/office/powerpoint/2010/main" val="89985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0" y="205101"/>
            <a:ext cx="9144000" cy="1060258"/>
          </a:xfrm>
        </p:spPr>
        <p:txBody>
          <a:bodyPr/>
          <a:lstStyle/>
          <a:p>
            <a:pPr algn="ctr"/>
            <a:r>
              <a:rPr lang="en-US" sz="3200" dirty="0">
                <a:solidFill>
                  <a:schemeClr val="tx1"/>
                </a:solidFill>
              </a:rPr>
              <a:t>From Data to Action</a:t>
            </a:r>
          </a:p>
        </p:txBody>
      </p:sp>
      <p:sp>
        <p:nvSpPr>
          <p:cNvPr id="20" name="Rectangle 19"/>
          <p:cNvSpPr/>
          <p:nvPr/>
        </p:nvSpPr>
        <p:spPr>
          <a:xfrm>
            <a:off x="3245014" y="4218097"/>
            <a:ext cx="2074988"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184335810"/>
              </p:ext>
            </p:extLst>
          </p:nvPr>
        </p:nvGraphicFramePr>
        <p:xfrm>
          <a:off x="624840" y="735230"/>
          <a:ext cx="7945831" cy="5993650"/>
        </p:xfrm>
        <a:graphic>
          <a:graphicData uri="http://schemas.openxmlformats.org/drawingml/2006/table">
            <a:tbl>
              <a:tblPr firstRow="1" bandRow="1">
                <a:tableStyleId>{5C22544A-7EE6-4342-B048-85BDC9FD1C3A}</a:tableStyleId>
              </a:tblPr>
              <a:tblGrid>
                <a:gridCol w="3977732">
                  <a:extLst>
                    <a:ext uri="{9D8B030D-6E8A-4147-A177-3AD203B41FA5}">
                      <a16:colId xmlns:a16="http://schemas.microsoft.com/office/drawing/2014/main" val="20000"/>
                    </a:ext>
                  </a:extLst>
                </a:gridCol>
                <a:gridCol w="3968099">
                  <a:extLst>
                    <a:ext uri="{9D8B030D-6E8A-4147-A177-3AD203B41FA5}">
                      <a16:colId xmlns:a16="http://schemas.microsoft.com/office/drawing/2014/main" val="20001"/>
                    </a:ext>
                  </a:extLst>
                </a:gridCol>
              </a:tblGrid>
              <a:tr h="457200">
                <a:tc>
                  <a:txBody>
                    <a:bodyPr/>
                    <a:lstStyle/>
                    <a:p>
                      <a:r>
                        <a:rPr lang="en-US" dirty="0"/>
                        <a:t>Steps</a:t>
                      </a:r>
                      <a:endParaRPr lang="en-US" b="0" dirty="0"/>
                    </a:p>
                  </a:txBody>
                  <a:tcPr/>
                </a:tc>
                <a:tc>
                  <a:txBody>
                    <a:bodyPr/>
                    <a:lstStyle/>
                    <a:p>
                      <a:r>
                        <a:rPr lang="en-US" dirty="0"/>
                        <a:t>Examples</a:t>
                      </a:r>
                    </a:p>
                  </a:txBody>
                  <a:tcPr/>
                </a:tc>
                <a:extLst>
                  <a:ext uri="{0D108BD9-81ED-4DB2-BD59-A6C34878D82A}">
                    <a16:rowId xmlns:a16="http://schemas.microsoft.com/office/drawing/2014/main" val="10000"/>
                  </a:ext>
                </a:extLst>
              </a:tr>
              <a:tr h="7272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Collect Data</a:t>
                      </a:r>
                    </a:p>
                  </a:txBody>
                  <a:tcPr/>
                </a:tc>
                <a:tc>
                  <a:txBody>
                    <a:bodyPr/>
                    <a:lstStyle/>
                    <a:p>
                      <a:pPr marL="285750" indent="-285750" algn="l">
                        <a:buFont typeface="Arial" panose="020B0604020202020204" pitchFamily="34" charset="0"/>
                        <a:buChar char="•"/>
                      </a:pPr>
                      <a:r>
                        <a:rPr lang="en-US" baseline="0" dirty="0"/>
                        <a:t>A</a:t>
                      </a:r>
                      <a:r>
                        <a:rPr lang="en-US" dirty="0"/>
                        <a:t>dministrative Data</a:t>
                      </a:r>
                    </a:p>
                    <a:p>
                      <a:pPr marL="285750" indent="-285750" algn="l">
                        <a:buFont typeface="Arial" panose="020B0604020202020204" pitchFamily="34" charset="0"/>
                        <a:buChar char="•"/>
                      </a:pPr>
                      <a:r>
                        <a:rPr lang="en-US" baseline="0" dirty="0"/>
                        <a:t>Household/ Property S</a:t>
                      </a:r>
                      <a:r>
                        <a:rPr lang="en-US" dirty="0"/>
                        <a:t>urveys</a:t>
                      </a:r>
                    </a:p>
                  </a:txBody>
                  <a:tcPr/>
                </a:tc>
                <a:extLst>
                  <a:ext uri="{0D108BD9-81ED-4DB2-BD59-A6C34878D82A}">
                    <a16:rowId xmlns:a16="http://schemas.microsoft.com/office/drawing/2014/main" val="10001"/>
                  </a:ext>
                </a:extLst>
              </a:tr>
              <a:tr h="734579">
                <a:tc>
                  <a:txBody>
                    <a:bodyPr/>
                    <a:lstStyle/>
                    <a:p>
                      <a:r>
                        <a:rPr lang="en-US" dirty="0"/>
                        <a:t>2. Enhance Data</a:t>
                      </a:r>
                    </a:p>
                  </a:txBody>
                  <a:tcPr/>
                </a:tc>
                <a:tc>
                  <a:txBody>
                    <a:bodyPr/>
                    <a:lstStyle/>
                    <a:p>
                      <a:pPr marL="285750" indent="-285750" algn="l">
                        <a:buFont typeface="Arial" panose="020B0604020202020204" pitchFamily="34" charset="0"/>
                        <a:buChar char="•"/>
                      </a:pPr>
                      <a:r>
                        <a:rPr lang="en-US" dirty="0"/>
                        <a:t>Integrated Data Systems</a:t>
                      </a:r>
                    </a:p>
                    <a:p>
                      <a:pPr marL="285750" indent="-285750" algn="l">
                        <a:buFont typeface="Arial" panose="020B0604020202020204" pitchFamily="34" charset="0"/>
                        <a:buChar char="•"/>
                      </a:pPr>
                      <a:r>
                        <a:rPr lang="en-US" dirty="0"/>
                        <a:t>Neighborhood</a:t>
                      </a:r>
                      <a:r>
                        <a:rPr lang="en-US" baseline="0" dirty="0"/>
                        <a:t> Indicators</a:t>
                      </a:r>
                    </a:p>
                  </a:txBody>
                  <a:tcPr/>
                </a:tc>
                <a:extLst>
                  <a:ext uri="{0D108BD9-81ED-4DB2-BD59-A6C34878D82A}">
                    <a16:rowId xmlns:a16="http://schemas.microsoft.com/office/drawing/2014/main" val="10002"/>
                  </a:ext>
                </a:extLst>
              </a:tr>
              <a:tr h="765838">
                <a:tc>
                  <a:txBody>
                    <a:bodyPr/>
                    <a:lstStyle/>
                    <a:p>
                      <a:pPr algn="l"/>
                      <a:r>
                        <a:rPr lang="en-US" i="0" u="none" dirty="0"/>
                        <a:t>3. Interpret</a:t>
                      </a:r>
                      <a:r>
                        <a:rPr lang="en-US" i="0" u="none" baseline="0" dirty="0"/>
                        <a:t> </a:t>
                      </a:r>
                      <a:r>
                        <a:rPr lang="en-US" i="0" u="none" dirty="0"/>
                        <a:t>Data</a:t>
                      </a:r>
                    </a:p>
                  </a:txBody>
                  <a:tcPr/>
                </a:tc>
                <a:tc>
                  <a:txBody>
                    <a:bodyPr/>
                    <a:lstStyle/>
                    <a:p>
                      <a:pPr marL="285750" indent="-285750" algn="l">
                        <a:buFont typeface="Arial" panose="020B0604020202020204" pitchFamily="34" charset="0"/>
                        <a:buChar char="•"/>
                      </a:pPr>
                      <a:r>
                        <a:rPr lang="en-US" dirty="0"/>
                        <a:t>Analysis</a:t>
                      </a:r>
                      <a:endParaRPr lang="en-US" baseline="0" dirty="0"/>
                    </a:p>
                    <a:p>
                      <a:pPr marL="285750" indent="-285750" algn="l">
                        <a:buFont typeface="Arial" panose="020B0604020202020204" pitchFamily="34" charset="0"/>
                        <a:buChar char="•"/>
                      </a:pPr>
                      <a:r>
                        <a:rPr lang="en-US" baseline="0" dirty="0"/>
                        <a:t>Local Knowledge</a:t>
                      </a:r>
                      <a:endParaRPr lang="en-US" dirty="0"/>
                    </a:p>
                  </a:txBody>
                  <a:tcPr/>
                </a:tc>
                <a:extLst>
                  <a:ext uri="{0D108BD9-81ED-4DB2-BD59-A6C34878D82A}">
                    <a16:rowId xmlns:a16="http://schemas.microsoft.com/office/drawing/2014/main" val="10003"/>
                  </a:ext>
                </a:extLst>
              </a:tr>
              <a:tr h="781467">
                <a:tc>
                  <a:txBody>
                    <a:bodyPr/>
                    <a:lstStyle/>
                    <a:p>
                      <a:pPr algn="l"/>
                      <a:r>
                        <a:rPr lang="en-US" i="0" u="none" dirty="0"/>
                        <a:t>4. Share Data</a:t>
                      </a:r>
                    </a:p>
                  </a:txBody>
                  <a:tcPr/>
                </a:tc>
                <a:tc>
                  <a:txBody>
                    <a:bodyPr/>
                    <a:lstStyle/>
                    <a:p>
                      <a:pPr marL="285750" indent="-285750" algn="l">
                        <a:buFont typeface="Arial" panose="020B0604020202020204" pitchFamily="34" charset="0"/>
                        <a:buChar char="•"/>
                      </a:pPr>
                      <a:r>
                        <a:rPr lang="en-US" dirty="0"/>
                        <a:t>Tools and portals</a:t>
                      </a:r>
                    </a:p>
                    <a:p>
                      <a:pPr marL="285750" indent="-285750" algn="l">
                        <a:buFont typeface="Arial" panose="020B0604020202020204" pitchFamily="34" charset="0"/>
                        <a:buChar char="•"/>
                      </a:pPr>
                      <a:r>
                        <a:rPr lang="en-US" dirty="0"/>
                        <a:t>Visualization</a:t>
                      </a:r>
                    </a:p>
                  </a:txBody>
                  <a:tcPr/>
                </a:tc>
                <a:extLst>
                  <a:ext uri="{0D108BD9-81ED-4DB2-BD59-A6C34878D82A}">
                    <a16:rowId xmlns:a16="http://schemas.microsoft.com/office/drawing/2014/main" val="10004"/>
                  </a:ext>
                </a:extLst>
              </a:tr>
              <a:tr h="785317">
                <a:tc>
                  <a:txBody>
                    <a:bodyPr/>
                    <a:lstStyle/>
                    <a:p>
                      <a:r>
                        <a:rPr lang="en-US" dirty="0"/>
                        <a:t>5. Build</a:t>
                      </a:r>
                      <a:r>
                        <a:rPr lang="en-US" baseline="0" dirty="0"/>
                        <a:t> Capacity to Use</a:t>
                      </a:r>
                      <a:r>
                        <a:rPr lang="en-US" dirty="0"/>
                        <a:t> </a:t>
                      </a:r>
                      <a:r>
                        <a:rPr lang="en-US" baseline="0" dirty="0"/>
                        <a:t>Data</a:t>
                      </a:r>
                      <a:endParaRPr lang="en-US" dirty="0"/>
                    </a:p>
                  </a:txBody>
                  <a:tcPr/>
                </a:tc>
                <a:tc>
                  <a:txBody>
                    <a:bodyPr/>
                    <a:lstStyle/>
                    <a:p>
                      <a:pPr marL="285750" indent="-285750" algn="l">
                        <a:buFont typeface="Arial" panose="020B0604020202020204" pitchFamily="34" charset="0"/>
                        <a:buChar char="•"/>
                      </a:pPr>
                      <a:r>
                        <a:rPr lang="en-US" dirty="0"/>
                        <a:t>Training</a:t>
                      </a:r>
                    </a:p>
                    <a:p>
                      <a:pPr marL="285750" indent="-285750" algn="l">
                        <a:buFont typeface="Arial" panose="020B0604020202020204" pitchFamily="34" charset="0"/>
                        <a:buChar char="•"/>
                      </a:pPr>
                      <a:r>
                        <a:rPr lang="en-US" dirty="0"/>
                        <a:t>Technical Assistance</a:t>
                      </a:r>
                    </a:p>
                  </a:txBody>
                  <a:tcPr/>
                </a:tc>
                <a:extLst>
                  <a:ext uri="{0D108BD9-81ED-4DB2-BD59-A6C34878D82A}">
                    <a16:rowId xmlns:a16="http://schemas.microsoft.com/office/drawing/2014/main" val="10005"/>
                  </a:ext>
                </a:extLst>
              </a:tr>
              <a:tr h="871393">
                <a:tc>
                  <a:txBody>
                    <a:bodyPr/>
                    <a:lstStyle/>
                    <a:p>
                      <a:r>
                        <a:rPr lang="en-US" dirty="0"/>
                        <a:t>6. Engage with </a:t>
                      </a:r>
                      <a:r>
                        <a:rPr lang="en-US" baseline="0" dirty="0"/>
                        <a:t>Data</a:t>
                      </a:r>
                      <a:endParaRPr lang="en-US" dirty="0"/>
                    </a:p>
                  </a:txBody>
                  <a:tcPr/>
                </a:tc>
                <a:tc>
                  <a:txBody>
                    <a:bodyPr/>
                    <a:lstStyle/>
                    <a:p>
                      <a:pPr marL="285750" indent="-285750" algn="l">
                        <a:buFont typeface="Arial" panose="020B0604020202020204" pitchFamily="34" charset="0"/>
                        <a:buChar char="•"/>
                      </a:pPr>
                      <a:r>
                        <a:rPr lang="en-US" baseline="0" dirty="0"/>
                        <a:t>Organizing and Advocacy</a:t>
                      </a:r>
                    </a:p>
                    <a:p>
                      <a:pPr marL="285750" indent="-285750" algn="l">
                        <a:buFont typeface="Arial" panose="020B0604020202020204" pitchFamily="34" charset="0"/>
                        <a:buChar char="•"/>
                      </a:pPr>
                      <a:r>
                        <a:rPr lang="en-US" baseline="0" dirty="0"/>
                        <a:t>Policy and Planning</a:t>
                      </a:r>
                    </a:p>
                  </a:txBody>
                  <a:tcPr/>
                </a:tc>
                <a:extLst>
                  <a:ext uri="{0D108BD9-81ED-4DB2-BD59-A6C34878D82A}">
                    <a16:rowId xmlns:a16="http://schemas.microsoft.com/office/drawing/2014/main" val="10006"/>
                  </a:ext>
                </a:extLst>
              </a:tr>
              <a:tr h="870572">
                <a:tc>
                  <a:txBody>
                    <a:bodyPr/>
                    <a:lstStyle/>
                    <a:p>
                      <a:r>
                        <a:rPr lang="en-US" dirty="0"/>
                        <a:t>7. Measure</a:t>
                      </a:r>
                      <a:r>
                        <a:rPr lang="en-US" baseline="0" dirty="0"/>
                        <a:t> Impact</a:t>
                      </a:r>
                      <a:endParaRPr lang="en-US" dirty="0"/>
                    </a:p>
                  </a:txBody>
                  <a:tcPr/>
                </a:tc>
                <a:tc>
                  <a:txBody>
                    <a:bodyPr/>
                    <a:lstStyle/>
                    <a:p>
                      <a:pPr marL="285750" indent="-285750" algn="l">
                        <a:buFont typeface="Arial" panose="020B0604020202020204" pitchFamily="34" charset="0"/>
                        <a:buChar char="•"/>
                      </a:pPr>
                      <a:r>
                        <a:rPr lang="en-US" baseline="0" dirty="0"/>
                        <a:t>Interim Outcomes</a:t>
                      </a:r>
                    </a:p>
                    <a:p>
                      <a:pPr marL="285750" indent="-285750" algn="l">
                        <a:buFont typeface="Arial" panose="020B0604020202020204" pitchFamily="34" charset="0"/>
                        <a:buChar char="•"/>
                      </a:pPr>
                      <a:r>
                        <a:rPr lang="en-US" baseline="0" dirty="0"/>
                        <a:t>Community Change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1623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 Principles	</a:t>
            </a:r>
          </a:p>
        </p:txBody>
      </p:sp>
      <p:sp>
        <p:nvSpPr>
          <p:cNvPr id="3" name="Content Placeholder 2"/>
          <p:cNvSpPr>
            <a:spLocks noGrp="1"/>
          </p:cNvSpPr>
          <p:nvPr>
            <p:ph idx="1"/>
          </p:nvPr>
        </p:nvSpPr>
        <p:spPr>
          <a:xfrm>
            <a:off x="641350" y="1768229"/>
            <a:ext cx="7760188" cy="4203573"/>
          </a:xfrm>
        </p:spPr>
        <p:txBody>
          <a:bodyPr/>
          <a:lstStyle/>
          <a:p>
            <a:r>
              <a:rPr lang="en-US" dirty="0"/>
              <a:t>Build local, multipurpose institutional capacity for the long-term.</a:t>
            </a:r>
          </a:p>
          <a:p>
            <a:r>
              <a:rPr lang="en-US" dirty="0"/>
              <a:t>Use short-term projects to advance broader vision and relationships.</a:t>
            </a:r>
          </a:p>
          <a:p>
            <a:r>
              <a:rPr lang="en-US" dirty="0"/>
              <a:t>Bring talent from across silos to the table to understand and address issues together.</a:t>
            </a:r>
          </a:p>
          <a:p>
            <a:r>
              <a:rPr lang="en-US" dirty="0"/>
              <a:t>Be a voice for equity – ensure access for residents and groups in low-income areas.</a:t>
            </a:r>
          </a:p>
          <a:p>
            <a:endParaRPr lang="en-US" dirty="0"/>
          </a:p>
          <a:p>
            <a:endParaRPr lang="en-US" dirty="0"/>
          </a:p>
        </p:txBody>
      </p:sp>
    </p:spTree>
    <p:extLst>
      <p:ext uri="{BB962C8B-B14F-4D97-AF65-F5344CB8AC3E}">
        <p14:creationId xmlns:p14="http://schemas.microsoft.com/office/powerpoint/2010/main" val="11370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the field</a:t>
            </a:r>
          </a:p>
        </p:txBody>
      </p:sp>
      <p:sp>
        <p:nvSpPr>
          <p:cNvPr id="5" name="Text Placeholder 4">
            <a:extLst>
              <a:ext uri="{FF2B5EF4-FFF2-40B4-BE49-F238E27FC236}">
                <a16:creationId xmlns:a16="http://schemas.microsoft.com/office/drawing/2014/main" id="{898FC98C-A5A8-42C8-944B-5508F170439D}"/>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28020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061DB8-2024-4BED-AC0A-FCBAE8FEE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286" y="1305681"/>
            <a:ext cx="6886234" cy="5275235"/>
          </a:xfrm>
          <a:prstGeom prst="rect">
            <a:avLst/>
          </a:prstGeom>
        </p:spPr>
      </p:pic>
      <p:sp>
        <p:nvSpPr>
          <p:cNvPr id="2" name="Title 1"/>
          <p:cNvSpPr>
            <a:spLocks noGrp="1"/>
          </p:cNvSpPr>
          <p:nvPr>
            <p:ph type="title"/>
          </p:nvPr>
        </p:nvSpPr>
        <p:spPr>
          <a:xfrm>
            <a:off x="609600" y="469466"/>
            <a:ext cx="7924800" cy="1920286"/>
          </a:xfrm>
        </p:spPr>
        <p:txBody>
          <a:bodyPr/>
          <a:lstStyle/>
          <a:p>
            <a:r>
              <a:rPr lang="en-US" dirty="0"/>
              <a:t>Detroit</a:t>
            </a:r>
          </a:p>
        </p:txBody>
      </p:sp>
      <p:pic>
        <p:nvPicPr>
          <p:cNvPr id="5" name="Picture 2" descr="Data Driven Detroit">
            <a:extLst>
              <a:ext uri="{FF2B5EF4-FFF2-40B4-BE49-F238E27FC236}">
                <a16:creationId xmlns:a16="http://schemas.microsoft.com/office/drawing/2014/main" id="{6E574D70-D98A-4B0A-993B-67E6904BE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680" y="153156"/>
            <a:ext cx="2179320" cy="1114425"/>
          </a:xfrm>
          <a:prstGeom prst="rect">
            <a:avLst/>
          </a:prstGeom>
          <a:solidFill>
            <a:schemeClr val="bg1"/>
          </a:solidFill>
        </p:spPr>
      </p:pic>
    </p:spTree>
    <p:extLst>
      <p:ext uri="{BB962C8B-B14F-4D97-AF65-F5344CB8AC3E}">
        <p14:creationId xmlns:p14="http://schemas.microsoft.com/office/powerpoint/2010/main" val="424334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Detroit Blight Removal Task Force</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30" y="1743173"/>
            <a:ext cx="1587500" cy="158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1780930" y="1730473"/>
            <a:ext cx="6943970" cy="42035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500" dirty="0"/>
              <a:t>Goal:  to develop a straightforward and detailed implementation plan to remove every 'blighted' residential structure, commercial structure and public building, and clear every blighted vacant lot in the city of Detroit</a:t>
            </a:r>
          </a:p>
          <a:p>
            <a:pPr>
              <a:lnSpc>
                <a:spcPct val="120000"/>
              </a:lnSpc>
            </a:pPr>
            <a:endParaRPr lang="en-US" sz="2500" dirty="0"/>
          </a:p>
        </p:txBody>
      </p:sp>
    </p:spTree>
    <p:extLst>
      <p:ext uri="{BB962C8B-B14F-4D97-AF65-F5344CB8AC3E}">
        <p14:creationId xmlns:p14="http://schemas.microsoft.com/office/powerpoint/2010/main" val="2252297959"/>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sharepoint/v3/field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10371</TotalTime>
  <Words>2563</Words>
  <Application>Microsoft Office PowerPoint</Application>
  <PresentationFormat>On-screen Show (4:3)</PresentationFormat>
  <Paragraphs>274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NNIP PPT Theme</vt:lpstr>
      <vt:lpstr>Using Linked Property Data for  Community Action</vt:lpstr>
      <vt:lpstr>    Urban Institute</vt:lpstr>
      <vt:lpstr>National Neighborhood  Indicators Partnership</vt:lpstr>
      <vt:lpstr>Relevant Data Across Topics and Time</vt:lpstr>
      <vt:lpstr>From Data to Action</vt:lpstr>
      <vt:lpstr>NNIP Principles </vt:lpstr>
      <vt:lpstr>Examples from the field</vt:lpstr>
      <vt:lpstr>Detroit</vt:lpstr>
      <vt:lpstr>Detroit Blight Removal Task Force</vt:lpstr>
      <vt:lpstr>Motor City Mapping</vt:lpstr>
      <vt:lpstr>HOPE Village Neighborhood Action </vt:lpstr>
      <vt:lpstr>Today: Metro Detroit Data Alliance</vt:lpstr>
      <vt:lpstr>Cleveland</vt:lpstr>
      <vt:lpstr>Neighborhood Strategy Technology App</vt:lpstr>
      <vt:lpstr>Neighborhood Strategy Technology App</vt:lpstr>
      <vt:lpstr>Neighborhood Strategy Technology App</vt:lpstr>
      <vt:lpstr>Washington, DC</vt:lpstr>
      <vt:lpstr>DC Preservation Network</vt:lpstr>
      <vt:lpstr>Monitor at-risk projects by compiling, linking and sharing relevant data</vt:lpstr>
      <vt:lpstr>Informed decisions require property data and neighborhood context</vt:lpstr>
      <vt:lpstr>www.neighborhoodindicators.org</vt:lpstr>
      <vt:lpstr>Follow us on Twitter @NNIPHQ or on NNIPNews Google Group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Kathy Pettit</cp:lastModifiedBy>
  <cp:revision>1161</cp:revision>
  <cp:lastPrinted>2018-11-06T21:46:10Z</cp:lastPrinted>
  <dcterms:created xsi:type="dcterms:W3CDTF">2010-04-12T23:12:02Z</dcterms:created>
  <dcterms:modified xsi:type="dcterms:W3CDTF">2018-11-07T12:50:20Z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