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455" r:id="rId4"/>
  </p:sldMasterIdLst>
  <p:notesMasterIdLst>
    <p:notesMasterId r:id="rId34"/>
  </p:notesMasterIdLst>
  <p:handoutMasterIdLst>
    <p:handoutMasterId r:id="rId35"/>
  </p:handoutMasterIdLst>
  <p:sldIdLst>
    <p:sldId id="257" r:id="rId5"/>
    <p:sldId id="474" r:id="rId6"/>
    <p:sldId id="435" r:id="rId7"/>
    <p:sldId id="440" r:id="rId8"/>
    <p:sldId id="439" r:id="rId9"/>
    <p:sldId id="448" r:id="rId10"/>
    <p:sldId id="353" r:id="rId11"/>
    <p:sldId id="447" r:id="rId12"/>
    <p:sldId id="438" r:id="rId13"/>
    <p:sldId id="475" r:id="rId14"/>
    <p:sldId id="452" r:id="rId15"/>
    <p:sldId id="464" r:id="rId16"/>
    <p:sldId id="470" r:id="rId17"/>
    <p:sldId id="472" r:id="rId18"/>
    <p:sldId id="473" r:id="rId19"/>
    <p:sldId id="455" r:id="rId20"/>
    <p:sldId id="460" r:id="rId21"/>
    <p:sldId id="456" r:id="rId22"/>
    <p:sldId id="463" r:id="rId23"/>
    <p:sldId id="457" r:id="rId24"/>
    <p:sldId id="466" r:id="rId25"/>
    <p:sldId id="476" r:id="rId26"/>
    <p:sldId id="299" r:id="rId27"/>
    <p:sldId id="300" r:id="rId28"/>
    <p:sldId id="298" r:id="rId29"/>
    <p:sldId id="326" r:id="rId30"/>
    <p:sldId id="417" r:id="rId31"/>
    <p:sldId id="434" r:id="rId32"/>
    <p:sldId id="477"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06C5C0-95F1-4E8D-834A-2B1C618E5720}">
          <p14:sldIdLst>
            <p14:sldId id="257"/>
            <p14:sldId id="474"/>
            <p14:sldId id="435"/>
            <p14:sldId id="440"/>
            <p14:sldId id="439"/>
            <p14:sldId id="448"/>
            <p14:sldId id="353"/>
            <p14:sldId id="447"/>
            <p14:sldId id="438"/>
            <p14:sldId id="475"/>
            <p14:sldId id="452"/>
            <p14:sldId id="464"/>
            <p14:sldId id="470"/>
            <p14:sldId id="472"/>
            <p14:sldId id="473"/>
            <p14:sldId id="455"/>
            <p14:sldId id="460"/>
            <p14:sldId id="456"/>
            <p14:sldId id="463"/>
            <p14:sldId id="457"/>
            <p14:sldId id="466"/>
            <p14:sldId id="476"/>
            <p14:sldId id="299"/>
            <p14:sldId id="300"/>
            <p14:sldId id="298"/>
            <p14:sldId id="326"/>
            <p14:sldId id="417"/>
            <p14:sldId id="434"/>
            <p14:sldId id="477"/>
          </p14:sldIdLst>
        </p14:section>
      </p14:sectionLst>
    </p:ex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3691"/>
    <a:srgbClr val="00B6D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1" autoAdjust="0"/>
    <p:restoredTop sz="45612" autoAdjust="0"/>
  </p:normalViewPr>
  <p:slideViewPr>
    <p:cSldViewPr snapToGrid="0" snapToObjects="1">
      <p:cViewPr varScale="1">
        <p:scale>
          <a:sx n="40" d="100"/>
          <a:sy n="40" d="100"/>
        </p:scale>
        <p:origin x="2608" y="36"/>
      </p:cViewPr>
      <p:guideLst>
        <p:guide orient="horz" pos="72"/>
        <p:guide pos="115"/>
      </p:guideLst>
    </p:cSldViewPr>
  </p:slideViewPr>
  <p:outlineViewPr>
    <p:cViewPr>
      <p:scale>
        <a:sx n="33" d="100"/>
        <a:sy n="33" d="100"/>
      </p:scale>
      <p:origin x="0" y="2919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A6D0CA1D-6252-422D-92EE-93C0C633A36D}" type="datetimeFigureOut">
              <a:rPr lang="en-US" smtClean="0"/>
              <a:t>5/11/2016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9CF1E3CA-5369-4B43-BC4A-FAAD5B6B2660}" type="slidenum">
              <a:rPr lang="en-US" smtClean="0"/>
              <a:t>‹#›</a:t>
            </a:fld>
            <a:endParaRPr lang="en-US" dirty="0"/>
          </a:p>
        </p:txBody>
      </p:sp>
    </p:spTree>
    <p:extLst>
      <p:ext uri="{BB962C8B-B14F-4D97-AF65-F5344CB8AC3E}">
        <p14:creationId xmlns:p14="http://schemas.microsoft.com/office/powerpoint/2010/main" val="319534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61F365D-FC5A-45AD-93AF-BF855BC25B84}" type="datetimeFigureOut">
              <a:rPr lang="en-US" smtClean="0"/>
              <a:t>5/11/2016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509C1CF-0B05-42BA-A122-7F697B58632C}" type="slidenum">
              <a:rPr lang="en-US" smtClean="0"/>
              <a:t>‹#›</a:t>
            </a:fld>
            <a:endParaRPr lang="en-US" dirty="0"/>
          </a:p>
        </p:txBody>
      </p:sp>
    </p:spTree>
    <p:extLst>
      <p:ext uri="{BB962C8B-B14F-4D97-AF65-F5344CB8AC3E}">
        <p14:creationId xmlns:p14="http://schemas.microsoft.com/office/powerpoint/2010/main" val="243893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myself – thank you for inviting </a:t>
            </a:r>
            <a:r>
              <a:rPr lang="en-US" dirty="0" smtClean="0"/>
              <a:t>me.</a:t>
            </a:r>
            <a:endParaRPr lang="en-US" baseline="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1</a:t>
            </a:fld>
            <a:endParaRPr lang="en-US" dirty="0"/>
          </a:p>
        </p:txBody>
      </p:sp>
    </p:spTree>
    <p:extLst>
      <p:ext uri="{BB962C8B-B14F-4D97-AF65-F5344CB8AC3E}">
        <p14:creationId xmlns:p14="http://schemas.microsoft.com/office/powerpoint/2010/main" val="114067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a:p>
            <a:pPr defTabSz="914266">
              <a:defRPr/>
            </a:pPr>
            <a:r>
              <a:rPr lang="en-US" dirty="0"/>
              <a:t>In St. Louis, one of the pilot sites, a coalition of </a:t>
            </a:r>
            <a:r>
              <a:rPr lang="en-US" dirty="0" smtClean="0"/>
              <a:t>organizations are working on way</a:t>
            </a:r>
            <a:r>
              <a:rPr lang="en-US" baseline="0" dirty="0" smtClean="0"/>
              <a:t>s to improve the users’ experience with the court systems. </a:t>
            </a:r>
            <a:r>
              <a:rPr lang="en-US" dirty="0" smtClean="0"/>
              <a:t>Their </a:t>
            </a:r>
            <a:r>
              <a:rPr lang="en-US" dirty="0"/>
              <a:t>current project is a</a:t>
            </a:r>
            <a:r>
              <a:rPr lang="en-US" dirty="0" smtClean="0"/>
              <a:t> system (prototype</a:t>
            </a:r>
            <a:r>
              <a:rPr lang="en-US" baseline="0" dirty="0" smtClean="0"/>
              <a:t> shown here) to </a:t>
            </a:r>
            <a:r>
              <a:rPr lang="en-US" dirty="0" smtClean="0"/>
              <a:t>allow citizens to find their ticket information, alternative ways to resolve their case, and payment options. </a:t>
            </a:r>
            <a:r>
              <a:rPr lang="en-US" baseline="0" dirty="0" smtClean="0"/>
              <a:t>  </a:t>
            </a:r>
            <a:r>
              <a:rPr lang="en-US" dirty="0" smtClean="0"/>
              <a:t>Happy to share more information</a:t>
            </a:r>
            <a:r>
              <a:rPr lang="en-US" baseline="0" dirty="0" smtClean="0"/>
              <a:t> offline.</a:t>
            </a:r>
            <a:endParaRPr lang="en-US"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10</a:t>
            </a:fld>
            <a:endParaRPr lang="en-US" dirty="0"/>
          </a:p>
        </p:txBody>
      </p:sp>
    </p:spTree>
    <p:extLst>
      <p:ext uri="{BB962C8B-B14F-4D97-AF65-F5344CB8AC3E}">
        <p14:creationId xmlns:p14="http://schemas.microsoft.com/office/powerpoint/2010/main" val="411527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6" rtl="0" eaLnBrk="1" fontAlgn="auto" latinLnBrk="0" hangingPunct="1">
              <a:lnSpc>
                <a:spcPct val="100000"/>
              </a:lnSpc>
              <a:spcBef>
                <a:spcPts val="0"/>
              </a:spcBef>
              <a:spcAft>
                <a:spcPts val="0"/>
              </a:spcAft>
              <a:buClrTx/>
              <a:buSzTx/>
              <a:buFontTx/>
              <a:buNone/>
              <a:tabLst/>
              <a:defRPr/>
            </a:pPr>
            <a:r>
              <a:rPr lang="en-US" dirty="0" smtClean="0"/>
              <a:t>We asked several sites to apply and suggest a community issue that the NNIP organization, the code for America</a:t>
            </a:r>
            <a:r>
              <a:rPr lang="en-US" baseline="0" dirty="0" smtClean="0"/>
              <a:t> brigade</a:t>
            </a:r>
            <a:r>
              <a:rPr lang="en-US" dirty="0" smtClean="0"/>
              <a:t>, and the local </a:t>
            </a:r>
            <a:r>
              <a:rPr lang="en-US" dirty="0" err="1" smtClean="0"/>
              <a:t>govt</a:t>
            </a:r>
            <a:r>
              <a:rPr lang="en-US" dirty="0" smtClean="0"/>
              <a:t> could work on together.</a:t>
            </a:r>
          </a:p>
          <a:p>
            <a:pPr defTabSz="914266">
              <a:defRPr/>
            </a:pPr>
            <a:endParaRPr lang="en-US" baseline="0" dirty="0" smtClean="0"/>
          </a:p>
          <a:p>
            <a:pPr defTabSz="914266">
              <a:defRPr/>
            </a:pPr>
            <a:r>
              <a:rPr lang="en-US" baseline="0" dirty="0" smtClean="0"/>
              <a:t>I’ll </a:t>
            </a:r>
            <a:r>
              <a:rPr lang="en-US" baseline="0" dirty="0" smtClean="0"/>
              <a:t>go through our second pilot site in Boston in more detail.</a:t>
            </a:r>
          </a:p>
          <a:p>
            <a:endParaRPr lang="en-US" baseline="0" dirty="0" smtClean="0"/>
          </a:p>
          <a:p>
            <a:r>
              <a:rPr lang="en-US" baseline="0" dirty="0" smtClean="0"/>
              <a:t>Give credit to Shari Davis, Executive Director of Youth Engagement and Employment  and </a:t>
            </a:r>
            <a:r>
              <a:rPr lang="en-US" baseline="0" dirty="0" smtClean="0"/>
              <a:t>staff at Metropolitan </a:t>
            </a:r>
            <a:r>
              <a:rPr lang="en-US" baseline="0" dirty="0" smtClean="0"/>
              <a:t>Area Planning Agency for help with the slides.  </a:t>
            </a:r>
          </a:p>
          <a:p>
            <a:pPr marL="171425" indent="-171425">
              <a:buFontTx/>
              <a:buChar char="-"/>
            </a:pPr>
            <a:endParaRPr lang="en-US" baseline="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11</a:t>
            </a:fld>
            <a:endParaRPr lang="en-US" dirty="0"/>
          </a:p>
        </p:txBody>
      </p:sp>
    </p:spTree>
    <p:extLst>
      <p:ext uri="{BB962C8B-B14F-4D97-AF65-F5344CB8AC3E}">
        <p14:creationId xmlns:p14="http://schemas.microsoft.com/office/powerpoint/2010/main" val="22975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2015, the</a:t>
            </a:r>
            <a:r>
              <a:rPr lang="en-US" baseline="0" dirty="0" smtClean="0"/>
              <a:t> city of Boston’s summer youth employment system placed </a:t>
            </a:r>
            <a:r>
              <a:rPr lang="en-US" dirty="0" smtClean="0"/>
              <a:t>about </a:t>
            </a:r>
            <a:r>
              <a:rPr lang="en-US" dirty="0"/>
              <a:t>3200 youth </a:t>
            </a:r>
            <a:r>
              <a:rPr lang="en-US" dirty="0" smtClean="0"/>
              <a:t>out </a:t>
            </a:r>
            <a:r>
              <a:rPr lang="en-US" dirty="0"/>
              <a:t>of 8000 that applied. </a:t>
            </a:r>
            <a:r>
              <a:rPr lang="en-US" dirty="0" smtClean="0"/>
              <a:t> </a:t>
            </a:r>
          </a:p>
          <a:p>
            <a:endParaRPr lang="en-US" dirty="0" smtClean="0"/>
          </a:p>
          <a:p>
            <a:r>
              <a:rPr lang="en-US" dirty="0" smtClean="0"/>
              <a:t>They know more</a:t>
            </a:r>
            <a:r>
              <a:rPr lang="en-US" baseline="0" dirty="0" smtClean="0"/>
              <a:t> youth need access to jobs to get experience and help them on their career ladder. </a:t>
            </a:r>
            <a:r>
              <a:rPr lang="en-US" dirty="0" smtClean="0"/>
              <a:t>Boston </a:t>
            </a:r>
            <a:r>
              <a:rPr lang="en-US" dirty="0"/>
              <a:t>Mayor Marty Walsh set a city-wide goal to increase the number of youth job applicants to 10,000 annually, and also seeks to increase the success rate of youth job placement. </a:t>
            </a:r>
          </a:p>
        </p:txBody>
      </p:sp>
      <p:sp>
        <p:nvSpPr>
          <p:cNvPr id="4" name="Slide Number Placeholder 3"/>
          <p:cNvSpPr>
            <a:spLocks noGrp="1"/>
          </p:cNvSpPr>
          <p:nvPr>
            <p:ph type="sldNum" sz="quarter" idx="10"/>
          </p:nvPr>
        </p:nvSpPr>
        <p:spPr/>
        <p:txBody>
          <a:bodyPr/>
          <a:lstStyle/>
          <a:p>
            <a:fld id="{9509C1CF-0B05-42BA-A122-7F697B58632C}" type="slidenum">
              <a:rPr lang="en-US" smtClean="0"/>
              <a:t>12</a:t>
            </a:fld>
            <a:endParaRPr lang="en-US" dirty="0"/>
          </a:p>
        </p:txBody>
      </p:sp>
    </p:spTree>
    <p:extLst>
      <p:ext uri="{BB962C8B-B14F-4D97-AF65-F5344CB8AC3E}">
        <p14:creationId xmlns:p14="http://schemas.microsoft.com/office/powerpoint/2010/main" val="160127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technology and processes for registration, communication and job placement </a:t>
            </a:r>
            <a:r>
              <a:rPr lang="en-US" dirty="0" smtClean="0"/>
              <a:t>doesn’t meet the needs of the youth, or </a:t>
            </a:r>
            <a:r>
              <a:rPr lang="en-US" dirty="0"/>
              <a:t>the needs of </a:t>
            </a:r>
            <a:r>
              <a:rPr lang="en-US" dirty="0" smtClean="0"/>
              <a:t>city program managers.</a:t>
            </a:r>
            <a:endParaRPr lang="en-US" dirty="0"/>
          </a:p>
          <a:p>
            <a:endParaRPr lang="en-US" dirty="0"/>
          </a:p>
          <a:p>
            <a:pPr defTabSz="914266">
              <a:defRPr/>
            </a:pPr>
            <a:r>
              <a:rPr lang="en-US" dirty="0"/>
              <a:t>Application process:  These involve varying degrees of manual </a:t>
            </a:r>
            <a:r>
              <a:rPr lang="en-US" dirty="0" smtClean="0"/>
              <a:t>processes,</a:t>
            </a:r>
            <a:r>
              <a:rPr lang="en-US" baseline="0" dirty="0" smtClean="0"/>
              <a:t> </a:t>
            </a:r>
            <a:r>
              <a:rPr lang="en-US" dirty="0" smtClean="0"/>
              <a:t>browser-based </a:t>
            </a:r>
            <a:r>
              <a:rPr lang="en-US" dirty="0"/>
              <a:t>form applications and in-person outreach.</a:t>
            </a:r>
          </a:p>
          <a:p>
            <a:endParaRPr lang="en-US" dirty="0"/>
          </a:p>
          <a:p>
            <a:r>
              <a:rPr lang="en-US" dirty="0"/>
              <a:t>After </a:t>
            </a:r>
            <a:r>
              <a:rPr lang="en-US" dirty="0" smtClean="0"/>
              <a:t>applications are submitted, </a:t>
            </a:r>
            <a:r>
              <a:rPr lang="en-US" dirty="0"/>
              <a:t>the </a:t>
            </a:r>
            <a:r>
              <a:rPr lang="en-US" dirty="0" smtClean="0"/>
              <a:t>matching </a:t>
            </a:r>
            <a:r>
              <a:rPr lang="en-US" dirty="0"/>
              <a:t>process is entirely manual and based on </a:t>
            </a:r>
            <a:r>
              <a:rPr lang="en-US" dirty="0" smtClean="0"/>
              <a:t>city</a:t>
            </a:r>
            <a:r>
              <a:rPr lang="en-US" baseline="0" dirty="0" smtClean="0"/>
              <a:t> </a:t>
            </a:r>
            <a:r>
              <a:rPr lang="en-US" dirty="0" smtClean="0"/>
              <a:t>staffers</a:t>
            </a:r>
            <a:r>
              <a:rPr lang="en-US" dirty="0"/>
              <a:t>’ knowledge of Boston geography and the available </a:t>
            </a:r>
            <a:r>
              <a:rPr lang="en-US" dirty="0" smtClean="0"/>
              <a:t>jobs, </a:t>
            </a:r>
            <a:r>
              <a:rPr lang="en-US" dirty="0"/>
              <a:t>and each of the 8000 youth with potential matches were notified by individual phone </a:t>
            </a:r>
            <a:r>
              <a:rPr lang="en-US" dirty="0" smtClean="0"/>
              <a:t>calls.</a:t>
            </a:r>
            <a:endParaRPr lang="en-US" dirty="0"/>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13</a:t>
            </a:fld>
            <a:endParaRPr lang="en-US" dirty="0"/>
          </a:p>
        </p:txBody>
      </p:sp>
    </p:spTree>
    <p:extLst>
      <p:ext uri="{BB962C8B-B14F-4D97-AF65-F5344CB8AC3E}">
        <p14:creationId xmlns:p14="http://schemas.microsoft.com/office/powerpoint/2010/main" val="157593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So an</a:t>
            </a:r>
            <a:r>
              <a:rPr lang="en-US" b="0" i="0" u="none" baseline="0" dirty="0" smtClean="0"/>
              <a:t> amazing set of organizations came together to tackle this problem.  </a:t>
            </a:r>
            <a:endParaRPr lang="en-US" b="0" i="0" u="none" dirty="0" smtClean="0"/>
          </a:p>
          <a:p>
            <a:endParaRPr lang="en-US" b="1" i="0" u="sng" dirty="0" smtClean="0"/>
          </a:p>
          <a:p>
            <a:r>
              <a:rPr lang="en-US" b="1" i="0" u="sng" dirty="0" smtClean="0"/>
              <a:t>NNIP partner</a:t>
            </a:r>
          </a:p>
          <a:p>
            <a:r>
              <a:rPr lang="en-US" i="1" dirty="0" smtClean="0"/>
              <a:t>Metropolitan Area Planning Council</a:t>
            </a:r>
          </a:p>
          <a:p>
            <a:pPr lvl="1"/>
            <a:r>
              <a:rPr lang="en-US" dirty="0" smtClean="0"/>
              <a:t>Manages the project and leads the collaborative development of the new systems. </a:t>
            </a:r>
          </a:p>
          <a:p>
            <a:r>
              <a:rPr lang="en-US" i="1" dirty="0" smtClean="0"/>
              <a:t>Boston Foundation’s Boston Indicators Project</a:t>
            </a:r>
          </a:p>
          <a:p>
            <a:pPr lvl="1"/>
            <a:r>
              <a:rPr lang="en-US" dirty="0" smtClean="0"/>
              <a:t>Review uses of the youth employment program data and advise on how analysis can strengthen the program.</a:t>
            </a:r>
          </a:p>
          <a:p>
            <a:pPr lvl="1"/>
            <a:endParaRPr lang="en-US" b="1" u="sng" dirty="0" smtClean="0"/>
          </a:p>
          <a:p>
            <a:pPr marL="0" lvl="1"/>
            <a:r>
              <a:rPr lang="en-US" b="1" u="sng" dirty="0" smtClean="0"/>
              <a:t>City</a:t>
            </a:r>
            <a:r>
              <a:rPr lang="en-US" b="1" u="sng" baseline="0" dirty="0" smtClean="0"/>
              <a:t> Agencies</a:t>
            </a:r>
            <a:endParaRPr lang="en-US" b="1" u="sng" dirty="0" smtClean="0"/>
          </a:p>
          <a:p>
            <a:pPr lvl="0"/>
            <a:r>
              <a:rPr lang="en-US" i="1" dirty="0" smtClean="0"/>
              <a:t>Dept. of Youth Engagement &amp; Employment</a:t>
            </a:r>
          </a:p>
          <a:p>
            <a:pPr lvl="1"/>
            <a:r>
              <a:rPr lang="en-US" dirty="0" smtClean="0"/>
              <a:t>Provides </a:t>
            </a:r>
            <a:r>
              <a:rPr lang="en-US" dirty="0" smtClean="0"/>
              <a:t>information </a:t>
            </a:r>
            <a:r>
              <a:rPr lang="en-US" dirty="0" smtClean="0"/>
              <a:t>about the processes and requirements and connections to youth.</a:t>
            </a:r>
          </a:p>
          <a:p>
            <a:pPr lvl="0"/>
            <a:r>
              <a:rPr lang="en-US" i="1" dirty="0" smtClean="0"/>
              <a:t>Dept .of Innovation and Technology</a:t>
            </a:r>
          </a:p>
          <a:p>
            <a:pPr lvl="1"/>
            <a:r>
              <a:rPr lang="en-US" dirty="0" smtClean="0"/>
              <a:t>Helps with technology choices, following the city’s policies </a:t>
            </a:r>
            <a:endParaRPr lang="en-US" dirty="0" smtClean="0"/>
          </a:p>
          <a:p>
            <a:pPr lvl="1"/>
            <a:endParaRPr lang="en-US" b="1" u="sng" dirty="0" smtClean="0"/>
          </a:p>
          <a:p>
            <a:pPr lvl="1"/>
            <a:r>
              <a:rPr lang="en-US" b="1" u="sng" dirty="0" smtClean="0"/>
              <a:t>Civic </a:t>
            </a:r>
            <a:r>
              <a:rPr lang="en-US" b="1" u="sng" dirty="0" smtClean="0"/>
              <a:t>Tech and Private Sector</a:t>
            </a:r>
          </a:p>
          <a:p>
            <a:r>
              <a:rPr lang="en-US" i="1" dirty="0" smtClean="0"/>
              <a:t>Code for Boston</a:t>
            </a:r>
          </a:p>
          <a:p>
            <a:pPr lvl="1"/>
            <a:r>
              <a:rPr lang="en-US" dirty="0" smtClean="0"/>
              <a:t>Assist in coding the application interfaces, working with MAPC developer</a:t>
            </a:r>
          </a:p>
          <a:p>
            <a:r>
              <a:rPr lang="en-US" i="1" dirty="0" smtClean="0"/>
              <a:t>BNY Mellon</a:t>
            </a:r>
            <a:endParaRPr lang="en-US" dirty="0" smtClean="0"/>
          </a:p>
          <a:p>
            <a:pPr lvl="1"/>
            <a:r>
              <a:rPr lang="en-US" dirty="0" smtClean="0"/>
              <a:t>Private sector bank provides match funding</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14</a:t>
            </a:fld>
            <a:endParaRPr lang="en-US" dirty="0"/>
          </a:p>
        </p:txBody>
      </p:sp>
    </p:spTree>
    <p:extLst>
      <p:ext uri="{BB962C8B-B14F-4D97-AF65-F5344CB8AC3E}">
        <p14:creationId xmlns:p14="http://schemas.microsoft.com/office/powerpoint/2010/main" val="302113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Together</a:t>
            </a:r>
            <a:r>
              <a:rPr lang="en-US" baseline="0" dirty="0" smtClean="0"/>
              <a:t> the team set common goals.</a:t>
            </a:r>
          </a:p>
          <a:p>
            <a:pPr defTabSz="914266">
              <a:defRPr/>
            </a:pPr>
            <a:endParaRPr lang="en-US" baseline="0" dirty="0" smtClean="0"/>
          </a:p>
          <a:p>
            <a:pPr defTabSz="914266">
              <a:defRPr/>
            </a:pPr>
            <a:r>
              <a:rPr lang="en-US" dirty="0" smtClean="0"/>
              <a:t>Developing </a:t>
            </a:r>
            <a:r>
              <a:rPr lang="en-US" dirty="0"/>
              <a:t>technology that automates assignment and the job placement notification </a:t>
            </a:r>
            <a:r>
              <a:rPr lang="en-US" dirty="0" smtClean="0"/>
              <a:t>system </a:t>
            </a:r>
            <a:r>
              <a:rPr lang="en-US" dirty="0"/>
              <a:t>could free up thousands of hours of staff </a:t>
            </a:r>
            <a:r>
              <a:rPr lang="en-US" dirty="0" smtClean="0"/>
              <a:t>time. The staff </a:t>
            </a:r>
            <a:r>
              <a:rPr lang="en-US" baseline="0" dirty="0" smtClean="0"/>
              <a:t>could </a:t>
            </a:r>
            <a:r>
              <a:rPr lang="en-US" dirty="0" smtClean="0"/>
              <a:t>spend on much-needed outreach and program promotion.</a:t>
            </a:r>
            <a:r>
              <a:rPr lang="en-US" baseline="0" dirty="0" smtClean="0"/>
              <a:t>  </a:t>
            </a:r>
            <a:r>
              <a:rPr lang="en-US" dirty="0" smtClean="0"/>
              <a:t>A</a:t>
            </a:r>
            <a:r>
              <a:rPr lang="en-US" baseline="0" dirty="0" smtClean="0"/>
              <a:t> revamped system will also make it easier </a:t>
            </a:r>
            <a:r>
              <a:rPr lang="en-US" dirty="0" smtClean="0"/>
              <a:t>for youth to apply and get matched</a:t>
            </a:r>
            <a:r>
              <a:rPr lang="en-US" baseline="0" dirty="0" smtClean="0"/>
              <a:t> in ways that systematically balances different factors.</a:t>
            </a:r>
          </a:p>
          <a:p>
            <a:pPr defTabSz="914266">
              <a:defRPr/>
            </a:pPr>
            <a:endParaRPr lang="en-US" baseline="0" dirty="0" smtClean="0"/>
          </a:p>
          <a:p>
            <a:pPr defTabSz="914266">
              <a:defRPr/>
            </a:pPr>
            <a:r>
              <a:rPr lang="en-US" dirty="0" smtClean="0"/>
              <a:t>The team believes</a:t>
            </a:r>
            <a:r>
              <a:rPr lang="en-US" baseline="0" dirty="0" smtClean="0"/>
              <a:t> these first 3 changes </a:t>
            </a:r>
            <a:r>
              <a:rPr lang="en-US" dirty="0" smtClean="0"/>
              <a:t>will </a:t>
            </a:r>
            <a:r>
              <a:rPr lang="en-US" dirty="0" smtClean="0"/>
              <a:t>lead </a:t>
            </a:r>
            <a:r>
              <a:rPr lang="en-US" dirty="0"/>
              <a:t>to further program growth and overall increase in youth employment. </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15</a:t>
            </a:fld>
            <a:endParaRPr lang="en-US" dirty="0"/>
          </a:p>
        </p:txBody>
      </p:sp>
    </p:spTree>
    <p:extLst>
      <p:ext uri="{BB962C8B-B14F-4D97-AF65-F5344CB8AC3E}">
        <p14:creationId xmlns:p14="http://schemas.microsoft.com/office/powerpoint/2010/main" val="103346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1" y="4400551"/>
            <a:ext cx="5486399" cy="3600599"/>
          </a:xfrm>
          <a:prstGeom prst="rect">
            <a:avLst/>
          </a:prstGeom>
          <a:noFill/>
          <a:ln>
            <a:noFill/>
          </a:ln>
        </p:spPr>
        <p:txBody>
          <a:bodyPr lIns="91411" tIns="91411" rIns="91411" bIns="91411" anchor="t" anchorCtr="0">
            <a:noAutofit/>
          </a:bodyPr>
          <a:lstStyle/>
          <a:p>
            <a:pPr>
              <a:buClr>
                <a:schemeClr val="dk1"/>
              </a:buClr>
              <a:buSzPct val="25000"/>
            </a:pPr>
            <a:r>
              <a:rPr lang="en-US" dirty="0" smtClean="0">
                <a:solidFill>
                  <a:schemeClr val="dk1"/>
                </a:solidFill>
                <a:latin typeface="Calibri"/>
                <a:ea typeface="Calibri"/>
                <a:cs typeface="Calibri"/>
                <a:sym typeface="Calibri"/>
              </a:rPr>
              <a:t>Here’s the timeline</a:t>
            </a:r>
            <a:r>
              <a:rPr lang="en-US" baseline="0" dirty="0" smtClean="0">
                <a:solidFill>
                  <a:schemeClr val="dk1"/>
                </a:solidFill>
                <a:latin typeface="Calibri"/>
                <a:ea typeface="Calibri"/>
                <a:cs typeface="Calibri"/>
                <a:sym typeface="Calibri"/>
              </a:rPr>
              <a:t> for the program, which runs from Feb – </a:t>
            </a:r>
            <a:r>
              <a:rPr lang="en-US" baseline="0" dirty="0" smtClean="0">
                <a:solidFill>
                  <a:schemeClr val="dk1"/>
                </a:solidFill>
                <a:latin typeface="Calibri"/>
                <a:ea typeface="Calibri"/>
                <a:cs typeface="Calibri"/>
                <a:sym typeface="Calibri"/>
              </a:rPr>
              <a:t>Sept, including the waiting time for youth and </a:t>
            </a:r>
            <a:r>
              <a:rPr lang="en-US" baseline="0" dirty="0" err="1" smtClean="0">
                <a:solidFill>
                  <a:schemeClr val="dk1"/>
                </a:solidFill>
                <a:latin typeface="Calibri"/>
                <a:ea typeface="Calibri"/>
                <a:cs typeface="Calibri"/>
                <a:sym typeface="Calibri"/>
              </a:rPr>
              <a:t>emplouers</a:t>
            </a:r>
            <a:r>
              <a:rPr lang="en-US" baseline="0" dirty="0" smtClean="0">
                <a:solidFill>
                  <a:schemeClr val="dk1"/>
                </a:solidFill>
                <a:latin typeface="Calibri"/>
                <a:ea typeface="Calibri"/>
                <a:cs typeface="Calibri"/>
                <a:sym typeface="Calibri"/>
              </a:rPr>
              <a:t>, so </a:t>
            </a:r>
            <a:r>
              <a:rPr lang="en-US" baseline="0" dirty="0" smtClean="0">
                <a:solidFill>
                  <a:schemeClr val="dk1"/>
                </a:solidFill>
                <a:latin typeface="Calibri"/>
                <a:ea typeface="Calibri"/>
                <a:cs typeface="Calibri"/>
                <a:sym typeface="Calibri"/>
              </a:rPr>
              <a:t>the team is working under tight constraints.</a:t>
            </a:r>
            <a:endParaRPr dirty="0">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3" y="8685214"/>
            <a:ext cx="2971799" cy="458699"/>
          </a:xfrm>
          <a:prstGeom prst="rect">
            <a:avLst/>
          </a:prstGeom>
          <a:noFill/>
          <a:ln>
            <a:noFill/>
          </a:ln>
        </p:spPr>
        <p:txBody>
          <a:bodyPr lIns="91411" tIns="45694" rIns="91411" bIns="45694"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16</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053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1" y="4400551"/>
            <a:ext cx="5486399" cy="3600599"/>
          </a:xfrm>
          <a:prstGeom prst="rect">
            <a:avLst/>
          </a:prstGeom>
          <a:noFill/>
          <a:ln>
            <a:noFill/>
          </a:ln>
        </p:spPr>
        <p:txBody>
          <a:bodyPr lIns="91411" tIns="91411" rIns="91411" bIns="91411" anchor="t" anchorCtr="0">
            <a:noAutofit/>
          </a:bodyPr>
          <a:lstStyle/>
          <a:p>
            <a:pPr>
              <a:buClr>
                <a:schemeClr val="dk1"/>
              </a:buClr>
              <a:buSzPct val="25000"/>
            </a:pPr>
            <a:r>
              <a:rPr lang="en-US" dirty="0">
                <a:solidFill>
                  <a:schemeClr val="dk1"/>
                </a:solidFill>
                <a:latin typeface="Calibri"/>
                <a:ea typeface="Calibri"/>
                <a:cs typeface="Calibri"/>
                <a:sym typeface="Calibri"/>
              </a:rPr>
              <a:t>The </a:t>
            </a:r>
            <a:r>
              <a:rPr lang="en-US" dirty="0" smtClean="0">
                <a:solidFill>
                  <a:schemeClr val="dk1"/>
                </a:solidFill>
                <a:latin typeface="Calibri"/>
                <a:ea typeface="Calibri"/>
                <a:cs typeface="Calibri"/>
                <a:sym typeface="Calibri"/>
              </a:rPr>
              <a:t>team</a:t>
            </a:r>
            <a:r>
              <a:rPr lang="en-US" baseline="0" dirty="0" smtClean="0">
                <a:solidFill>
                  <a:schemeClr val="dk1"/>
                </a:solidFill>
                <a:latin typeface="Calibri"/>
                <a:ea typeface="Calibri"/>
                <a:cs typeface="Calibri"/>
                <a:sym typeface="Calibri"/>
              </a:rPr>
              <a:t> also agreed from the start to </a:t>
            </a:r>
            <a:r>
              <a:rPr lang="en-US" dirty="0" smtClean="0">
                <a:solidFill>
                  <a:schemeClr val="dk1"/>
                </a:solidFill>
                <a:latin typeface="Calibri"/>
                <a:ea typeface="Calibri"/>
                <a:cs typeface="Calibri"/>
                <a:sym typeface="Calibri"/>
              </a:rPr>
              <a:t>involve </a:t>
            </a:r>
            <a:r>
              <a:rPr lang="en-US" dirty="0">
                <a:solidFill>
                  <a:schemeClr val="dk1"/>
                </a:solidFill>
                <a:latin typeface="Calibri"/>
                <a:ea typeface="Calibri"/>
                <a:cs typeface="Calibri"/>
                <a:sym typeface="Calibri"/>
              </a:rPr>
              <a:t>youth in all parts of the project. </a:t>
            </a:r>
            <a:endParaRPr lang="en-US" dirty="0" smtClean="0">
              <a:solidFill>
                <a:schemeClr val="dk1"/>
              </a:solidFill>
              <a:latin typeface="Calibri"/>
              <a:ea typeface="Calibri"/>
              <a:cs typeface="Calibri"/>
              <a:sym typeface="Calibri"/>
            </a:endParaRPr>
          </a:p>
          <a:p>
            <a:pPr marL="228567" defTabSz="881390">
              <a:lnSpc>
                <a:spcPct val="90000"/>
              </a:lnSpc>
              <a:spcBef>
                <a:spcPts val="2000"/>
              </a:spcBef>
              <a:spcAft>
                <a:spcPts val="1000"/>
              </a:spcAft>
              <a:buClr>
                <a:schemeClr val="dk1"/>
              </a:buClr>
              <a:buSzPct val="100000"/>
            </a:pPr>
            <a:endParaRPr lang="en-US" i="1" dirty="0" smtClean="0">
              <a:solidFill>
                <a:schemeClr val="dk1"/>
              </a:solidFill>
              <a:latin typeface="Open Sans"/>
              <a:ea typeface="Calibri"/>
              <a:cs typeface="Calibri"/>
              <a:sym typeface="Open Sans"/>
            </a:endParaRPr>
          </a:p>
          <a:p>
            <a:pPr marL="228567" defTabSz="881390">
              <a:lnSpc>
                <a:spcPct val="90000"/>
              </a:lnSpc>
              <a:spcBef>
                <a:spcPts val="2000"/>
              </a:spcBef>
              <a:spcAft>
                <a:spcPts val="1000"/>
              </a:spcAft>
              <a:buClr>
                <a:schemeClr val="dk1"/>
              </a:buClr>
              <a:buSzPct val="100000"/>
            </a:pPr>
            <a:r>
              <a:rPr lang="en-US" dirty="0" smtClean="0">
                <a:solidFill>
                  <a:schemeClr val="dk1"/>
                </a:solidFill>
                <a:latin typeface="+mn-lt"/>
                <a:ea typeface="Calibri"/>
                <a:cs typeface="Calibri"/>
                <a:sym typeface="Calibri"/>
              </a:rPr>
              <a:t>Building </a:t>
            </a:r>
            <a:r>
              <a:rPr lang="en-US" dirty="0" smtClean="0">
                <a:solidFill>
                  <a:schemeClr val="dk1"/>
                </a:solidFill>
                <a:latin typeface="+mn-lt"/>
                <a:ea typeface="Calibri"/>
                <a:cs typeface="Calibri"/>
                <a:sym typeface="Calibri"/>
              </a:rPr>
              <a:t>skills of the specific youth involved in this project fulfills the </a:t>
            </a:r>
            <a:r>
              <a:rPr lang="en-US" dirty="0" smtClean="0">
                <a:solidFill>
                  <a:schemeClr val="dk1"/>
                </a:solidFill>
                <a:latin typeface="+mn-lt"/>
                <a:ea typeface="Calibri"/>
                <a:cs typeface="Calibri"/>
                <a:sym typeface="Calibri"/>
              </a:rPr>
              <a:t>core</a:t>
            </a:r>
            <a:r>
              <a:rPr lang="en-US" baseline="0" dirty="0" smtClean="0">
                <a:solidFill>
                  <a:schemeClr val="dk1"/>
                </a:solidFill>
                <a:latin typeface="+mn-lt"/>
                <a:ea typeface="Calibri"/>
                <a:cs typeface="Calibri"/>
                <a:sym typeface="Calibri"/>
              </a:rPr>
              <a:t> </a:t>
            </a:r>
            <a:r>
              <a:rPr lang="en-US" dirty="0" smtClean="0">
                <a:solidFill>
                  <a:schemeClr val="dk1"/>
                </a:solidFill>
                <a:latin typeface="+mn-lt"/>
                <a:ea typeface="Calibri"/>
                <a:cs typeface="Calibri"/>
                <a:sym typeface="Calibri"/>
              </a:rPr>
              <a:t>mission </a:t>
            </a:r>
            <a:r>
              <a:rPr lang="en-US" dirty="0" smtClean="0">
                <a:solidFill>
                  <a:schemeClr val="dk1"/>
                </a:solidFill>
                <a:latin typeface="+mn-lt"/>
                <a:ea typeface="Calibri"/>
                <a:cs typeface="Calibri"/>
                <a:sym typeface="Calibri"/>
              </a:rPr>
              <a:t>of the city </a:t>
            </a:r>
            <a:r>
              <a:rPr lang="en-US" dirty="0" err="1" smtClean="0">
                <a:solidFill>
                  <a:schemeClr val="dk1"/>
                </a:solidFill>
                <a:latin typeface="+mn-lt"/>
                <a:ea typeface="Calibri"/>
                <a:cs typeface="Calibri"/>
                <a:sym typeface="Calibri"/>
              </a:rPr>
              <a:t>dept</a:t>
            </a:r>
            <a:r>
              <a:rPr lang="en-US" dirty="0" smtClean="0">
                <a:solidFill>
                  <a:schemeClr val="dk1"/>
                </a:solidFill>
                <a:latin typeface="+mn-lt"/>
                <a:ea typeface="Calibri"/>
                <a:cs typeface="Calibri"/>
                <a:sym typeface="Calibri"/>
              </a:rPr>
              <a:t> </a:t>
            </a:r>
            <a:r>
              <a:rPr lang="en-US" dirty="0" smtClean="0">
                <a:solidFill>
                  <a:schemeClr val="dk1"/>
                </a:solidFill>
                <a:latin typeface="+mn-lt"/>
                <a:ea typeface="Calibri"/>
                <a:cs typeface="Calibri"/>
                <a:sym typeface="Calibri"/>
              </a:rPr>
              <a:t>PLUS their </a:t>
            </a:r>
            <a:r>
              <a:rPr lang="en-US" dirty="0" smtClean="0">
                <a:solidFill>
                  <a:schemeClr val="dk1"/>
                </a:solidFill>
                <a:latin typeface="+mn-lt"/>
                <a:ea typeface="Calibri"/>
                <a:cs typeface="Calibri"/>
                <a:sym typeface="Calibri"/>
              </a:rPr>
              <a:t>perspective will result in </a:t>
            </a:r>
            <a:r>
              <a:rPr lang="en-US" baseline="0" dirty="0" smtClean="0">
                <a:solidFill>
                  <a:schemeClr val="dk1"/>
                </a:solidFill>
                <a:latin typeface="+mn-lt"/>
                <a:ea typeface="Calibri"/>
                <a:cs typeface="Calibri"/>
                <a:sym typeface="Calibri"/>
              </a:rPr>
              <a:t>products that serve all youth better.</a:t>
            </a:r>
            <a:endParaRPr lang="en-US" dirty="0" smtClean="0">
              <a:solidFill>
                <a:schemeClr val="dk1"/>
              </a:solidFill>
              <a:latin typeface="+mn-lt"/>
              <a:ea typeface="Calibri"/>
              <a:cs typeface="Calibri"/>
              <a:sym typeface="Calibri"/>
            </a:endParaRPr>
          </a:p>
          <a:p>
            <a:pPr marL="457133" indent="-228567">
              <a:lnSpc>
                <a:spcPct val="90000"/>
              </a:lnSpc>
              <a:spcBef>
                <a:spcPts val="2000"/>
              </a:spcBef>
              <a:spcAft>
                <a:spcPts val="1000"/>
              </a:spcAft>
              <a:buClr>
                <a:schemeClr val="dk1"/>
              </a:buClr>
              <a:buSzPct val="100000"/>
              <a:buFont typeface="Open Sans"/>
              <a:buChar char="•"/>
            </a:pPr>
            <a:endParaRPr lang="en-US" i="1" dirty="0">
              <a:solidFill>
                <a:schemeClr val="dk1"/>
              </a:solidFill>
              <a:latin typeface="Open Sans"/>
              <a:ea typeface="Open Sans"/>
              <a:cs typeface="Open Sans"/>
              <a:sym typeface="Open Sans"/>
            </a:endParaRPr>
          </a:p>
          <a:p>
            <a:pPr>
              <a:buClr>
                <a:schemeClr val="dk1"/>
              </a:buClr>
              <a:buSzPct val="25000"/>
            </a:pPr>
            <a:endParaRPr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685214"/>
            <a:ext cx="2971799" cy="458699"/>
          </a:xfrm>
          <a:prstGeom prst="rect">
            <a:avLst/>
          </a:prstGeom>
          <a:noFill/>
          <a:ln>
            <a:noFill/>
          </a:ln>
        </p:spPr>
        <p:txBody>
          <a:bodyPr lIns="91411" tIns="45694" rIns="91411" bIns="45694" anchor="b" anchorCtr="0">
            <a:noAutofit/>
          </a:bodyPr>
          <a:lstStyle/>
          <a:p>
            <a:pPr algn="l">
              <a:buClr>
                <a:schemeClr val="dk1"/>
              </a:buClr>
              <a:buSzPct val="25000"/>
            </a:pPr>
            <a:fld id="{00000000-1234-1234-1234-123412341234}" type="slidenum">
              <a:rPr lang="en-US" sz="1400">
                <a:solidFill>
                  <a:srgbClr val="000000"/>
                </a:solidFill>
                <a:latin typeface="Arial"/>
                <a:ea typeface="Arial"/>
                <a:cs typeface="Arial"/>
                <a:sym typeface="Arial"/>
              </a:rPr>
              <a:pPr algn="l">
                <a:buClr>
                  <a:schemeClr val="dk1"/>
                </a:buClr>
                <a:buSzPct val="25000"/>
              </a:pPr>
              <a:t>17</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1221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first </a:t>
            </a:r>
            <a:r>
              <a:rPr lang="en-US" dirty="0"/>
              <a:t>challenge the team took on is </a:t>
            </a:r>
            <a:r>
              <a:rPr lang="en-US" dirty="0" smtClean="0"/>
              <a:t>automating </a:t>
            </a:r>
            <a:r>
              <a:rPr lang="en-US" dirty="0"/>
              <a:t>the process for matching youth to </a:t>
            </a:r>
            <a:r>
              <a:rPr lang="en-US" dirty="0" smtClean="0"/>
              <a:t>summer </a:t>
            </a:r>
            <a:r>
              <a:rPr lang="en-US" dirty="0"/>
              <a:t>jobs. </a:t>
            </a:r>
            <a:endParaRPr lang="en-US" dirty="0" smtClean="0"/>
          </a:p>
          <a:p>
            <a:pPr defTabSz="914266">
              <a:defRPr/>
            </a:pPr>
            <a:endParaRPr lang="en-US" dirty="0"/>
          </a:p>
          <a:p>
            <a:pPr defTabSz="914266">
              <a:defRPr/>
            </a:pPr>
            <a:r>
              <a:rPr lang="en-US" dirty="0" smtClean="0"/>
              <a:t>Twelve </a:t>
            </a:r>
            <a:r>
              <a:rPr lang="en-US" dirty="0"/>
              <a:t>youth </a:t>
            </a:r>
            <a:r>
              <a:rPr lang="en-US" dirty="0" smtClean="0"/>
              <a:t>have met weekly to </a:t>
            </a:r>
            <a:r>
              <a:rPr lang="en-US" dirty="0"/>
              <a:t>design the user </a:t>
            </a:r>
            <a:r>
              <a:rPr lang="en-US" dirty="0" smtClean="0"/>
              <a:t>experience for the initial prototype</a:t>
            </a:r>
            <a:r>
              <a:rPr lang="en-US" baseline="0" dirty="0" smtClean="0"/>
              <a:t> based on a </a:t>
            </a:r>
            <a:r>
              <a:rPr lang="en-US" dirty="0" smtClean="0"/>
              <a:t>“</a:t>
            </a:r>
            <a:r>
              <a:rPr lang="en-US" dirty="0"/>
              <a:t>user centered design process</a:t>
            </a:r>
            <a:r>
              <a:rPr lang="en-US" dirty="0" smtClean="0"/>
              <a:t>”. </a:t>
            </a:r>
            <a:r>
              <a:rPr lang="en-US" dirty="0"/>
              <a:t>Youth </a:t>
            </a:r>
            <a:r>
              <a:rPr lang="en-US" dirty="0" smtClean="0"/>
              <a:t>made decisions </a:t>
            </a:r>
            <a:r>
              <a:rPr lang="en-US" dirty="0"/>
              <a:t>that impacted the several inputs into the data model, most significantly the youth interest </a:t>
            </a:r>
            <a:r>
              <a:rPr lang="en-US" dirty="0" smtClean="0"/>
              <a:t>score.</a:t>
            </a:r>
            <a:endParaRPr lang="en-US" dirty="0"/>
          </a:p>
          <a:p>
            <a:pPr defTabSz="914266">
              <a:defRPr/>
            </a:pPr>
            <a:endParaRPr lang="en-US" dirty="0"/>
          </a:p>
          <a:p>
            <a:pPr defTabSz="914266">
              <a:defRPr/>
            </a:pPr>
            <a:r>
              <a:rPr lang="en-US" dirty="0"/>
              <a:t>Matched applicants will be notified through a new email notification system (also designed with the input of youth workers) with a one-click response option.</a:t>
            </a:r>
          </a:p>
          <a:p>
            <a:pPr defTabSz="914266">
              <a:defRPr/>
            </a:pPr>
            <a:endParaRPr lang="en-US" dirty="0"/>
          </a:p>
          <a:p>
            <a:pPr defTabSz="914266">
              <a:defRPr/>
            </a:pPr>
            <a:r>
              <a:rPr lang="en-US" dirty="0" smtClean="0"/>
              <a:t>Team plans to quantify savings in operations and match quality using a comparison group.</a:t>
            </a:r>
          </a:p>
          <a:p>
            <a:pPr defTabSz="914266">
              <a:defRPr/>
            </a:pPr>
            <a:endParaRPr lang="en-US" dirty="0" smtClean="0"/>
          </a:p>
          <a:p>
            <a:pPr defTabSz="914266">
              <a:defRPr/>
            </a:pPr>
            <a:r>
              <a:rPr lang="en-US" dirty="0" smtClean="0"/>
              <a:t>The </a:t>
            </a:r>
            <a:r>
              <a:rPr lang="en-US" dirty="0"/>
              <a:t>first batch was matched just this week, and they’ll be examining results and refining the process for the next month</a:t>
            </a:r>
            <a:r>
              <a:rPr lang="en-US" dirty="0" smtClean="0"/>
              <a:t>.</a:t>
            </a:r>
          </a:p>
          <a:p>
            <a:pPr defTabSz="914266">
              <a:defRPr/>
            </a:pPr>
            <a:endParaRPr lang="en-US" dirty="0" smtClean="0"/>
          </a:p>
          <a:p>
            <a:pPr defTabSz="914266">
              <a:defRPr/>
            </a:pPr>
            <a:r>
              <a:rPr lang="en-US" b="1" u="sng" dirty="0" smtClean="0"/>
              <a:t>Background</a:t>
            </a:r>
            <a:r>
              <a:rPr lang="en-US" dirty="0" smtClean="0"/>
              <a:t>: The matching algorithm at the heart of this applications seeks to balance a variety of factors, including applicant interest, transit pass availability, commute time, and geographic equity of opportunity. </a:t>
            </a:r>
          </a:p>
          <a:p>
            <a:pPr defTabSz="914266">
              <a:defRPr/>
            </a:pPr>
            <a:endParaRPr lang="en-US" dirty="0" smtClean="0"/>
          </a:p>
          <a:p>
            <a:pPr defTabSz="914266">
              <a:defRPr/>
            </a:pPr>
            <a:r>
              <a:rPr lang="en-US" dirty="0" smtClean="0"/>
              <a:t>Youth have been hired through the city’s Youth Jobs program </a:t>
            </a:r>
          </a:p>
          <a:p>
            <a:pPr defTabSz="914266">
              <a:defRPr/>
            </a:pPr>
            <a:endParaRPr lang="en-US" dirty="0"/>
          </a:p>
          <a:p>
            <a:pPr defTabSz="914266">
              <a:defRPr/>
            </a:pP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18</a:t>
            </a:fld>
            <a:endParaRPr lang="en-US" dirty="0"/>
          </a:p>
        </p:txBody>
      </p:sp>
    </p:spTree>
    <p:extLst>
      <p:ext uri="{BB962C8B-B14F-4D97-AF65-F5344CB8AC3E}">
        <p14:creationId xmlns:p14="http://schemas.microsoft.com/office/powerpoint/2010/main" val="203942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Step 2 of</a:t>
            </a:r>
            <a:r>
              <a:rPr lang="en-US" baseline="0" dirty="0" smtClean="0"/>
              <a:t> the project is to tackle the application </a:t>
            </a:r>
            <a:r>
              <a:rPr lang="en-US" baseline="0" dirty="0" smtClean="0"/>
              <a:t>process before the 2017 application season starts.</a:t>
            </a:r>
            <a:endParaRPr lang="en-US" baseline="0" dirty="0" smtClean="0"/>
          </a:p>
          <a:p>
            <a:pPr defTabSz="914266">
              <a:defRPr/>
            </a:pPr>
            <a:endParaRPr lang="en-US" dirty="0" smtClean="0"/>
          </a:p>
          <a:p>
            <a:pPr defTabSz="914266">
              <a:defRPr/>
            </a:pPr>
            <a:r>
              <a:rPr lang="en-US" dirty="0" smtClean="0"/>
              <a:t>They </a:t>
            </a:r>
            <a:r>
              <a:rPr lang="en-US" dirty="0"/>
              <a:t>already did some assessments of the </a:t>
            </a:r>
            <a:r>
              <a:rPr lang="en-US" dirty="0" smtClean="0"/>
              <a:t>youth and </a:t>
            </a:r>
            <a:r>
              <a:rPr lang="en-US" dirty="0"/>
              <a:t>the administrators needs by watching and documenting the 2016 application process.</a:t>
            </a:r>
          </a:p>
          <a:p>
            <a:pPr defTabSz="914266">
              <a:defRPr/>
            </a:pPr>
            <a:endParaRPr lang="en-US" dirty="0" smtClean="0"/>
          </a:p>
          <a:p>
            <a:pPr defTabSz="914266">
              <a:defRPr/>
            </a:pPr>
            <a:r>
              <a:rPr lang="en-US" dirty="0" smtClean="0"/>
              <a:t>The new system will incorporate the</a:t>
            </a:r>
            <a:r>
              <a:rPr lang="en-US" baseline="0" dirty="0" smtClean="0"/>
              <a:t> youth perspective and be designed for mobile use.  The plan also includes thinking about storing the application and job data in a way that’s more accessible for city staff.</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19</a:t>
            </a:fld>
            <a:endParaRPr lang="en-US" dirty="0"/>
          </a:p>
        </p:txBody>
      </p:sp>
    </p:spTree>
    <p:extLst>
      <p:ext uri="{BB962C8B-B14F-4D97-AF65-F5344CB8AC3E}">
        <p14:creationId xmlns:p14="http://schemas.microsoft.com/office/powerpoint/2010/main" val="123331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 Institute is</a:t>
            </a:r>
            <a:r>
              <a:rPr lang="en-US" baseline="0" dirty="0" smtClean="0"/>
              <a:t> a nonprofit policy research organization. Today</a:t>
            </a:r>
            <a:r>
              <a:rPr lang="en-US" baseline="0" dirty="0" smtClean="0"/>
              <a:t>, we do a broad array of </a:t>
            </a:r>
            <a:r>
              <a:rPr lang="en-US" baseline="0" dirty="0" smtClean="0"/>
              <a:t>original research </a:t>
            </a:r>
            <a:r>
              <a:rPr lang="en-US" baseline="0" dirty="0" smtClean="0"/>
              <a:t>for governments and foundations. </a:t>
            </a:r>
          </a:p>
          <a:p>
            <a:r>
              <a:rPr lang="en-US" baseline="0" dirty="0" smtClean="0"/>
              <a:t>Motivation for all of our work is to share insights for better public policy, particularly around helping low-income households and communities.</a:t>
            </a:r>
          </a:p>
          <a:p>
            <a:endParaRPr lang="en-US" baseline="0" dirty="0" smtClean="0"/>
          </a:p>
          <a:p>
            <a:r>
              <a:rPr lang="en-US" baseline="0" dirty="0" smtClean="0"/>
              <a:t>10 centers – health, justice, tax policy, etc.</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a:t>
            </a:fld>
            <a:endParaRPr lang="en-US" dirty="0"/>
          </a:p>
        </p:txBody>
      </p:sp>
    </p:spTree>
    <p:extLst>
      <p:ext uri="{BB962C8B-B14F-4D97-AF65-F5344CB8AC3E}">
        <p14:creationId xmlns:p14="http://schemas.microsoft.com/office/powerpoint/2010/main" val="196802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1" y="4400551"/>
            <a:ext cx="5486399" cy="3600599"/>
          </a:xfrm>
          <a:prstGeom prst="rect">
            <a:avLst/>
          </a:prstGeom>
          <a:noFill/>
          <a:ln>
            <a:noFill/>
          </a:ln>
        </p:spPr>
        <p:txBody>
          <a:bodyPr lIns="91411" tIns="91411" rIns="91411" bIns="91411" anchor="t" anchorCtr="0">
            <a:noAutofit/>
          </a:bodyPr>
          <a:lstStyle/>
          <a:p>
            <a:pPr>
              <a:lnSpc>
                <a:spcPct val="90000"/>
              </a:lnSpc>
              <a:buClr>
                <a:schemeClr val="dk1"/>
              </a:buClr>
              <a:buSzPct val="25000"/>
            </a:pPr>
            <a:r>
              <a:rPr lang="en-US" dirty="0">
                <a:solidFill>
                  <a:schemeClr val="dk1"/>
                </a:solidFill>
                <a:latin typeface="+mj-lt"/>
                <a:ea typeface="Open Sans"/>
                <a:cs typeface="Open Sans"/>
                <a:sym typeface="Open Sans"/>
              </a:rPr>
              <a:t>Here’s an early concept of the new application</a:t>
            </a:r>
          </a:p>
          <a:p>
            <a:pPr>
              <a:lnSpc>
                <a:spcPct val="90000"/>
              </a:lnSpc>
              <a:buClr>
                <a:schemeClr val="dk1"/>
              </a:buClr>
              <a:buSzPct val="25000"/>
            </a:pPr>
            <a:endParaRPr lang="en-US" dirty="0">
              <a:solidFill>
                <a:schemeClr val="dk1"/>
              </a:solidFill>
              <a:latin typeface="+mj-lt"/>
              <a:ea typeface="Open Sans"/>
              <a:cs typeface="Open Sans"/>
              <a:sym typeface="Open Sans"/>
            </a:endParaRPr>
          </a:p>
          <a:p>
            <a:pPr>
              <a:lnSpc>
                <a:spcPct val="90000"/>
              </a:lnSpc>
              <a:buClr>
                <a:schemeClr val="dk1"/>
              </a:buClr>
              <a:buSzPct val="25000"/>
            </a:pPr>
            <a:r>
              <a:rPr lang="en-US" dirty="0">
                <a:solidFill>
                  <a:schemeClr val="dk1"/>
                </a:solidFill>
                <a:latin typeface="+mj-lt"/>
                <a:ea typeface="Open Sans"/>
                <a:cs typeface="Open Sans"/>
                <a:sym typeface="Open Sans"/>
              </a:rPr>
              <a:t>Background: The work will start in earnest after the matching is completed for 2016.  The application needs to be developed and testing to be ready for the 2017 application season starting next Feb.</a:t>
            </a:r>
          </a:p>
        </p:txBody>
      </p:sp>
      <p:sp>
        <p:nvSpPr>
          <p:cNvPr id="283" name="Shape 283"/>
          <p:cNvSpPr txBox="1">
            <a:spLocks noGrp="1"/>
          </p:cNvSpPr>
          <p:nvPr>
            <p:ph type="sldNum" idx="12"/>
          </p:nvPr>
        </p:nvSpPr>
        <p:spPr>
          <a:xfrm>
            <a:off x="3884613" y="8685214"/>
            <a:ext cx="2971799" cy="458699"/>
          </a:xfrm>
          <a:prstGeom prst="rect">
            <a:avLst/>
          </a:prstGeom>
          <a:noFill/>
          <a:ln>
            <a:noFill/>
          </a:ln>
        </p:spPr>
        <p:txBody>
          <a:bodyPr lIns="91411" tIns="45694" rIns="91411" bIns="45694"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20</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2305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 term benefits</a:t>
            </a:r>
            <a:r>
              <a:rPr lang="en-US" baseline="0" dirty="0" smtClean="0"/>
              <a:t> are obvious, but the team hopes it leads to farther-reaching developments</a:t>
            </a:r>
          </a:p>
          <a:p>
            <a:endParaRPr lang="en-US" dirty="0" smtClean="0"/>
          </a:p>
          <a:p>
            <a:r>
              <a:rPr lang="en-US" dirty="0" smtClean="0"/>
              <a:t> - share technology and methods with other cities</a:t>
            </a:r>
          </a:p>
          <a:p>
            <a:r>
              <a:rPr lang="en-US" baseline="0" dirty="0" smtClean="0"/>
              <a:t> - w</a:t>
            </a:r>
            <a:r>
              <a:rPr lang="en-US" dirty="0" smtClean="0"/>
              <a:t>ork with </a:t>
            </a:r>
            <a:r>
              <a:rPr lang="en-US" dirty="0" err="1" smtClean="0"/>
              <a:t>Bostons</a:t>
            </a:r>
            <a:r>
              <a:rPr lang="en-US" dirty="0" smtClean="0"/>
              <a:t>’</a:t>
            </a:r>
            <a:r>
              <a:rPr lang="en-US" baseline="0" dirty="0" smtClean="0"/>
              <a:t> 2 nonprofit summer youth jobs programs to see if there’s ways to coordinator</a:t>
            </a:r>
          </a:p>
          <a:p>
            <a:r>
              <a:rPr lang="en-US" baseline="0" dirty="0" smtClean="0"/>
              <a:t> - Take advantage of more easily stored data to link to outcomes in secondary schools, college and jobs to understand the benefits of the program.</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21</a:t>
            </a:fld>
            <a:endParaRPr lang="en-US" dirty="0"/>
          </a:p>
        </p:txBody>
      </p:sp>
    </p:spTree>
    <p:extLst>
      <p:ext uri="{BB962C8B-B14F-4D97-AF65-F5344CB8AC3E}">
        <p14:creationId xmlns:p14="http://schemas.microsoft.com/office/powerpoint/2010/main" val="317015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baseline="0" dirty="0" smtClean="0"/>
              <a:t>This is still a story in progress, but we have early lessons for anyone trying to do civic data and tech collaboration</a:t>
            </a:r>
          </a:p>
          <a:p>
            <a:endParaRPr lang="en-US" baseline="0" dirty="0" smtClean="0"/>
          </a:p>
          <a:p>
            <a:r>
              <a:rPr lang="en-US" baseline="0" dirty="0" smtClean="0"/>
              <a:t>1.  There was unexpected delays in starting the grant and staff turnover – the team had to readjust its timing to do the match process first.  </a:t>
            </a:r>
          </a:p>
          <a:p>
            <a:endParaRPr lang="en-US" baseline="0" dirty="0" smtClean="0"/>
          </a:p>
          <a:p>
            <a:pPr marL="220348" indent="-220348">
              <a:buAutoNum type="arabicPeriod" startAt="2"/>
            </a:pPr>
            <a:r>
              <a:rPr lang="en-US" baseline="0" dirty="0" smtClean="0"/>
              <a:t>Realistic roles - how much can volunteers take on, need to build in the relationship-building time into on-staff technologists’ job positions.  How to be respectful of the city staff who are trying to run the operation.</a:t>
            </a:r>
          </a:p>
          <a:p>
            <a:pPr marL="220348" indent="-220348">
              <a:buAutoNum type="arabicPeriod" startAt="2"/>
            </a:pPr>
            <a:endParaRPr lang="en-US" baseline="0" dirty="0" smtClean="0"/>
          </a:p>
          <a:p>
            <a:pPr marL="220348" indent="-220348">
              <a:buAutoNum type="arabicPeriod" startAt="2"/>
            </a:pPr>
            <a:r>
              <a:rPr lang="en-US" baseline="0" dirty="0" smtClean="0"/>
              <a:t>Leverage skills – The brigade members and city </a:t>
            </a:r>
            <a:r>
              <a:rPr lang="en-US" baseline="0" dirty="0" err="1" smtClean="0"/>
              <a:t>dept</a:t>
            </a:r>
            <a:r>
              <a:rPr lang="en-US" baseline="0" dirty="0" smtClean="0"/>
              <a:t> of innovation helped with figuring out a reasonable answer to the tech development and with recruiting.</a:t>
            </a:r>
          </a:p>
          <a:p>
            <a:endParaRPr lang="en-US" baseline="0" dirty="0" smtClean="0"/>
          </a:p>
          <a:p>
            <a:pPr marL="220348" indent="-220348">
              <a:buAutoNum type="arabicPeriod" startAt="4"/>
            </a:pPr>
            <a:r>
              <a:rPr lang="en-US" baseline="0" dirty="0" smtClean="0"/>
              <a:t>Thinking already about how this will be housed/maintained after the project is done since this is running such an impt core govt programs..  In some cases this is less impt if the primary goal of working together is more about community-or skill-building. </a:t>
            </a:r>
          </a:p>
          <a:p>
            <a:pPr marL="220348" indent="-220348">
              <a:buAutoNum type="arabicPeriod" startAt="4"/>
            </a:pPr>
            <a:endParaRPr lang="en-US" baseline="0" dirty="0" smtClean="0"/>
          </a:p>
          <a:p>
            <a:pPr marL="220348" indent="-220348">
              <a:buAutoNum type="arabicPeriod" startAt="4"/>
            </a:pPr>
            <a:r>
              <a:rPr lang="en-US" baseline="0" dirty="0" smtClean="0"/>
              <a:t>It is all hard work, but with a lot of payoff for this and other projects these groups can address together in the future.</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22</a:t>
            </a:fld>
            <a:endParaRPr lang="en-US" dirty="0"/>
          </a:p>
        </p:txBody>
      </p:sp>
    </p:spTree>
    <p:extLst>
      <p:ext uri="{BB962C8B-B14F-4D97-AF65-F5344CB8AC3E}">
        <p14:creationId xmlns:p14="http://schemas.microsoft.com/office/powerpoint/2010/main" val="1343498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Mention listserve and Twitter</a:t>
            </a:r>
          </a:p>
          <a:p>
            <a:endParaRPr lang="en-US" dirty="0" smtClean="0"/>
          </a:p>
          <a:p>
            <a:r>
              <a:rPr lang="en-US" dirty="0" smtClean="0"/>
              <a:t>Mention handout</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23</a:t>
            </a:fld>
            <a:endParaRPr lang="en-US" dirty="0"/>
          </a:p>
        </p:txBody>
      </p:sp>
    </p:spTree>
    <p:extLst>
      <p:ext uri="{BB962C8B-B14F-4D97-AF65-F5344CB8AC3E}">
        <p14:creationId xmlns:p14="http://schemas.microsoft.com/office/powerpoint/2010/main" val="2561224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24</a:t>
            </a:fld>
            <a:endParaRPr lang="en-US" dirty="0"/>
          </a:p>
        </p:txBody>
      </p:sp>
    </p:spTree>
    <p:extLst>
      <p:ext uri="{BB962C8B-B14F-4D97-AF65-F5344CB8AC3E}">
        <p14:creationId xmlns:p14="http://schemas.microsoft.com/office/powerpoint/2010/main" val="1050283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25</a:t>
            </a:fld>
            <a:endParaRPr lang="en-US" dirty="0"/>
          </a:p>
        </p:txBody>
      </p:sp>
    </p:spTree>
    <p:extLst>
      <p:ext uri="{BB962C8B-B14F-4D97-AF65-F5344CB8AC3E}">
        <p14:creationId xmlns:p14="http://schemas.microsoft.com/office/powerpoint/2010/main" val="3660169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comments just accessing the data</a:t>
            </a:r>
          </a:p>
          <a:p>
            <a:endParaRPr lang="en-US" baseline="0" dirty="0" smtClean="0"/>
          </a:p>
          <a:p>
            <a:pPr defTabSz="914266">
              <a:defRPr/>
            </a:pPr>
            <a:r>
              <a:rPr lang="en-US" baseline="0" dirty="0" smtClean="0"/>
              <a:t>Raw data can come from </a:t>
            </a:r>
            <a:r>
              <a:rPr lang="en-US" i="1" dirty="0"/>
              <a:t>government, academic, nonprofit, community. </a:t>
            </a:r>
            <a:r>
              <a:rPr lang="en-US" dirty="0"/>
              <a:t> </a:t>
            </a:r>
            <a:r>
              <a:rPr lang="en-US" baseline="0" dirty="0" smtClean="0"/>
              <a:t>Often too much focus on the first step, having the data in hand is not enough.</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26</a:t>
            </a:fld>
            <a:endParaRPr lang="en-US" dirty="0"/>
          </a:p>
        </p:txBody>
      </p:sp>
    </p:spTree>
    <p:extLst>
      <p:ext uri="{BB962C8B-B14F-4D97-AF65-F5344CB8AC3E}">
        <p14:creationId xmlns:p14="http://schemas.microsoft.com/office/powerpoint/2010/main" val="3200329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4266">
              <a:spcAft>
                <a:spcPts val="1200"/>
              </a:spcAft>
              <a:defRPr/>
            </a:pPr>
            <a:r>
              <a:rPr lang="en-US" baseline="0" dirty="0" smtClean="0"/>
              <a:t>We are going to spend most of the day on local data, but I want to flag that there’s a number of national mapping websites, data and tools that can be accessed to get started.</a:t>
            </a:r>
          </a:p>
        </p:txBody>
      </p:sp>
      <p:sp>
        <p:nvSpPr>
          <p:cNvPr id="4" name="Slide Number Placeholder 3"/>
          <p:cNvSpPr>
            <a:spLocks noGrp="1"/>
          </p:cNvSpPr>
          <p:nvPr>
            <p:ph type="sldNum" sz="quarter" idx="10"/>
          </p:nvPr>
        </p:nvSpPr>
        <p:spPr/>
        <p:txBody>
          <a:bodyPr/>
          <a:lstStyle/>
          <a:p>
            <a:fld id="{C9547FFE-CC24-4E45-BA0A-B7DC7F004D8B}" type="slidenum">
              <a:rPr lang="en-US" smtClean="0"/>
              <a:t>27</a:t>
            </a:fld>
            <a:endParaRPr lang="en-US" dirty="0"/>
          </a:p>
        </p:txBody>
      </p:sp>
    </p:spTree>
    <p:extLst>
      <p:ext uri="{BB962C8B-B14F-4D97-AF65-F5344CB8AC3E}">
        <p14:creationId xmlns:p14="http://schemas.microsoft.com/office/powerpoint/2010/main" val="2694470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core of NNIP is local neighborhood data, and Spike and I have a lot of experience in how to access and use it –  here’s 2 of the resources we have.</a:t>
            </a:r>
          </a:p>
          <a:p>
            <a:endParaRPr lang="en-US" baseline="0" dirty="0" smtClean="0"/>
          </a:p>
          <a:p>
            <a:r>
              <a:rPr lang="en-US" baseline="0" dirty="0" smtClean="0"/>
              <a:t>Local data – usually more-fine-grained geography, more recent, more topics.</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28</a:t>
            </a:fld>
            <a:endParaRPr lang="en-US" dirty="0"/>
          </a:p>
        </p:txBody>
      </p:sp>
    </p:spTree>
    <p:extLst>
      <p:ext uri="{BB962C8B-B14F-4D97-AF65-F5344CB8AC3E}">
        <p14:creationId xmlns:p14="http://schemas.microsoft.com/office/powerpoint/2010/main" val="701953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9C1CF-0B05-42BA-A122-7F697B58632C}" type="slidenum">
              <a:rPr lang="en-US" smtClean="0"/>
              <a:t>29</a:t>
            </a:fld>
            <a:endParaRPr lang="en-US" dirty="0"/>
          </a:p>
        </p:txBody>
      </p:sp>
    </p:spTree>
    <p:extLst>
      <p:ext uri="{BB962C8B-B14F-4D97-AF65-F5344CB8AC3E}">
        <p14:creationId xmlns:p14="http://schemas.microsoft.com/office/powerpoint/2010/main" val="41261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smtClean="0"/>
              <a:t>At the Urban Institute</a:t>
            </a:r>
            <a:r>
              <a:rPr lang="en-US" baseline="0" dirty="0" smtClean="0"/>
              <a:t> we coordinate the National Neighborhood Indicators Partnership (NNIP), which is a p</a:t>
            </a:r>
            <a:r>
              <a:rPr lang="en-US" dirty="0" smtClean="0"/>
              <a:t>eer-learning network of independent local data organizations in 30 cities.</a:t>
            </a:r>
            <a:r>
              <a:rPr lang="en-US" baseline="0" dirty="0" smtClean="0"/>
              <a:t> </a:t>
            </a:r>
            <a:r>
              <a:rPr lang="en-US" dirty="0" smtClean="0"/>
              <a:t>NNIP partners collect and organize neighborhood data and help local actors use them to improve communities through policy, planning, and advocacy.</a:t>
            </a:r>
            <a:r>
              <a:rPr lang="en-US" baseline="0" dirty="0" smtClean="0"/>
              <a:t>   At Urban, we also help new cities get started. </a:t>
            </a:r>
            <a:endParaRPr lang="en-US" dirty="0" smtClean="0"/>
          </a:p>
          <a:p>
            <a:endParaRPr lang="en-US" dirty="0" smtClean="0"/>
          </a:p>
          <a:p>
            <a:pPr defTabSz="914266">
              <a:defRPr/>
            </a:pPr>
            <a:r>
              <a:rPr lang="en-US" baseline="0" dirty="0" smtClean="0"/>
              <a:t>My talk today is based on the 20 years of experiences of our partners, but </a:t>
            </a:r>
            <a:r>
              <a:rPr lang="en-US" dirty="0" smtClean="0"/>
              <a:t>I won’t cover</a:t>
            </a:r>
            <a:r>
              <a:rPr lang="en-US" baseline="0" dirty="0" smtClean="0"/>
              <a:t> much about the </a:t>
            </a:r>
            <a:r>
              <a:rPr lang="en-US" dirty="0" smtClean="0"/>
              <a:t>NNIP model</a:t>
            </a:r>
            <a:r>
              <a:rPr lang="en-US" baseline="0" dirty="0" smtClean="0"/>
              <a:t> itself.  I’m happy to answer questions about the network after the session.  </a:t>
            </a:r>
            <a:endParaRPr lang="en-US" dirty="0" smtClean="0"/>
          </a:p>
          <a:p>
            <a:pPr defTabSz="931637">
              <a:defRP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398181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 with some general observations and assumptions ….</a:t>
            </a:r>
          </a:p>
        </p:txBody>
      </p:sp>
      <p:sp>
        <p:nvSpPr>
          <p:cNvPr id="4" name="Slide Number Placeholder 3"/>
          <p:cNvSpPr>
            <a:spLocks noGrp="1"/>
          </p:cNvSpPr>
          <p:nvPr>
            <p:ph type="sldNum" sz="quarter" idx="10"/>
          </p:nvPr>
        </p:nvSpPr>
        <p:spPr/>
        <p:txBody>
          <a:bodyPr/>
          <a:lstStyle/>
          <a:p>
            <a:fld id="{9509C1CF-0B05-42BA-A122-7F697B58632C}" type="slidenum">
              <a:rPr lang="en-US" smtClean="0"/>
              <a:t>4</a:t>
            </a:fld>
            <a:endParaRPr lang="en-US" dirty="0"/>
          </a:p>
        </p:txBody>
      </p:sp>
    </p:spTree>
    <p:extLst>
      <p:ext uri="{BB962C8B-B14F-4D97-AF65-F5344CB8AC3E}">
        <p14:creationId xmlns:p14="http://schemas.microsoft.com/office/powerpoint/2010/main" val="346964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baseline="0" dirty="0" smtClean="0"/>
              <a:t>Our principles have stood the test of time and guide our outlook.</a:t>
            </a:r>
          </a:p>
          <a:p>
            <a:pPr marL="228567" lvl="1" indent="-228567" defTabSz="914266">
              <a:buFontTx/>
              <a:buAutoNum type="arabicPeriod"/>
              <a:defRPr/>
            </a:pPr>
            <a:endParaRPr lang="en-US" baseline="0" dirty="0" smtClean="0"/>
          </a:p>
          <a:p>
            <a:pPr marL="228567" lvl="1" indent="-228567" defTabSz="914266">
              <a:buFontTx/>
              <a:buAutoNum type="arabicPeriod"/>
              <a:defRPr/>
            </a:pPr>
            <a:r>
              <a:rPr lang="en-US" baseline="0" dirty="0" smtClean="0"/>
              <a:t>Local capacity is the core </a:t>
            </a:r>
            <a:r>
              <a:rPr lang="en-US" baseline="0" dirty="0" smtClean="0"/>
              <a:t>of NNIP – investing in the local organizations ability to collect and use data has dividends beyond any one project.  </a:t>
            </a:r>
            <a:r>
              <a:rPr lang="en-US" baseline="0" dirty="0" smtClean="0"/>
              <a:t>We think its key to have t</a:t>
            </a:r>
            <a:r>
              <a:rPr lang="en-US" dirty="0" smtClean="0"/>
              <a:t>rusted </a:t>
            </a:r>
            <a:r>
              <a:rPr lang="en-US" dirty="0" smtClean="0"/>
              <a:t>and engaged institutions as</a:t>
            </a:r>
            <a:r>
              <a:rPr lang="en-US" baseline="0" dirty="0" smtClean="0"/>
              <a:t> the messenger and helper.</a:t>
            </a:r>
          </a:p>
          <a:p>
            <a:endParaRPr lang="en-US" baseline="0" dirty="0" smtClean="0"/>
          </a:p>
          <a:p>
            <a:r>
              <a:rPr lang="en-US" baseline="0" dirty="0" smtClean="0"/>
              <a:t>2. Most of our partners funding (70%) comes from projects, but they weave the work together to fulfill their larger mission.  </a:t>
            </a:r>
          </a:p>
          <a:p>
            <a:endParaRPr lang="en-US" dirty="0" smtClean="0"/>
          </a:p>
          <a:p>
            <a:r>
              <a:rPr lang="en-US" dirty="0" smtClean="0"/>
              <a:t>3.</a:t>
            </a:r>
            <a:r>
              <a:rPr lang="en-US" baseline="0" dirty="0" smtClean="0"/>
              <a:t> NNIP partners have used data to bridge </a:t>
            </a:r>
            <a:r>
              <a:rPr lang="en-US" dirty="0" smtClean="0"/>
              <a:t>sectors from the</a:t>
            </a:r>
            <a:r>
              <a:rPr lang="en-US" baseline="0" dirty="0" smtClean="0"/>
              <a:t> very beginning. </a:t>
            </a:r>
            <a:r>
              <a:rPr lang="en-US" dirty="0" smtClean="0"/>
              <a:t> W</a:t>
            </a:r>
            <a:r>
              <a:rPr lang="en-US" baseline="0" dirty="0" smtClean="0"/>
              <a:t>e are generally working on long-term problems that need all perspectives to figure out solutions.  More recently, we had a cross-site project on “NNIP and open data” which expanded our horizons to explicitly include civic tech groups.</a:t>
            </a:r>
          </a:p>
          <a:p>
            <a:endParaRPr lang="en-US" baseline="0" dirty="0" smtClean="0"/>
          </a:p>
          <a:p>
            <a:r>
              <a:rPr lang="en-US" baseline="0" dirty="0" smtClean="0"/>
              <a:t>4.  </a:t>
            </a:r>
            <a:r>
              <a:rPr lang="en-US" baseline="0" dirty="0" smtClean="0"/>
              <a:t>Finally, </a:t>
            </a:r>
            <a:r>
              <a:rPr lang="en-US" baseline="0" dirty="0" smtClean="0"/>
              <a:t>we focus on leveling the playing field – making sure that groups that have not traditionally had the data or skills to use it have access and illuminating disparities that exist in </a:t>
            </a:r>
            <a:r>
              <a:rPr lang="en-US" baseline="0" dirty="0" err="1" smtClean="0"/>
              <a:t>ngh</a:t>
            </a:r>
            <a:r>
              <a:rPr lang="en-US" baseline="0" dirty="0" smtClean="0"/>
              <a:t> conditions within a city. </a:t>
            </a:r>
            <a:endParaRPr lang="en-US"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5</a:t>
            </a:fld>
            <a:endParaRPr lang="en-US" dirty="0"/>
          </a:p>
        </p:txBody>
      </p:sp>
    </p:spTree>
    <p:extLst>
      <p:ext uri="{BB962C8B-B14F-4D97-AF65-F5344CB8AC3E}">
        <p14:creationId xmlns:p14="http://schemas.microsoft.com/office/powerpoint/2010/main" val="404187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coaches to our local </a:t>
            </a:r>
            <a:r>
              <a:rPr lang="en-US" baseline="0" dirty="0" smtClean="0"/>
              <a:t>partners – just as you can coach your local grantees.</a:t>
            </a:r>
          </a:p>
          <a:p>
            <a:endParaRPr lang="en-US" baseline="0" dirty="0" smtClean="0"/>
          </a:p>
          <a:p>
            <a:r>
              <a:rPr lang="en-US" baseline="0" dirty="0" smtClean="0"/>
              <a:t>We act as a sounding board.  We question their assumptions and share how things have worked in other cities.  Just knowing that things are different in other places can open up possibilities</a:t>
            </a:r>
            <a:r>
              <a:rPr lang="en-US" baseline="0" dirty="0" smtClean="0"/>
              <a:t>.  Even the most sophisticated partner wants to be more effective &amp; keep learning.</a:t>
            </a:r>
            <a:endParaRPr lang="en-US" baseline="0" dirty="0" smtClean="0"/>
          </a:p>
          <a:p>
            <a:endParaRPr lang="en-US" baseline="0" dirty="0" smtClean="0"/>
          </a:p>
          <a:p>
            <a:pPr defTabSz="914266">
              <a:defRPr/>
            </a:pPr>
            <a:r>
              <a:rPr lang="en-US" dirty="0" smtClean="0"/>
              <a:t>There is a tricky balance between showing</a:t>
            </a:r>
            <a:r>
              <a:rPr lang="en-US" baseline="0" dirty="0" smtClean="0"/>
              <a:t> them the most-sophisticated, developed partnership and project to </a:t>
            </a:r>
            <a:r>
              <a:rPr lang="en-US" baseline="0" dirty="0" smtClean="0"/>
              <a:t>inspire them with more advanced examples, </a:t>
            </a:r>
            <a:r>
              <a:rPr lang="en-US" baseline="0" dirty="0" smtClean="0"/>
              <a:t>or sharing something smaller-scale so it seems feasible given their circumstances.</a:t>
            </a:r>
          </a:p>
          <a:p>
            <a:endParaRPr lang="en-US" baseline="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6</a:t>
            </a:fld>
            <a:endParaRPr lang="en-US" dirty="0"/>
          </a:p>
        </p:txBody>
      </p:sp>
    </p:spTree>
    <p:extLst>
      <p:ext uri="{BB962C8B-B14F-4D97-AF65-F5344CB8AC3E}">
        <p14:creationId xmlns:p14="http://schemas.microsoft.com/office/powerpoint/2010/main" val="236048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smtClean="0"/>
              <a:t>Just a blanket statement about the lack of data and tech is not enough – what exactly are you going to do with the data and tech and what goals are you trying to achieve?</a:t>
            </a:r>
          </a:p>
          <a:p>
            <a:pPr defTabSz="914266">
              <a:defRPr/>
            </a:pPr>
            <a:endParaRPr lang="en-US" baseline="0" dirty="0" smtClean="0"/>
          </a:p>
          <a:p>
            <a:pPr marL="0" lvl="1" defTabSz="914266">
              <a:defRPr/>
            </a:pPr>
            <a:r>
              <a:rPr lang="en-US" dirty="0" smtClean="0"/>
              <a:t>Not going to go through</a:t>
            </a:r>
            <a:r>
              <a:rPr lang="en-US" baseline="0" dirty="0" smtClean="0"/>
              <a:t> all of these today (mention handout), but these are the steps to go from raw data to getting them used in decisionmaking. </a:t>
            </a:r>
            <a:r>
              <a:rPr lang="en-US" dirty="0" smtClean="0"/>
              <a:t>From</a:t>
            </a:r>
            <a:r>
              <a:rPr lang="en-US" baseline="0" dirty="0" smtClean="0"/>
              <a:t> the inputs of </a:t>
            </a:r>
            <a:r>
              <a:rPr lang="en-US" dirty="0" smtClean="0"/>
              <a:t>high-quality </a:t>
            </a:r>
            <a:r>
              <a:rPr lang="en-US" dirty="0" smtClean="0"/>
              <a:t>data </a:t>
            </a:r>
            <a:r>
              <a:rPr lang="en-US" dirty="0" smtClean="0"/>
              <a:t>to</a:t>
            </a:r>
            <a:r>
              <a:rPr lang="en-US" baseline="0" dirty="0" smtClean="0"/>
              <a:t> using </a:t>
            </a:r>
            <a:r>
              <a:rPr lang="en-US" baseline="0" dirty="0" smtClean="0"/>
              <a:t>the data, and circling back to measuring impact.</a:t>
            </a:r>
            <a:endParaRPr lang="en-US" dirty="0" smtClean="0"/>
          </a:p>
          <a:p>
            <a:pPr defTabSz="914266">
              <a:defRPr/>
            </a:pPr>
            <a:endParaRPr lang="en-US" baseline="0" dirty="0" smtClean="0"/>
          </a:p>
          <a:p>
            <a:pPr defTabSz="914266">
              <a:defRPr/>
            </a:pPr>
            <a:r>
              <a:rPr lang="en-US" baseline="0" dirty="0" smtClean="0"/>
              <a:t>You may see the steps differently, but it’s just to jog ideas about what pieces are needed to achieve your goals, what capacities your grantees have in-house and what gaps need to be filled.</a:t>
            </a:r>
          </a:p>
          <a:p>
            <a:pPr defTabSz="914266">
              <a:defRPr/>
            </a:pPr>
            <a:endParaRPr lang="en-US" baseline="0" dirty="0" smtClean="0"/>
          </a:p>
          <a:p>
            <a:pPr defTabSz="914266">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547FFE-CC24-4E45-BA0A-B7DC7F004D8B}" type="slidenum">
              <a:rPr lang="en-US" smtClean="0"/>
              <a:t>7</a:t>
            </a:fld>
            <a:endParaRPr lang="en-US" dirty="0"/>
          </a:p>
        </p:txBody>
      </p:sp>
    </p:spTree>
    <p:extLst>
      <p:ext uri="{BB962C8B-B14F-4D97-AF65-F5344CB8AC3E}">
        <p14:creationId xmlns:p14="http://schemas.microsoft.com/office/powerpoint/2010/main" val="269447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smtClean="0"/>
              <a:t>Once you know what you are looking for, you can tailor your environmental scan to find potential partners and identify assets in the community.</a:t>
            </a:r>
          </a:p>
          <a:p>
            <a:pPr defTabSz="914266">
              <a:defRPr/>
            </a:pPr>
            <a:endParaRPr lang="en-US" baseline="0" dirty="0" smtClean="0"/>
          </a:p>
          <a:p>
            <a:pPr defTabSz="914266">
              <a:defRPr/>
            </a:pPr>
            <a:r>
              <a:rPr lang="en-US" baseline="0" dirty="0" smtClean="0"/>
              <a:t>Note handout about the institutional players.</a:t>
            </a:r>
          </a:p>
          <a:p>
            <a:pPr defTabSz="914266">
              <a:defRPr/>
            </a:pPr>
            <a:endParaRPr lang="en-US" baseline="0" dirty="0" smtClean="0"/>
          </a:p>
          <a:p>
            <a:pPr defTabSz="914266">
              <a:defRPr/>
            </a:pPr>
            <a:r>
              <a:rPr lang="en-US" baseline="0" dirty="0" smtClean="0"/>
              <a:t>Identification is the first step that you will try today.  On the ground, even if the institutions are present, there still may be barriers to short-term collaboration – politics, funding, capacity, mission-conflicts.  But things change over time and mapping out the potential players and being aware of their activities is useful in any case.</a:t>
            </a:r>
          </a:p>
          <a:p>
            <a:pPr defTabSz="914266">
              <a:defRPr/>
            </a:pPr>
            <a:endParaRPr lang="en-US" baseline="0" dirty="0" smtClean="0"/>
          </a:p>
          <a:p>
            <a:pPr defTabSz="914266">
              <a:defRPr/>
            </a:pPr>
            <a:r>
              <a:rPr lang="en-US" baseline="0" dirty="0" smtClean="0"/>
              <a:t>And while you </a:t>
            </a:r>
            <a:r>
              <a:rPr lang="en-US" baseline="0" dirty="0" smtClean="0"/>
              <a:t>may go </a:t>
            </a:r>
            <a:r>
              <a:rPr lang="en-US" baseline="0" dirty="0" smtClean="0"/>
              <a:t>through the exercise today starting from scratch, your local grantees will have information about some of these types of contacts. </a:t>
            </a:r>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94671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Urban’s roles is to lead</a:t>
            </a:r>
            <a:r>
              <a:rPr lang="en-US" baseline="0" dirty="0" smtClean="0"/>
              <a:t> cross-site </a:t>
            </a:r>
            <a:r>
              <a:rPr lang="en-US" baseline="0" dirty="0" smtClean="0"/>
              <a:t>projects. This </a:t>
            </a:r>
            <a:r>
              <a:rPr lang="en-US" baseline="0" dirty="0" smtClean="0"/>
              <a:t>one is particularly relevant for our topic today.  </a:t>
            </a:r>
          </a:p>
          <a:p>
            <a:endParaRPr lang="en-US" baseline="0" dirty="0" smtClean="0"/>
          </a:p>
          <a:p>
            <a:r>
              <a:rPr lang="en-US" baseline="0" dirty="0" smtClean="0"/>
              <a:t>Partnership among NNIP, LC, CfA, supported by the John D. and Catherine T. MacArthur</a:t>
            </a:r>
          </a:p>
          <a:p>
            <a:endParaRPr lang="en-US" baseline="0" dirty="0" smtClean="0"/>
          </a:p>
          <a:p>
            <a:r>
              <a:rPr lang="en-US" baseline="0" dirty="0" smtClean="0"/>
              <a:t>We came together at the national level because we saw capacities that weren’t being connected in our cities.</a:t>
            </a:r>
          </a:p>
          <a:p>
            <a:r>
              <a:rPr lang="en-US" baseline="0" dirty="0" smtClean="0"/>
              <a:t> We have 7 cities working with us at different levels.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3712530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1" y="365125"/>
            <a:ext cx="7886699" cy="1325700"/>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1"/>
          </p:nvPr>
        </p:nvSpPr>
        <p:spPr>
          <a:xfrm>
            <a:off x="628651" y="1825625"/>
            <a:ext cx="7886699" cy="4351198"/>
          </a:xfrm>
          <a:prstGeom prst="rect">
            <a:avLst/>
          </a:prstGeom>
          <a:noFill/>
          <a:ln>
            <a:noFill/>
          </a:ln>
        </p:spPr>
        <p:txBody>
          <a:bodyPr lIns="91425" tIns="91425" rIns="91425" bIns="91425" anchor="t" anchorCtr="0"/>
          <a:lstStyle>
            <a:lvl1pPr marL="171450" lvl="0" indent="9525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lvl="1"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lvl="2" indent="1905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lvl="3" indent="0"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lvl="4" indent="0"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lvl="5" indent="0"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lvl="6" indent="0"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lvl="7" indent="0"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lvl="8" indent="0"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28651" y="6356351"/>
            <a:ext cx="20573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94" name="Shape 94"/>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95" name="Shape 95"/>
          <p:cNvSpPr txBox="1">
            <a:spLocks noGrp="1"/>
          </p:cNvSpPr>
          <p:nvPr>
            <p:ph type="sldNum" idx="12"/>
          </p:nvPr>
        </p:nvSpPr>
        <p:spPr>
          <a:xfrm>
            <a:off x="6457951" y="6356351"/>
            <a:ext cx="2057399" cy="365099"/>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900" smtClean="0">
                <a:solidFill>
                  <a:srgbClr val="888888"/>
                </a:solidFill>
                <a:latin typeface="Calibri"/>
                <a:ea typeface="Calibri"/>
                <a:cs typeface="Calibri"/>
                <a:sym typeface="Calibri"/>
              </a:rPr>
              <a:pPr algn="r">
                <a:buClr>
                  <a:srgbClr val="888888"/>
                </a:buClr>
                <a:buSzPct val="25000"/>
              </a:pPr>
              <a:t>‹#›</a:t>
            </a:fld>
            <a:endParaRPr lang="en-US"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4737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tmp"/><Relationship Id="rId3" Type="http://schemas.openxmlformats.org/officeDocument/2006/relationships/image" Target="../media/image14.png"/><Relationship Id="rId7"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tm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roLOL183MAhWEND4KHfqxARkQjRwIBw&amp;url=http://www.freepik.com/free-psd/psd-old-telephone-icon_567666.htm&amp;bvm=bv.121421273,d.cWw&amp;psig=AFQjCNHDouazuKkJuQV7jPXyx4AE7K4Nqw&amp;ust=1462906896454733"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www.google.com/url?sa=i&amp;rct=j&amp;q=&amp;esrc=s&amp;source=images&amp;cd=&amp;cad=rja&amp;uact=8&amp;ved=0ahUKEwiWrL6r183MAhXFoD4KHbMBBRoQjRwIBw&amp;url=http://www.clipartpanda.com/categories/paperwork-20clipart&amp;bvm=bv.121421273,d.cWw&amp;psig=AFQjCNGhtT5vOeO2qNrhCCaVyHy2S4upKA&amp;ust=1462906981350730"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tm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www.policymap.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www.neighborhoodindicators.org/library/catalog/list-national-data-sets-small-area-data" TargetMode="External"/><Relationship Id="rId5" Type="http://schemas.openxmlformats.org/officeDocument/2006/relationships/hyperlink" Target="http://www.diversitydata.org/" TargetMode="External"/><Relationship Id="rId4" Type="http://schemas.openxmlformats.org/officeDocument/2006/relationships/hyperlink" Target="http://www.communitycommons.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neighborhoodindicators.org/library/guides/nnip-lessons-local-data-sharin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neighborhoodindicators.org/data-tech/nnip-data-inventory" TargetMode="External"/><Relationship Id="rId5" Type="http://schemas.openxmlformats.org/officeDocument/2006/relationships/hyperlink" Target="https://www.hudexchange.info/onecpd/assets/File/Data-Inventory-for-Management-and-Evaluation-of-Place-Based-Initiatives.xlsx" TargetMode="External"/><Relationship Id="rId4" Type="http://schemas.openxmlformats.org/officeDocument/2006/relationships/hyperlink" Target="http://www.neighborhoodindicators.org/library/catalog/catalog-administrative-data-sources-neighborhood-indicator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itycamp.govfresh.com/start-a-cam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www.neighborhoodindicators.org/library/catalog/using-data-spur-community-problem-solving-case-study-austin%E2%80%99s-community-su" TargetMode="External"/><Relationship Id="rId4" Type="http://schemas.openxmlformats.org/officeDocument/2006/relationships/hyperlink" Target="http://www.neighborhoodindicators.org/library/guides/local-user-conferences-data-day-direct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itle 3"/>
          <p:cNvSpPr>
            <a:spLocks noGrp="1"/>
          </p:cNvSpPr>
          <p:nvPr>
            <p:ph type="ctrTitle"/>
          </p:nvPr>
        </p:nvSpPr>
        <p:spPr/>
        <p:txBody>
          <a:bodyPr/>
          <a:lstStyle/>
          <a:p>
            <a:r>
              <a:rPr lang="en-US" sz="3800" dirty="0" smtClean="0"/>
              <a:t>Using Data for </a:t>
            </a:r>
            <a:br>
              <a:rPr lang="en-US" sz="3800" dirty="0" smtClean="0"/>
            </a:br>
            <a:r>
              <a:rPr lang="en-US" sz="3800" dirty="0" smtClean="0"/>
              <a:t>Community Action</a:t>
            </a:r>
            <a:endParaRPr lang="en-US" sz="3800" dirty="0"/>
          </a:p>
        </p:txBody>
      </p:sp>
      <p:sp>
        <p:nvSpPr>
          <p:cNvPr id="5" name="Text Placeholder 4"/>
          <p:cNvSpPr>
            <a:spLocks noGrp="1"/>
          </p:cNvSpPr>
          <p:nvPr>
            <p:ph type="body" sz="quarter" idx="11"/>
          </p:nvPr>
        </p:nvSpPr>
        <p:spPr>
          <a:xfrm>
            <a:off x="676851" y="4455382"/>
            <a:ext cx="8046235" cy="1699233"/>
          </a:xfrm>
        </p:spPr>
        <p:txBody>
          <a:bodyPr/>
          <a:lstStyle/>
          <a:p>
            <a:r>
              <a:rPr lang="en-US" sz="2200" dirty="0" smtClean="0"/>
              <a:t>Kathy Pettit</a:t>
            </a:r>
          </a:p>
          <a:p>
            <a:r>
              <a:rPr lang="en-US" sz="2200" dirty="0" smtClean="0"/>
              <a:t>Delivering Outcomes for Community Training</a:t>
            </a:r>
          </a:p>
          <a:p>
            <a:r>
              <a:rPr lang="en-US" sz="2200" dirty="0" smtClean="0"/>
              <a:t>May 11, 2016</a:t>
            </a:r>
          </a:p>
        </p:txBody>
      </p:sp>
    </p:spTree>
    <p:extLst>
      <p:ext uri="{BB962C8B-B14F-4D97-AF65-F5344CB8AC3E}">
        <p14:creationId xmlns:p14="http://schemas.microsoft.com/office/powerpoint/2010/main" val="137339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CivTech St. Louis</a:t>
            </a:r>
            <a:br>
              <a:rPr lang="en-US" dirty="0" smtClean="0"/>
            </a:br>
            <a:r>
              <a:rPr lang="en-US" dirty="0"/>
              <a:t>http://www.civtechstl.com/</a:t>
            </a:r>
          </a:p>
        </p:txBody>
      </p:sp>
      <p:pic>
        <p:nvPicPr>
          <p:cNvPr id="6" name="Picture 5" descr="http://test.yourstlcourts.com/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34144" y="1536934"/>
            <a:ext cx="6999514" cy="5136007"/>
          </a:xfrm>
          <a:prstGeom prst="rect">
            <a:avLst/>
          </a:prstGeom>
        </p:spPr>
      </p:pic>
      <p:pic>
        <p:nvPicPr>
          <p:cNvPr id="4" name="Shape 69"/>
          <p:cNvPicPr preferRelativeResize="0"/>
          <p:nvPr/>
        </p:nvPicPr>
        <p:blipFill rotWithShape="1">
          <a:blip r:embed="rId4">
            <a:alphaModFix/>
          </a:blip>
          <a:srcRect/>
          <a:stretch/>
        </p:blipFill>
        <p:spPr>
          <a:xfrm>
            <a:off x="1060919" y="5334393"/>
            <a:ext cx="1096578" cy="901393"/>
          </a:xfrm>
          <a:prstGeom prst="rect">
            <a:avLst/>
          </a:prstGeom>
          <a:noFill/>
          <a:ln>
            <a:noFill/>
          </a:ln>
        </p:spPr>
      </p:pic>
      <p:pic>
        <p:nvPicPr>
          <p:cNvPr id="5" name="Shape 70"/>
          <p:cNvPicPr preferRelativeResize="0"/>
          <p:nvPr/>
        </p:nvPicPr>
        <p:blipFill rotWithShape="1">
          <a:blip r:embed="rId5">
            <a:alphaModFix/>
          </a:blip>
          <a:srcRect/>
          <a:stretch/>
        </p:blipFill>
        <p:spPr>
          <a:xfrm>
            <a:off x="2697340" y="4183280"/>
            <a:ext cx="1163552" cy="921307"/>
          </a:xfrm>
          <a:prstGeom prst="rect">
            <a:avLst/>
          </a:prstGeom>
          <a:noFill/>
          <a:ln>
            <a:noFill/>
          </a:ln>
        </p:spPr>
      </p:pic>
      <p:pic>
        <p:nvPicPr>
          <p:cNvPr id="7" name="Shape 71"/>
          <p:cNvPicPr preferRelativeResize="0"/>
          <p:nvPr/>
        </p:nvPicPr>
        <p:blipFill rotWithShape="1">
          <a:blip r:embed="rId6">
            <a:alphaModFix/>
          </a:blip>
          <a:srcRect/>
          <a:stretch/>
        </p:blipFill>
        <p:spPr>
          <a:xfrm>
            <a:off x="4637246" y="3708642"/>
            <a:ext cx="3274136" cy="426041"/>
          </a:xfrm>
          <a:prstGeom prst="rect">
            <a:avLst/>
          </a:prstGeom>
          <a:noFill/>
          <a:ln>
            <a:noFill/>
          </a:ln>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0798" y="5512135"/>
            <a:ext cx="2011237" cy="545907"/>
          </a:xfrm>
          <a:prstGeom prst="rect">
            <a:avLst/>
          </a:prstGeom>
        </p:spPr>
      </p:pic>
      <p:pic>
        <p:nvPicPr>
          <p:cNvPr id="9" name="Picture 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8661" y="4368498"/>
            <a:ext cx="2431306" cy="588316"/>
          </a:xfrm>
          <a:prstGeom prst="rect">
            <a:avLst/>
          </a:prstGeom>
        </p:spPr>
      </p:pic>
      <p:pic>
        <p:nvPicPr>
          <p:cNvPr id="10" name="Picture 9"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0169" y="5663277"/>
            <a:ext cx="2090250" cy="452529"/>
          </a:xfrm>
          <a:prstGeom prst="rect">
            <a:avLst/>
          </a:prstGeom>
        </p:spPr>
      </p:pic>
      <p:sp>
        <p:nvSpPr>
          <p:cNvPr id="3" name="Rectangle 2"/>
          <p:cNvSpPr/>
          <p:nvPr/>
        </p:nvSpPr>
        <p:spPr>
          <a:xfrm>
            <a:off x="4486275" y="6041134"/>
            <a:ext cx="4762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08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and Tech to Support Youth in Boston</a:t>
            </a:r>
            <a:br>
              <a:rPr lang="en-US" dirty="0" smtClean="0"/>
            </a:b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5980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Shape 176"/>
          <p:cNvPicPr preferRelativeResize="0"/>
          <p:nvPr/>
        </p:nvPicPr>
        <p:blipFill rotWithShape="1">
          <a:blip r:embed="rId3">
            <a:alphaModFix/>
          </a:blip>
          <a:srcRect/>
          <a:stretch/>
        </p:blipFill>
        <p:spPr>
          <a:xfrm>
            <a:off x="350746" y="462349"/>
            <a:ext cx="8294204" cy="5810632"/>
          </a:xfrm>
          <a:prstGeom prst="rect">
            <a:avLst/>
          </a:prstGeom>
          <a:noFill/>
          <a:ln>
            <a:noFill/>
          </a:ln>
        </p:spPr>
      </p:pic>
      <p:sp>
        <p:nvSpPr>
          <p:cNvPr id="4" name="TextBox 3"/>
          <p:cNvSpPr txBox="1"/>
          <p:nvPr/>
        </p:nvSpPr>
        <p:spPr>
          <a:xfrm>
            <a:off x="2256093" y="1386349"/>
            <a:ext cx="4837881" cy="646331"/>
          </a:xfrm>
          <a:prstGeom prst="rect">
            <a:avLst/>
          </a:prstGeom>
          <a:noFill/>
        </p:spPr>
        <p:txBody>
          <a:bodyPr wrap="square" rtlCol="0">
            <a:spAutoFit/>
          </a:bodyPr>
          <a:lstStyle/>
          <a:p>
            <a:r>
              <a:rPr lang="en-US" b="1" dirty="0" smtClean="0"/>
              <a:t>About 3,200 youth placed in 2015;</a:t>
            </a:r>
          </a:p>
          <a:p>
            <a:r>
              <a:rPr lang="en-US" b="1" dirty="0" smtClean="0"/>
              <a:t>Mayor’s goal to place 10,000 youth</a:t>
            </a:r>
            <a:endParaRPr lang="en-US" b="1" dirty="0"/>
          </a:p>
        </p:txBody>
      </p:sp>
      <p:cxnSp>
        <p:nvCxnSpPr>
          <p:cNvPr id="6" name="Straight Arrow Connector 5"/>
          <p:cNvCxnSpPr/>
          <p:nvPr/>
        </p:nvCxnSpPr>
        <p:spPr>
          <a:xfrm>
            <a:off x="4497848" y="2207941"/>
            <a:ext cx="1431004" cy="1847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888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challenges prevent spending more time on programs</a:t>
            </a:r>
            <a:endParaRPr lang="en-US" dirty="0"/>
          </a:p>
        </p:txBody>
      </p:sp>
      <p:sp>
        <p:nvSpPr>
          <p:cNvPr id="3" name="Content Placeholder 2"/>
          <p:cNvSpPr>
            <a:spLocks noGrp="1"/>
          </p:cNvSpPr>
          <p:nvPr>
            <p:ph idx="1"/>
          </p:nvPr>
        </p:nvSpPr>
        <p:spPr>
          <a:xfrm>
            <a:off x="3542269" y="1848277"/>
            <a:ext cx="4835611" cy="4203573"/>
          </a:xfrm>
        </p:spPr>
        <p:txBody>
          <a:bodyPr/>
          <a:lstStyle/>
          <a:p>
            <a:r>
              <a:rPr lang="en-US" dirty="0" smtClean="0"/>
              <a:t>Antiquated </a:t>
            </a:r>
            <a:r>
              <a:rPr lang="en-US" dirty="0"/>
              <a:t>application process creates barriers for many youth</a:t>
            </a:r>
            <a:r>
              <a:rPr lang="en-US" dirty="0" smtClean="0"/>
              <a:t>.</a:t>
            </a:r>
          </a:p>
          <a:p>
            <a:r>
              <a:rPr lang="en-US" dirty="0" smtClean="0"/>
              <a:t>Manual process </a:t>
            </a:r>
            <a:r>
              <a:rPr lang="en-US" dirty="0"/>
              <a:t>for matching youth to jobs and notifying youth by phone takes weeks of staff time. </a:t>
            </a:r>
          </a:p>
        </p:txBody>
      </p:sp>
      <p:pic>
        <p:nvPicPr>
          <p:cNvPr id="2050" name="Picture 2" descr="https://image.freepik.com/free-psd/psd-old-telephone-icon_30-205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181" y="3759725"/>
            <a:ext cx="2217905" cy="1665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clipartpanda.com/paperwork-clipart-jixEXog9T.jp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724" y="1746121"/>
            <a:ext cx="2352822" cy="189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6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Boston Team</a:t>
            </a:r>
            <a:r>
              <a:rPr lang="en-US" dirty="0" smtClean="0"/>
              <a:t>: NNIP Partners, City Agencies, Civic Tech and Private Sector</a:t>
            </a:r>
            <a:endParaRPr lang="en-US" dirty="0"/>
          </a:p>
        </p:txBody>
      </p:sp>
      <p:sp>
        <p:nvSpPr>
          <p:cNvPr id="3" name="Content Placeholder 2"/>
          <p:cNvSpPr>
            <a:spLocks noGrp="1"/>
          </p:cNvSpPr>
          <p:nvPr>
            <p:ph idx="1"/>
          </p:nvPr>
        </p:nvSpPr>
        <p:spPr>
          <a:xfrm>
            <a:off x="604914" y="2931459"/>
            <a:ext cx="8102255" cy="2976790"/>
          </a:xfrm>
        </p:spPr>
        <p:txBody>
          <a:bodyPr/>
          <a:lstStyle/>
          <a:p>
            <a:pPr lvl="1"/>
            <a:endParaRPr lang="en-US" dirty="0"/>
          </a:p>
          <a:p>
            <a:endParaRPr lang="en-US" dirty="0"/>
          </a:p>
        </p:txBody>
      </p:sp>
      <p:pic>
        <p:nvPicPr>
          <p:cNvPr id="4" name="Shape 167"/>
          <p:cNvPicPr preferRelativeResize="0"/>
          <p:nvPr/>
        </p:nvPicPr>
        <p:blipFill rotWithShape="1">
          <a:blip r:embed="rId3">
            <a:alphaModFix/>
          </a:blip>
          <a:srcRect/>
          <a:stretch/>
        </p:blipFill>
        <p:spPr>
          <a:xfrm>
            <a:off x="1680678" y="1661641"/>
            <a:ext cx="1357976" cy="865226"/>
          </a:xfrm>
          <a:prstGeom prst="rect">
            <a:avLst/>
          </a:prstGeom>
          <a:noFill/>
          <a:ln>
            <a:noFill/>
          </a:ln>
        </p:spPr>
      </p:pic>
      <p:pic>
        <p:nvPicPr>
          <p:cNvPr id="7" name="Shape 165"/>
          <p:cNvPicPr preferRelativeResize="0"/>
          <p:nvPr/>
        </p:nvPicPr>
        <p:blipFill rotWithShape="1">
          <a:blip r:embed="rId4">
            <a:alphaModFix/>
          </a:blip>
          <a:srcRect/>
          <a:stretch/>
        </p:blipFill>
        <p:spPr>
          <a:xfrm>
            <a:off x="3892872" y="1688535"/>
            <a:ext cx="3051823" cy="623952"/>
          </a:xfrm>
          <a:prstGeom prst="rect">
            <a:avLst/>
          </a:prstGeom>
          <a:noFill/>
          <a:ln>
            <a:noFill/>
          </a:ln>
        </p:spPr>
      </p:pic>
      <p:pic>
        <p:nvPicPr>
          <p:cNvPr id="11" name="Picture 10"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30126" y="2926738"/>
            <a:ext cx="1847303" cy="1065596"/>
          </a:xfrm>
          <a:prstGeom prst="rect">
            <a:avLst/>
          </a:prstGeom>
        </p:spPr>
      </p:pic>
      <p:pic>
        <p:nvPicPr>
          <p:cNvPr id="12" name="Shape 166"/>
          <p:cNvPicPr preferRelativeResize="0"/>
          <p:nvPr/>
        </p:nvPicPr>
        <p:blipFill rotWithShape="1">
          <a:blip r:embed="rId6">
            <a:alphaModFix/>
          </a:blip>
          <a:srcRect/>
          <a:stretch/>
        </p:blipFill>
        <p:spPr>
          <a:xfrm>
            <a:off x="1322679" y="4884243"/>
            <a:ext cx="2012681" cy="609047"/>
          </a:xfrm>
          <a:prstGeom prst="rect">
            <a:avLst/>
          </a:prstGeom>
          <a:noFill/>
          <a:ln>
            <a:noFill/>
          </a:ln>
        </p:spPr>
      </p:pic>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7284" y="4818819"/>
            <a:ext cx="3365787" cy="739893"/>
          </a:xfrm>
          <a:prstGeom prst="rect">
            <a:avLst/>
          </a:prstGeom>
        </p:spPr>
      </p:pic>
      <p:grpSp>
        <p:nvGrpSpPr>
          <p:cNvPr id="14" name="Group 13"/>
          <p:cNvGrpSpPr/>
          <p:nvPr/>
        </p:nvGrpSpPr>
        <p:grpSpPr>
          <a:xfrm>
            <a:off x="604914" y="2931459"/>
            <a:ext cx="4596714" cy="1268388"/>
            <a:chOff x="604914" y="2931459"/>
            <a:chExt cx="4596714" cy="1268388"/>
          </a:xfrm>
        </p:grpSpPr>
        <p:pic>
          <p:nvPicPr>
            <p:cNvPr id="10" name="Picture 9" descr="Department of Youth Engagement &amp; Employment | Jobs. Services. City Leaders. Get Connected! - Internet Explore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4914" y="2931459"/>
              <a:ext cx="4596714" cy="1268388"/>
            </a:xfrm>
            <a:prstGeom prst="rect">
              <a:avLst/>
            </a:prstGeom>
          </p:spPr>
        </p:pic>
        <p:sp>
          <p:nvSpPr>
            <p:cNvPr id="6" name="Rectangle 5"/>
            <p:cNvSpPr/>
            <p:nvPr/>
          </p:nvSpPr>
          <p:spPr>
            <a:xfrm>
              <a:off x="3892872" y="3371850"/>
              <a:ext cx="1050603" cy="471488"/>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325808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lstStyle/>
          <a:p>
            <a:r>
              <a:rPr lang="en-US" dirty="0" smtClean="0"/>
              <a:t>Reduce </a:t>
            </a:r>
            <a:r>
              <a:rPr lang="en-US" dirty="0"/>
              <a:t>staff </a:t>
            </a:r>
            <a:r>
              <a:rPr lang="en-US" dirty="0" smtClean="0"/>
              <a:t>time spent on manual processes.</a:t>
            </a:r>
          </a:p>
          <a:p>
            <a:r>
              <a:rPr lang="en-US" dirty="0" smtClean="0"/>
              <a:t>Improve </a:t>
            </a:r>
            <a:r>
              <a:rPr lang="en-US" dirty="0"/>
              <a:t>youths’ quality of experience in the jobs </a:t>
            </a:r>
            <a:r>
              <a:rPr lang="en-US" dirty="0" smtClean="0"/>
              <a:t>program.</a:t>
            </a:r>
          </a:p>
          <a:p>
            <a:r>
              <a:rPr lang="en-US" dirty="0" smtClean="0"/>
              <a:t>Provide better job matches by systematically balancing different factors.</a:t>
            </a:r>
          </a:p>
          <a:p>
            <a:r>
              <a:rPr lang="en-US" dirty="0" smtClean="0"/>
              <a:t>Increase </a:t>
            </a:r>
            <a:r>
              <a:rPr lang="en-US" dirty="0"/>
              <a:t>the number of applicants receiving paid jobs through existing programs. </a:t>
            </a:r>
          </a:p>
          <a:p>
            <a:endParaRPr lang="en-US" dirty="0"/>
          </a:p>
        </p:txBody>
      </p:sp>
    </p:spTree>
    <p:extLst>
      <p:ext uri="{BB962C8B-B14F-4D97-AF65-F5344CB8AC3E}">
        <p14:creationId xmlns:p14="http://schemas.microsoft.com/office/powerpoint/2010/main" val="280527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28651" y="1131094"/>
            <a:ext cx="7886699" cy="994275"/>
          </a:xfrm>
          <a:prstGeom prst="rect">
            <a:avLst/>
          </a:prstGeom>
          <a:noFill/>
          <a:ln>
            <a:noFill/>
          </a:ln>
        </p:spPr>
        <p:txBody>
          <a:bodyPr lIns="68569" tIns="68569" rIns="68569" bIns="68569" anchor="ctr" anchorCtr="0">
            <a:noAutofit/>
          </a:bodyPr>
          <a:lstStyle/>
          <a:p>
            <a:pPr algn="ctr">
              <a:buSzPct val="25000"/>
            </a:pPr>
            <a:r>
              <a:rPr lang="en-US" dirty="0">
                <a:latin typeface="Open Sans"/>
                <a:ea typeface="Open Sans"/>
                <a:cs typeface="Open Sans"/>
                <a:sym typeface="Open Sans"/>
              </a:rPr>
              <a:t>The Quest for Summer Employment!</a:t>
            </a:r>
          </a:p>
        </p:txBody>
      </p:sp>
      <p:cxnSp>
        <p:nvCxnSpPr>
          <p:cNvPr id="183" name="Shape 183"/>
          <p:cNvCxnSpPr/>
          <p:nvPr/>
        </p:nvCxnSpPr>
        <p:spPr>
          <a:xfrm>
            <a:off x="697819" y="3563588"/>
            <a:ext cx="7619624" cy="22498"/>
          </a:xfrm>
          <a:prstGeom prst="straightConnector1">
            <a:avLst/>
          </a:prstGeom>
          <a:noFill/>
          <a:ln w="9525" cap="flat" cmpd="sng">
            <a:solidFill>
              <a:schemeClr val="dk2"/>
            </a:solidFill>
            <a:prstDash val="solid"/>
            <a:round/>
            <a:headEnd type="none" w="med" len="med"/>
            <a:tailEnd type="none" w="med" len="med"/>
          </a:ln>
        </p:spPr>
      </p:cxnSp>
      <p:sp>
        <p:nvSpPr>
          <p:cNvPr id="184" name="Shape 184"/>
          <p:cNvSpPr/>
          <p:nvPr/>
        </p:nvSpPr>
        <p:spPr>
          <a:xfrm>
            <a:off x="450151" y="3372225"/>
            <a:ext cx="393974" cy="405224"/>
          </a:xfrm>
          <a:prstGeom prst="ellipse">
            <a:avLst/>
          </a:prstGeom>
          <a:solidFill>
            <a:srgbClr val="6AA84F"/>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buClr>
                <a:srgbClr val="000000"/>
              </a:buClr>
            </a:pPr>
            <a:endParaRPr sz="1050" dirty="0">
              <a:solidFill>
                <a:srgbClr val="000000"/>
              </a:solidFill>
              <a:latin typeface="Arial"/>
              <a:ea typeface="Arial"/>
              <a:cs typeface="Arial"/>
              <a:sym typeface="Arial"/>
            </a:endParaRPr>
          </a:p>
        </p:txBody>
      </p:sp>
      <p:sp>
        <p:nvSpPr>
          <p:cNvPr id="185" name="Shape 185"/>
          <p:cNvSpPr/>
          <p:nvPr/>
        </p:nvSpPr>
        <p:spPr>
          <a:xfrm>
            <a:off x="8301413" y="3372225"/>
            <a:ext cx="393974" cy="405224"/>
          </a:xfrm>
          <a:prstGeom prst="ellipse">
            <a:avLst/>
          </a:prstGeom>
          <a:solidFill>
            <a:srgbClr val="CC0000"/>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buClr>
                <a:srgbClr val="000000"/>
              </a:buClr>
            </a:pPr>
            <a:endParaRPr sz="1050" dirty="0">
              <a:solidFill>
                <a:srgbClr val="000000"/>
              </a:solidFill>
              <a:latin typeface="Arial"/>
              <a:ea typeface="Arial"/>
              <a:cs typeface="Arial"/>
              <a:sym typeface="Arial"/>
            </a:endParaRPr>
          </a:p>
        </p:txBody>
      </p:sp>
      <p:sp>
        <p:nvSpPr>
          <p:cNvPr id="186" name="Shape 186"/>
          <p:cNvSpPr txBox="1"/>
          <p:nvPr/>
        </p:nvSpPr>
        <p:spPr>
          <a:xfrm>
            <a:off x="63766" y="3605044"/>
            <a:ext cx="1144124" cy="765450"/>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February:</a:t>
            </a:r>
          </a:p>
          <a:p>
            <a:pPr algn="ctr">
              <a:buClr>
                <a:srgbClr val="000000"/>
              </a:buClr>
              <a:buSzPct val="25000"/>
            </a:pPr>
            <a:r>
              <a:rPr lang="en-US" sz="1200" dirty="0">
                <a:solidFill>
                  <a:srgbClr val="000000"/>
                </a:solidFill>
                <a:latin typeface="Open Sans"/>
                <a:ea typeface="Open Sans"/>
                <a:cs typeface="Open Sans"/>
                <a:sym typeface="Open Sans"/>
              </a:rPr>
              <a:t>Apply</a:t>
            </a:r>
          </a:p>
        </p:txBody>
      </p:sp>
      <p:sp>
        <p:nvSpPr>
          <p:cNvPr id="187" name="Shape 187"/>
          <p:cNvSpPr txBox="1"/>
          <p:nvPr/>
        </p:nvSpPr>
        <p:spPr>
          <a:xfrm>
            <a:off x="7919607" y="3833644"/>
            <a:ext cx="1144124"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Lato"/>
                <a:ea typeface="Lato"/>
                <a:cs typeface="Lato"/>
                <a:sym typeface="Lato"/>
              </a:rPr>
              <a:t>September:</a:t>
            </a:r>
          </a:p>
          <a:p>
            <a:pPr algn="ctr">
              <a:buClr>
                <a:srgbClr val="000000"/>
              </a:buClr>
              <a:buSzPct val="25000"/>
            </a:pPr>
            <a:r>
              <a:rPr lang="en-US" sz="1200" dirty="0">
                <a:solidFill>
                  <a:srgbClr val="000000"/>
                </a:solidFill>
                <a:latin typeface="Lato"/>
                <a:ea typeface="Lato"/>
                <a:cs typeface="Lato"/>
                <a:sym typeface="Lato"/>
              </a:rPr>
              <a:t>Back to School</a:t>
            </a:r>
          </a:p>
        </p:txBody>
      </p:sp>
      <p:cxnSp>
        <p:nvCxnSpPr>
          <p:cNvPr id="188" name="Shape 188"/>
          <p:cNvCxnSpPr/>
          <p:nvPr/>
        </p:nvCxnSpPr>
        <p:spPr>
          <a:xfrm rot="10800000" flipH="1">
            <a:off x="1429369" y="3023362"/>
            <a:ext cx="11249" cy="540224"/>
          </a:xfrm>
          <a:prstGeom prst="straightConnector1">
            <a:avLst/>
          </a:prstGeom>
          <a:noFill/>
          <a:ln w="9525" cap="flat" cmpd="sng">
            <a:solidFill>
              <a:schemeClr val="dk2"/>
            </a:solidFill>
            <a:prstDash val="solid"/>
            <a:round/>
            <a:headEnd type="none" w="med" len="med"/>
            <a:tailEnd type="none" w="med" len="med"/>
          </a:ln>
        </p:spPr>
      </p:cxnSp>
      <p:cxnSp>
        <p:nvCxnSpPr>
          <p:cNvPr id="189" name="Shape 189"/>
          <p:cNvCxnSpPr/>
          <p:nvPr/>
        </p:nvCxnSpPr>
        <p:spPr>
          <a:xfrm rot="10800000" flipH="1">
            <a:off x="2387801" y="3563587"/>
            <a:ext cx="11249" cy="540224"/>
          </a:xfrm>
          <a:prstGeom prst="straightConnector1">
            <a:avLst/>
          </a:prstGeom>
          <a:noFill/>
          <a:ln w="9525" cap="flat" cmpd="sng">
            <a:solidFill>
              <a:schemeClr val="dk2"/>
            </a:solidFill>
            <a:prstDash val="solid"/>
            <a:round/>
            <a:headEnd type="none" w="med" len="med"/>
            <a:tailEnd type="none" w="med" len="med"/>
          </a:ln>
        </p:spPr>
      </p:cxnSp>
      <p:cxnSp>
        <p:nvCxnSpPr>
          <p:cNvPr id="190" name="Shape 190"/>
          <p:cNvCxnSpPr/>
          <p:nvPr/>
        </p:nvCxnSpPr>
        <p:spPr>
          <a:xfrm rot="10800000" flipH="1">
            <a:off x="3543159" y="3023362"/>
            <a:ext cx="11249" cy="540224"/>
          </a:xfrm>
          <a:prstGeom prst="straightConnector1">
            <a:avLst/>
          </a:prstGeom>
          <a:noFill/>
          <a:ln w="9525" cap="flat" cmpd="sng">
            <a:solidFill>
              <a:schemeClr val="dk2"/>
            </a:solidFill>
            <a:prstDash val="solid"/>
            <a:round/>
            <a:headEnd type="none" w="med" len="med"/>
            <a:tailEnd type="none" w="med" len="med"/>
          </a:ln>
        </p:spPr>
      </p:cxnSp>
      <p:cxnSp>
        <p:nvCxnSpPr>
          <p:cNvPr id="191" name="Shape 191"/>
          <p:cNvCxnSpPr/>
          <p:nvPr/>
        </p:nvCxnSpPr>
        <p:spPr>
          <a:xfrm rot="10800000" flipH="1">
            <a:off x="4823596" y="3563587"/>
            <a:ext cx="11249" cy="540224"/>
          </a:xfrm>
          <a:prstGeom prst="straightConnector1">
            <a:avLst/>
          </a:prstGeom>
          <a:noFill/>
          <a:ln w="9525" cap="flat" cmpd="sng">
            <a:solidFill>
              <a:schemeClr val="dk2"/>
            </a:solidFill>
            <a:prstDash val="solid"/>
            <a:round/>
            <a:headEnd type="none" w="med" len="med"/>
            <a:tailEnd type="none" w="med" len="med"/>
          </a:ln>
        </p:spPr>
      </p:cxnSp>
      <p:cxnSp>
        <p:nvCxnSpPr>
          <p:cNvPr id="192" name="Shape 192"/>
          <p:cNvCxnSpPr/>
          <p:nvPr/>
        </p:nvCxnSpPr>
        <p:spPr>
          <a:xfrm rot="10800000" flipH="1">
            <a:off x="6039675" y="3023362"/>
            <a:ext cx="11249" cy="540224"/>
          </a:xfrm>
          <a:prstGeom prst="straightConnector1">
            <a:avLst/>
          </a:prstGeom>
          <a:noFill/>
          <a:ln w="9525" cap="flat" cmpd="sng">
            <a:solidFill>
              <a:schemeClr val="dk2"/>
            </a:solidFill>
            <a:prstDash val="solid"/>
            <a:round/>
            <a:headEnd type="none" w="med" len="med"/>
            <a:tailEnd type="none" w="med" len="med"/>
          </a:ln>
        </p:spPr>
      </p:cxnSp>
      <p:cxnSp>
        <p:nvCxnSpPr>
          <p:cNvPr id="193" name="Shape 193"/>
          <p:cNvCxnSpPr/>
          <p:nvPr/>
        </p:nvCxnSpPr>
        <p:spPr>
          <a:xfrm rot="10800000" flipH="1">
            <a:off x="7148269" y="3563587"/>
            <a:ext cx="11249" cy="540224"/>
          </a:xfrm>
          <a:prstGeom prst="straightConnector1">
            <a:avLst/>
          </a:prstGeom>
          <a:noFill/>
          <a:ln w="9525" cap="flat" cmpd="sng">
            <a:solidFill>
              <a:schemeClr val="dk2"/>
            </a:solidFill>
            <a:prstDash val="solid"/>
            <a:round/>
            <a:headEnd type="none" w="med" len="med"/>
            <a:tailEnd type="none" w="med" len="med"/>
          </a:ln>
        </p:spPr>
      </p:cxnSp>
      <p:sp>
        <p:nvSpPr>
          <p:cNvPr id="194" name="Shape 194"/>
          <p:cNvSpPr txBox="1"/>
          <p:nvPr/>
        </p:nvSpPr>
        <p:spPr>
          <a:xfrm>
            <a:off x="1046644" y="2576869"/>
            <a:ext cx="776700"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March:</a:t>
            </a:r>
          </a:p>
          <a:p>
            <a:pPr algn="ctr">
              <a:buClr>
                <a:srgbClr val="000000"/>
              </a:buClr>
              <a:buSzPct val="25000"/>
            </a:pPr>
            <a:r>
              <a:rPr lang="en-US" sz="1200" dirty="0">
                <a:solidFill>
                  <a:srgbClr val="000000"/>
                </a:solidFill>
                <a:latin typeface="Open Sans"/>
                <a:ea typeface="Open Sans"/>
                <a:cs typeface="Open Sans"/>
                <a:sym typeface="Open Sans"/>
              </a:rPr>
              <a:t>Wait</a:t>
            </a:r>
          </a:p>
        </p:txBody>
      </p:sp>
      <p:sp>
        <p:nvSpPr>
          <p:cNvPr id="195" name="Shape 195"/>
          <p:cNvSpPr txBox="1"/>
          <p:nvPr/>
        </p:nvSpPr>
        <p:spPr>
          <a:xfrm>
            <a:off x="1874458" y="4103812"/>
            <a:ext cx="1043324"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April:</a:t>
            </a:r>
          </a:p>
          <a:p>
            <a:pPr algn="ctr">
              <a:buClr>
                <a:srgbClr val="000000"/>
              </a:buClr>
              <a:buSzPct val="25000"/>
            </a:pPr>
            <a:r>
              <a:rPr lang="en-US" sz="1200" dirty="0">
                <a:solidFill>
                  <a:srgbClr val="000000"/>
                </a:solidFill>
                <a:latin typeface="Open Sans"/>
                <a:ea typeface="Open Sans"/>
                <a:cs typeface="Open Sans"/>
                <a:sym typeface="Open Sans"/>
              </a:rPr>
              <a:t>Submit Docs</a:t>
            </a:r>
          </a:p>
        </p:txBody>
      </p:sp>
      <p:sp>
        <p:nvSpPr>
          <p:cNvPr id="196" name="Shape 196"/>
          <p:cNvSpPr txBox="1"/>
          <p:nvPr/>
        </p:nvSpPr>
        <p:spPr>
          <a:xfrm>
            <a:off x="3020182" y="4093952"/>
            <a:ext cx="1043324"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May:</a:t>
            </a:r>
          </a:p>
          <a:p>
            <a:pPr algn="ctr">
              <a:buClr>
                <a:srgbClr val="000000"/>
              </a:buClr>
              <a:buSzPct val="25000"/>
            </a:pPr>
            <a:r>
              <a:rPr lang="en-US" sz="1200" dirty="0" smtClean="0">
                <a:solidFill>
                  <a:srgbClr val="000000"/>
                </a:solidFill>
                <a:latin typeface="Open Sans"/>
                <a:ea typeface="Open Sans"/>
                <a:cs typeface="Open Sans"/>
                <a:sym typeface="Open Sans"/>
              </a:rPr>
              <a:t>Matching</a:t>
            </a:r>
            <a:endParaRPr lang="en-US" sz="1200" dirty="0">
              <a:solidFill>
                <a:srgbClr val="000000"/>
              </a:solidFill>
              <a:latin typeface="Open Sans"/>
              <a:ea typeface="Open Sans"/>
              <a:cs typeface="Open Sans"/>
              <a:sym typeface="Open Sans"/>
            </a:endParaRPr>
          </a:p>
        </p:txBody>
      </p:sp>
      <p:sp>
        <p:nvSpPr>
          <p:cNvPr id="197" name="Shape 197"/>
          <p:cNvSpPr txBox="1"/>
          <p:nvPr/>
        </p:nvSpPr>
        <p:spPr>
          <a:xfrm>
            <a:off x="4105168" y="4103812"/>
            <a:ext cx="1428975"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June:</a:t>
            </a:r>
          </a:p>
          <a:p>
            <a:pPr algn="ctr">
              <a:buClr>
                <a:srgbClr val="000000"/>
              </a:buClr>
              <a:buSzPct val="25000"/>
            </a:pPr>
            <a:r>
              <a:rPr lang="en-US" sz="1200" dirty="0">
                <a:solidFill>
                  <a:srgbClr val="000000"/>
                </a:solidFill>
                <a:latin typeface="Open Sans"/>
                <a:ea typeface="Open Sans"/>
                <a:cs typeface="Open Sans"/>
                <a:sym typeface="Open Sans"/>
              </a:rPr>
              <a:t>Pick a Program</a:t>
            </a:r>
          </a:p>
        </p:txBody>
      </p:sp>
      <p:sp>
        <p:nvSpPr>
          <p:cNvPr id="198" name="Shape 198"/>
          <p:cNvSpPr txBox="1"/>
          <p:nvPr/>
        </p:nvSpPr>
        <p:spPr>
          <a:xfrm>
            <a:off x="5423119" y="2539350"/>
            <a:ext cx="1239075"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July:</a:t>
            </a:r>
          </a:p>
          <a:p>
            <a:pPr algn="ctr">
              <a:buClr>
                <a:srgbClr val="000000"/>
              </a:buClr>
              <a:buSzPct val="25000"/>
            </a:pPr>
            <a:r>
              <a:rPr lang="en-US" sz="1200" dirty="0">
                <a:solidFill>
                  <a:srgbClr val="000000"/>
                </a:solidFill>
                <a:latin typeface="Open Sans"/>
                <a:ea typeface="Open Sans"/>
                <a:cs typeface="Open Sans"/>
                <a:sym typeface="Open Sans"/>
              </a:rPr>
              <a:t>Work Begins</a:t>
            </a:r>
          </a:p>
        </p:txBody>
      </p:sp>
      <p:sp>
        <p:nvSpPr>
          <p:cNvPr id="199" name="Shape 199"/>
          <p:cNvSpPr txBox="1"/>
          <p:nvPr/>
        </p:nvSpPr>
        <p:spPr>
          <a:xfrm>
            <a:off x="6575338" y="4103812"/>
            <a:ext cx="1144124"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August:</a:t>
            </a:r>
          </a:p>
          <a:p>
            <a:pPr algn="ctr">
              <a:buClr>
                <a:srgbClr val="000000"/>
              </a:buClr>
              <a:buSzPct val="25000"/>
            </a:pPr>
            <a:r>
              <a:rPr lang="en-US" sz="1200" dirty="0">
                <a:solidFill>
                  <a:srgbClr val="000000"/>
                </a:solidFill>
                <a:latin typeface="Open Sans"/>
                <a:ea typeface="Open Sans"/>
                <a:cs typeface="Open Sans"/>
                <a:sym typeface="Open Sans"/>
              </a:rPr>
              <a:t>Work Ends</a:t>
            </a:r>
          </a:p>
        </p:txBody>
      </p:sp>
      <p:sp>
        <p:nvSpPr>
          <p:cNvPr id="200" name="Shape 200"/>
          <p:cNvSpPr txBox="1"/>
          <p:nvPr/>
        </p:nvSpPr>
        <p:spPr>
          <a:xfrm>
            <a:off x="628651" y="5033081"/>
            <a:ext cx="7886699" cy="703575"/>
          </a:xfrm>
          <a:prstGeom prst="rect">
            <a:avLst/>
          </a:prstGeom>
          <a:noFill/>
          <a:ln>
            <a:noFill/>
          </a:ln>
        </p:spPr>
        <p:txBody>
          <a:bodyPr lIns="68569" tIns="68569" rIns="68569" bIns="68569" anchor="t" anchorCtr="0">
            <a:noAutofit/>
          </a:bodyPr>
          <a:lstStyle/>
          <a:p>
            <a:pPr algn="ctr">
              <a:buClr>
                <a:srgbClr val="000000"/>
              </a:buClr>
              <a:buSzPct val="25000"/>
            </a:pPr>
            <a:r>
              <a:rPr lang="en-US" dirty="0">
                <a:solidFill>
                  <a:srgbClr val="000000"/>
                </a:solidFill>
                <a:latin typeface="Open Sans"/>
                <a:ea typeface="Open Sans"/>
                <a:cs typeface="Open Sans"/>
                <a:sym typeface="Open Sans"/>
              </a:rPr>
              <a:t>“Does it really take all of this for a CHANCE at a summer job?”</a:t>
            </a:r>
          </a:p>
          <a:p>
            <a:pPr algn="ctr">
              <a:buClr>
                <a:srgbClr val="000000"/>
              </a:buClr>
              <a:buSzPct val="25000"/>
            </a:pPr>
            <a:r>
              <a:rPr lang="en-US" dirty="0">
                <a:solidFill>
                  <a:srgbClr val="000000"/>
                </a:solidFill>
                <a:latin typeface="Open Sans"/>
                <a:ea typeface="Open Sans"/>
                <a:cs typeface="Open Sans"/>
                <a:sym typeface="Open Sans"/>
              </a:rPr>
              <a:t>- Yves , Age 15.</a:t>
            </a:r>
          </a:p>
        </p:txBody>
      </p:sp>
      <p:cxnSp>
        <p:nvCxnSpPr>
          <p:cNvPr id="21" name="Shape 190"/>
          <p:cNvCxnSpPr/>
          <p:nvPr/>
        </p:nvCxnSpPr>
        <p:spPr>
          <a:xfrm rot="10800000" flipH="1">
            <a:off x="3548783" y="3531229"/>
            <a:ext cx="11249" cy="540224"/>
          </a:xfrm>
          <a:prstGeom prst="straightConnector1">
            <a:avLst/>
          </a:prstGeom>
          <a:noFill/>
          <a:ln w="9525" cap="flat" cmpd="sng">
            <a:solidFill>
              <a:schemeClr val="dk2"/>
            </a:solidFill>
            <a:prstDash val="solid"/>
            <a:round/>
            <a:headEnd type="none" w="med" len="med"/>
            <a:tailEnd type="none" w="med" len="med"/>
          </a:ln>
        </p:spPr>
      </p:cxnSp>
      <p:sp>
        <p:nvSpPr>
          <p:cNvPr id="22" name="Shape 196"/>
          <p:cNvSpPr txBox="1"/>
          <p:nvPr/>
        </p:nvSpPr>
        <p:spPr>
          <a:xfrm>
            <a:off x="3188341" y="2691750"/>
            <a:ext cx="1043324" cy="405224"/>
          </a:xfrm>
          <a:prstGeom prst="rect">
            <a:avLst/>
          </a:prstGeom>
          <a:noFill/>
          <a:ln>
            <a:noFill/>
          </a:ln>
        </p:spPr>
        <p:txBody>
          <a:bodyPr lIns="68569" tIns="68569" rIns="68569" bIns="68569" anchor="ctr" anchorCtr="0">
            <a:noAutofit/>
          </a:bodyPr>
          <a:lstStyle/>
          <a:p>
            <a:pPr algn="ctr">
              <a:buClr>
                <a:srgbClr val="000000"/>
              </a:buClr>
              <a:buSzPct val="25000"/>
            </a:pPr>
            <a:r>
              <a:rPr lang="en-US" sz="1200" dirty="0">
                <a:solidFill>
                  <a:srgbClr val="000000"/>
                </a:solidFill>
                <a:latin typeface="Open Sans"/>
                <a:ea typeface="Open Sans"/>
                <a:cs typeface="Open Sans"/>
                <a:sym typeface="Open Sans"/>
              </a:rPr>
              <a:t>May:</a:t>
            </a:r>
          </a:p>
          <a:p>
            <a:pPr algn="ctr">
              <a:buClr>
                <a:srgbClr val="000000"/>
              </a:buClr>
              <a:buSzPct val="25000"/>
            </a:pPr>
            <a:r>
              <a:rPr lang="en-US" sz="1200" dirty="0">
                <a:solidFill>
                  <a:srgbClr val="000000"/>
                </a:solidFill>
                <a:latin typeface="Open Sans"/>
                <a:ea typeface="Open Sans"/>
                <a:cs typeface="Open Sans"/>
                <a:sym typeface="Open Sans"/>
              </a:rPr>
              <a:t>More </a:t>
            </a:r>
            <a:r>
              <a:rPr lang="en-US" sz="1200" dirty="0" smtClean="0">
                <a:solidFill>
                  <a:srgbClr val="000000"/>
                </a:solidFill>
                <a:latin typeface="Open Sans"/>
                <a:ea typeface="Open Sans"/>
                <a:cs typeface="Open Sans"/>
                <a:sym typeface="Open Sans"/>
              </a:rPr>
              <a:t>Docs</a:t>
            </a:r>
          </a:p>
          <a:p>
            <a:pPr algn="ctr">
              <a:buClr>
                <a:srgbClr val="000000"/>
              </a:buClr>
              <a:buSzPct val="25000"/>
            </a:pPr>
            <a:endParaRPr lang="en-US" sz="12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81098670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cxnSp>
        <p:nvCxnSpPr>
          <p:cNvPr id="274" name="Shape 274"/>
          <p:cNvCxnSpPr/>
          <p:nvPr/>
        </p:nvCxnSpPr>
        <p:spPr>
          <a:xfrm>
            <a:off x="4572000" y="2528885"/>
            <a:ext cx="0" cy="724725"/>
          </a:xfrm>
          <a:prstGeom prst="straightConnector1">
            <a:avLst/>
          </a:prstGeom>
          <a:noFill/>
          <a:ln w="114300" cap="flat" cmpd="sng">
            <a:solidFill>
              <a:srgbClr val="FCE5CD"/>
            </a:solidFill>
            <a:prstDash val="solid"/>
            <a:round/>
            <a:headEnd type="none" w="med" len="med"/>
            <a:tailEnd type="triangle" w="lg" len="lg"/>
          </a:ln>
        </p:spPr>
      </p:cxnSp>
      <p:sp>
        <p:nvSpPr>
          <p:cNvPr id="275" name="Shape 275"/>
          <p:cNvSpPr txBox="1"/>
          <p:nvPr/>
        </p:nvSpPr>
        <p:spPr>
          <a:xfrm>
            <a:off x="1632825" y="1671638"/>
            <a:ext cx="5878350" cy="1081800"/>
          </a:xfrm>
          <a:prstGeom prst="rect">
            <a:avLst/>
          </a:prstGeom>
          <a:noFill/>
          <a:ln>
            <a:noFill/>
          </a:ln>
        </p:spPr>
        <p:txBody>
          <a:bodyPr lIns="68569" tIns="68569" rIns="68569" bIns="68569" anchor="t" anchorCtr="0">
            <a:noAutofit/>
          </a:bodyPr>
          <a:lstStyle/>
          <a:p>
            <a:pPr algn="ctr">
              <a:buClr>
                <a:schemeClr val="dk1"/>
              </a:buClr>
              <a:buSzPct val="25000"/>
            </a:pPr>
            <a:r>
              <a:rPr lang="en-US" sz="2700" i="1" dirty="0">
                <a:solidFill>
                  <a:schemeClr val="dk1"/>
                </a:solidFill>
                <a:latin typeface="Open Sans"/>
                <a:ea typeface="Open Sans"/>
                <a:cs typeface="Open Sans"/>
                <a:sym typeface="Open Sans"/>
              </a:rPr>
              <a:t>mentorship</a:t>
            </a:r>
          </a:p>
          <a:p>
            <a:pPr algn="ctr">
              <a:buClr>
                <a:srgbClr val="000000"/>
              </a:buClr>
              <a:buSzPct val="25000"/>
            </a:pPr>
            <a:r>
              <a:rPr lang="en-US" sz="2700" dirty="0">
                <a:solidFill>
                  <a:srgbClr val="000000"/>
                </a:solidFill>
                <a:latin typeface="Open Sans"/>
                <a:ea typeface="Open Sans"/>
                <a:cs typeface="Open Sans"/>
                <a:sym typeface="Open Sans"/>
              </a:rPr>
              <a:t>Youth learn research &amp; design skills</a:t>
            </a:r>
          </a:p>
        </p:txBody>
      </p:sp>
      <p:sp>
        <p:nvSpPr>
          <p:cNvPr id="276" name="Shape 276"/>
          <p:cNvSpPr txBox="1"/>
          <p:nvPr/>
        </p:nvSpPr>
        <p:spPr>
          <a:xfrm>
            <a:off x="1632825" y="3116700"/>
            <a:ext cx="5878350" cy="1081800"/>
          </a:xfrm>
          <a:prstGeom prst="rect">
            <a:avLst/>
          </a:prstGeom>
          <a:noFill/>
          <a:ln>
            <a:noFill/>
          </a:ln>
        </p:spPr>
        <p:txBody>
          <a:bodyPr lIns="68569" tIns="68569" rIns="68569" bIns="68569" anchor="t" anchorCtr="0">
            <a:noAutofit/>
          </a:bodyPr>
          <a:lstStyle/>
          <a:p>
            <a:pPr algn="ctr">
              <a:buClr>
                <a:schemeClr val="dk1"/>
              </a:buClr>
              <a:buSzPct val="25000"/>
            </a:pPr>
            <a:r>
              <a:rPr lang="en-US" sz="2700" i="1" dirty="0">
                <a:solidFill>
                  <a:schemeClr val="dk1"/>
                </a:solidFill>
                <a:latin typeface="Open Sans"/>
                <a:ea typeface="Open Sans"/>
                <a:cs typeface="Open Sans"/>
                <a:sym typeface="Open Sans"/>
              </a:rPr>
              <a:t>practice</a:t>
            </a:r>
          </a:p>
          <a:p>
            <a:pPr algn="ctr">
              <a:buClr>
                <a:srgbClr val="000000"/>
              </a:buClr>
              <a:buSzPct val="25000"/>
            </a:pPr>
            <a:r>
              <a:rPr lang="en-US" sz="2700" dirty="0">
                <a:solidFill>
                  <a:srgbClr val="000000"/>
                </a:solidFill>
                <a:latin typeface="Open Sans"/>
                <a:ea typeface="Open Sans"/>
                <a:cs typeface="Open Sans"/>
                <a:sym typeface="Open Sans"/>
              </a:rPr>
              <a:t>Youth apply learned skills</a:t>
            </a:r>
          </a:p>
        </p:txBody>
      </p:sp>
      <p:sp>
        <p:nvSpPr>
          <p:cNvPr id="277" name="Shape 277"/>
          <p:cNvSpPr txBox="1"/>
          <p:nvPr/>
        </p:nvSpPr>
        <p:spPr>
          <a:xfrm>
            <a:off x="1444050" y="4657706"/>
            <a:ext cx="6255900" cy="1081800"/>
          </a:xfrm>
          <a:prstGeom prst="rect">
            <a:avLst/>
          </a:prstGeom>
          <a:noFill/>
          <a:ln>
            <a:noFill/>
          </a:ln>
        </p:spPr>
        <p:txBody>
          <a:bodyPr lIns="68569" tIns="68569" rIns="68569" bIns="68569" anchor="t" anchorCtr="0">
            <a:noAutofit/>
          </a:bodyPr>
          <a:lstStyle/>
          <a:p>
            <a:pPr algn="ctr">
              <a:buClr>
                <a:srgbClr val="000000"/>
              </a:buClr>
              <a:buSzPct val="25000"/>
            </a:pPr>
            <a:r>
              <a:rPr lang="en-US" sz="2700" i="1" dirty="0">
                <a:solidFill>
                  <a:srgbClr val="000000"/>
                </a:solidFill>
                <a:latin typeface="Open Sans"/>
                <a:ea typeface="Open Sans"/>
                <a:cs typeface="Open Sans"/>
                <a:sym typeface="Open Sans"/>
              </a:rPr>
              <a:t>co-design</a:t>
            </a:r>
          </a:p>
          <a:p>
            <a:pPr algn="ctr">
              <a:buClr>
                <a:srgbClr val="000000"/>
              </a:buClr>
              <a:buSzPct val="25000"/>
            </a:pPr>
            <a:r>
              <a:rPr lang="en-US" sz="2700" dirty="0">
                <a:solidFill>
                  <a:srgbClr val="000000"/>
                </a:solidFill>
                <a:latin typeface="Open Sans"/>
                <a:ea typeface="Open Sans"/>
                <a:cs typeface="Open Sans"/>
                <a:sym typeface="Open Sans"/>
              </a:rPr>
              <a:t>Youth design the service they use</a:t>
            </a:r>
          </a:p>
        </p:txBody>
      </p:sp>
      <p:sp>
        <p:nvSpPr>
          <p:cNvPr id="278" name="Shape 278"/>
          <p:cNvSpPr txBox="1"/>
          <p:nvPr/>
        </p:nvSpPr>
        <p:spPr>
          <a:xfrm>
            <a:off x="750017" y="133097"/>
            <a:ext cx="8066924" cy="1745549"/>
          </a:xfrm>
          <a:prstGeom prst="rect">
            <a:avLst/>
          </a:prstGeom>
          <a:noFill/>
          <a:ln>
            <a:noFill/>
          </a:ln>
        </p:spPr>
        <p:txBody>
          <a:bodyPr lIns="68569" tIns="68569" rIns="68569" bIns="68569" anchor="ctr" anchorCtr="0">
            <a:noAutofit/>
          </a:bodyPr>
          <a:lstStyle/>
          <a:p>
            <a:pPr algn="ctr">
              <a:buClr>
                <a:srgbClr val="EA9999"/>
              </a:buClr>
              <a:buSzPct val="25000"/>
            </a:pPr>
            <a:r>
              <a:rPr lang="en-US" sz="5100" dirty="0">
                <a:solidFill>
                  <a:srgbClr val="EA9999"/>
                </a:solidFill>
                <a:latin typeface="Open Sans"/>
                <a:ea typeface="Open Sans"/>
                <a:cs typeface="Open Sans"/>
                <a:sym typeface="Open Sans"/>
              </a:rPr>
              <a:t>DESIGN WITH</a:t>
            </a:r>
          </a:p>
        </p:txBody>
      </p:sp>
      <p:cxnSp>
        <p:nvCxnSpPr>
          <p:cNvPr id="279" name="Shape 279"/>
          <p:cNvCxnSpPr/>
          <p:nvPr/>
        </p:nvCxnSpPr>
        <p:spPr>
          <a:xfrm>
            <a:off x="4572000" y="3984169"/>
            <a:ext cx="0" cy="724725"/>
          </a:xfrm>
          <a:prstGeom prst="straightConnector1">
            <a:avLst/>
          </a:prstGeom>
          <a:noFill/>
          <a:ln w="114300" cap="flat" cmpd="sng">
            <a:solidFill>
              <a:srgbClr val="FCE5CD"/>
            </a:solidFill>
            <a:prstDash val="solid"/>
            <a:round/>
            <a:headEnd type="none" w="med" len="med"/>
            <a:tailEnd type="triangle" w="lg" len="lg"/>
          </a:ln>
        </p:spPr>
      </p:cxnSp>
    </p:spTree>
    <p:extLst>
      <p:ext uri="{BB962C8B-B14F-4D97-AF65-F5344CB8AC3E}">
        <p14:creationId xmlns:p14="http://schemas.microsoft.com/office/powerpoint/2010/main" val="288979888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Improve matching program</a:t>
            </a:r>
            <a:endParaRPr lang="en-US" dirty="0"/>
          </a:p>
        </p:txBody>
      </p:sp>
      <p:sp>
        <p:nvSpPr>
          <p:cNvPr id="3" name="Content Placeholder 2"/>
          <p:cNvSpPr>
            <a:spLocks noGrp="1"/>
          </p:cNvSpPr>
          <p:nvPr>
            <p:ph idx="1"/>
          </p:nvPr>
        </p:nvSpPr>
        <p:spPr>
          <a:xfrm>
            <a:off x="528616" y="1577387"/>
            <a:ext cx="4318957" cy="4203573"/>
          </a:xfrm>
        </p:spPr>
        <p:txBody>
          <a:bodyPr/>
          <a:lstStyle/>
          <a:p>
            <a:r>
              <a:rPr lang="en-US" dirty="0" smtClean="0"/>
              <a:t>MIT expert helped adapt </a:t>
            </a:r>
            <a:r>
              <a:rPr lang="en-US" dirty="0"/>
              <a:t>school lottery </a:t>
            </a:r>
            <a:r>
              <a:rPr lang="en-US" dirty="0" smtClean="0"/>
              <a:t>algorithm for matching youth to jobs.</a:t>
            </a:r>
          </a:p>
          <a:p>
            <a:r>
              <a:rPr lang="en-US" dirty="0"/>
              <a:t>Youth met weekly to discuss </a:t>
            </a:r>
            <a:r>
              <a:rPr lang="en-US" dirty="0" smtClean="0"/>
              <a:t>match inputs and design </a:t>
            </a:r>
            <a:r>
              <a:rPr lang="en-US" dirty="0"/>
              <a:t>the user </a:t>
            </a:r>
            <a:r>
              <a:rPr lang="en-US" dirty="0" smtClean="0"/>
              <a:t>experience.</a:t>
            </a:r>
          </a:p>
          <a:p>
            <a:r>
              <a:rPr lang="en-US" dirty="0"/>
              <a:t>Team will quantify savings in operations and match </a:t>
            </a:r>
            <a:r>
              <a:rPr lang="en-US" dirty="0" smtClean="0"/>
              <a:t>quality.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573" y="1863118"/>
            <a:ext cx="3845660" cy="2884245"/>
          </a:xfrm>
          <a:prstGeom prst="rect">
            <a:avLst/>
          </a:prstGeom>
        </p:spPr>
      </p:pic>
    </p:spTree>
    <p:extLst>
      <p:ext uri="{BB962C8B-B14F-4D97-AF65-F5344CB8AC3E}">
        <p14:creationId xmlns:p14="http://schemas.microsoft.com/office/powerpoint/2010/main" val="2854478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Improve application interface</a:t>
            </a:r>
            <a:endParaRPr lang="en-US" dirty="0"/>
          </a:p>
        </p:txBody>
      </p:sp>
      <p:sp>
        <p:nvSpPr>
          <p:cNvPr id="6" name="Shape 209"/>
          <p:cNvSpPr/>
          <p:nvPr/>
        </p:nvSpPr>
        <p:spPr>
          <a:xfrm>
            <a:off x="6493669" y="4200507"/>
            <a:ext cx="1628775" cy="128699"/>
          </a:xfrm>
          <a:prstGeom prst="rect">
            <a:avLst/>
          </a:prstGeom>
          <a:solidFill>
            <a:srgbClr val="FFFFFF"/>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buClr>
                <a:srgbClr val="000000"/>
              </a:buClr>
            </a:pPr>
            <a:endParaRPr sz="1050" dirty="0">
              <a:solidFill>
                <a:srgbClr val="000000"/>
              </a:solidFill>
              <a:latin typeface="Arial"/>
              <a:ea typeface="Arial"/>
              <a:cs typeface="Arial"/>
              <a:sym typeface="Arial"/>
            </a:endParaRPr>
          </a:p>
        </p:txBody>
      </p:sp>
      <p:pic>
        <p:nvPicPr>
          <p:cNvPr id="7" name="Shape 210"/>
          <p:cNvPicPr preferRelativeResize="0"/>
          <p:nvPr/>
        </p:nvPicPr>
        <p:blipFill rotWithShape="1">
          <a:blip r:embed="rId3">
            <a:alphaModFix/>
          </a:blip>
          <a:srcRect/>
          <a:stretch/>
        </p:blipFill>
        <p:spPr>
          <a:xfrm>
            <a:off x="5279923" y="1778850"/>
            <a:ext cx="3023991" cy="1809924"/>
          </a:xfrm>
          <a:prstGeom prst="rect">
            <a:avLst/>
          </a:prstGeom>
          <a:noFill/>
          <a:ln>
            <a:noFill/>
          </a:ln>
        </p:spPr>
      </p:pic>
      <p:pic>
        <p:nvPicPr>
          <p:cNvPr id="8" name="Shape 207"/>
          <p:cNvPicPr preferRelativeResize="0">
            <a:picLocks noGrp="1"/>
          </p:cNvPicPr>
          <p:nvPr>
            <p:ph idx="1"/>
          </p:nvPr>
        </p:nvPicPr>
        <p:blipFill rotWithShape="1">
          <a:blip r:embed="rId4">
            <a:alphaModFix/>
          </a:blip>
          <a:srcRect b="-4437"/>
          <a:stretch/>
        </p:blipFill>
        <p:spPr>
          <a:xfrm>
            <a:off x="4967320" y="3633248"/>
            <a:ext cx="3228799" cy="2478651"/>
          </a:xfrm>
          <a:prstGeom prst="rect">
            <a:avLst/>
          </a:prstGeom>
          <a:noFill/>
          <a:ln>
            <a:noFill/>
          </a:ln>
        </p:spPr>
      </p:pic>
      <p:sp>
        <p:nvSpPr>
          <p:cNvPr id="10" name="Content Placeholder 2"/>
          <p:cNvSpPr txBox="1">
            <a:spLocks/>
          </p:cNvSpPr>
          <p:nvPr/>
        </p:nvSpPr>
        <p:spPr>
          <a:xfrm>
            <a:off x="641350" y="1863119"/>
            <a:ext cx="4325970"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Create youth-centered design.</a:t>
            </a:r>
          </a:p>
          <a:p>
            <a:r>
              <a:rPr lang="en-US" dirty="0" smtClean="0"/>
              <a:t>Make mobile friendly.</a:t>
            </a:r>
          </a:p>
          <a:p>
            <a:r>
              <a:rPr lang="en-US" dirty="0" smtClean="0"/>
              <a:t>Create API for data to flow into matching process.</a:t>
            </a:r>
          </a:p>
        </p:txBody>
      </p:sp>
    </p:spTree>
    <p:extLst>
      <p:ext uri="{BB962C8B-B14F-4D97-AF65-F5344CB8AC3E}">
        <p14:creationId xmlns:p14="http://schemas.microsoft.com/office/powerpoint/2010/main" val="68346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Urban Institute</a:t>
            </a:r>
            <a:endParaRPr lang="en-US" dirty="0"/>
          </a:p>
        </p:txBody>
      </p:sp>
      <p:sp>
        <p:nvSpPr>
          <p:cNvPr id="3" name="Content Placeholder 2"/>
          <p:cNvSpPr>
            <a:spLocks noGrp="1"/>
          </p:cNvSpPr>
          <p:nvPr>
            <p:ph idx="1"/>
          </p:nvPr>
        </p:nvSpPr>
        <p:spPr/>
        <p:txBody>
          <a:bodyPr/>
          <a:lstStyle/>
          <a:p>
            <a:pPr marL="0" indent="0" algn="ctr">
              <a:spcAft>
                <a:spcPts val="0"/>
              </a:spcAft>
              <a:buNone/>
            </a:pPr>
            <a:r>
              <a:rPr lang="en-US" i="1" dirty="0" smtClean="0"/>
              <a:t>Urban is dedicated </a:t>
            </a:r>
            <a:r>
              <a:rPr lang="en-US" i="1" dirty="0"/>
              <a:t>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a:t>
            </a:r>
            <a:r>
              <a:rPr lang="en-US" i="1" dirty="0" smtClean="0"/>
              <a:t>engagement.</a:t>
            </a:r>
          </a:p>
          <a:p>
            <a:r>
              <a:rPr lang="en-US" dirty="0" smtClean="0"/>
              <a:t>We believe in the power of evidence to improve lives by</a:t>
            </a:r>
          </a:p>
          <a:p>
            <a:pPr marL="565150" lvl="1"/>
            <a:r>
              <a:rPr lang="en-US" dirty="0" smtClean="0"/>
              <a:t>Reducing hardship amongst the most vulnerable</a:t>
            </a:r>
          </a:p>
          <a:p>
            <a:pPr marL="565150" lvl="1"/>
            <a:r>
              <a:rPr lang="en-US" dirty="0" smtClean="0"/>
              <a:t>Expanding opportunities for all people</a:t>
            </a:r>
          </a:p>
          <a:p>
            <a:pPr marL="565150" lvl="1"/>
            <a:r>
              <a:rPr lang="en-US" dirty="0" smtClean="0"/>
              <a:t>Strengthening the effectiveness of the public sector</a:t>
            </a:r>
            <a:endParaRPr lang="en-US" dirty="0"/>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5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1142241" y="1307409"/>
            <a:ext cx="2305123" cy="4128879"/>
          </a:xfrm>
          <a:prstGeom prst="rect">
            <a:avLst/>
          </a:prstGeom>
          <a:noFill/>
          <a:ln>
            <a:noFill/>
          </a:ln>
        </p:spPr>
      </p:pic>
      <p:pic>
        <p:nvPicPr>
          <p:cNvPr id="286" name="Shape 286"/>
          <p:cNvPicPr preferRelativeResize="0"/>
          <p:nvPr/>
        </p:nvPicPr>
        <p:blipFill rotWithShape="1">
          <a:blip r:embed="rId4">
            <a:alphaModFix/>
          </a:blip>
          <a:srcRect/>
          <a:stretch/>
        </p:blipFill>
        <p:spPr>
          <a:xfrm>
            <a:off x="6393742" y="1319475"/>
            <a:ext cx="2305123" cy="4104731"/>
          </a:xfrm>
          <a:prstGeom prst="rect">
            <a:avLst/>
          </a:prstGeom>
          <a:noFill/>
          <a:ln>
            <a:noFill/>
          </a:ln>
        </p:spPr>
      </p:pic>
      <p:pic>
        <p:nvPicPr>
          <p:cNvPr id="287" name="Shape 287"/>
          <p:cNvPicPr preferRelativeResize="0"/>
          <p:nvPr/>
        </p:nvPicPr>
        <p:blipFill rotWithShape="1">
          <a:blip r:embed="rId5">
            <a:alphaModFix/>
          </a:blip>
          <a:srcRect/>
          <a:stretch/>
        </p:blipFill>
        <p:spPr>
          <a:xfrm>
            <a:off x="3447376" y="956100"/>
            <a:ext cx="2946359" cy="5143500"/>
          </a:xfrm>
          <a:prstGeom prst="rect">
            <a:avLst/>
          </a:prstGeom>
          <a:noFill/>
          <a:ln>
            <a:noFill/>
          </a:ln>
        </p:spPr>
      </p:pic>
      <p:sp>
        <p:nvSpPr>
          <p:cNvPr id="288" name="Shape 288"/>
          <p:cNvSpPr txBox="1"/>
          <p:nvPr/>
        </p:nvSpPr>
        <p:spPr>
          <a:xfrm rot="-5400000">
            <a:off x="-3532918" y="2569894"/>
            <a:ext cx="8066924" cy="1745549"/>
          </a:xfrm>
          <a:prstGeom prst="rect">
            <a:avLst/>
          </a:prstGeom>
          <a:noFill/>
          <a:ln>
            <a:noFill/>
          </a:ln>
        </p:spPr>
        <p:txBody>
          <a:bodyPr lIns="68569" tIns="68569" rIns="68569" bIns="68569" anchor="ctr" anchorCtr="0">
            <a:noAutofit/>
          </a:bodyPr>
          <a:lstStyle/>
          <a:p>
            <a:pPr algn="ctr">
              <a:buClr>
                <a:srgbClr val="EA9999"/>
              </a:buClr>
              <a:buSzPct val="25000"/>
            </a:pPr>
            <a:r>
              <a:rPr lang="en-US" sz="5100" dirty="0">
                <a:solidFill>
                  <a:srgbClr val="EA9999"/>
                </a:solidFill>
                <a:latin typeface="Open Sans"/>
                <a:ea typeface="Open Sans"/>
                <a:cs typeface="Open Sans"/>
                <a:sym typeface="Open Sans"/>
              </a:rPr>
              <a:t>EARLY CONCEPT</a:t>
            </a:r>
          </a:p>
        </p:txBody>
      </p:sp>
    </p:spTree>
    <p:extLst>
      <p:ext uri="{BB962C8B-B14F-4D97-AF65-F5344CB8AC3E}">
        <p14:creationId xmlns:p14="http://schemas.microsoft.com/office/powerpoint/2010/main" val="2769118978"/>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aspirations</a:t>
            </a:r>
            <a:endParaRPr lang="en-US" dirty="0"/>
          </a:p>
        </p:txBody>
      </p:sp>
      <p:sp>
        <p:nvSpPr>
          <p:cNvPr id="10" name="Content Placeholder 2"/>
          <p:cNvSpPr txBox="1">
            <a:spLocks/>
          </p:cNvSpPr>
          <p:nvPr/>
        </p:nvSpPr>
        <p:spPr>
          <a:xfrm>
            <a:off x="641350" y="1863119"/>
            <a:ext cx="7760188"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Share matching and application technology with other cities in Boston area and elsewhere.</a:t>
            </a:r>
          </a:p>
          <a:p>
            <a:r>
              <a:rPr lang="en-US" dirty="0" smtClean="0"/>
              <a:t>Streamline processes among three siloed youth employment programs in Boston.</a:t>
            </a:r>
          </a:p>
          <a:p>
            <a:r>
              <a:rPr lang="en-US" dirty="0" smtClean="0"/>
              <a:t>Evaluate program by linking to youth outcomes in K-12, higher education, and employment.</a:t>
            </a:r>
          </a:p>
          <a:p>
            <a:endParaRPr lang="en-US" dirty="0" smtClean="0"/>
          </a:p>
        </p:txBody>
      </p:sp>
    </p:spTree>
    <p:extLst>
      <p:ext uri="{BB962C8B-B14F-4D97-AF65-F5344CB8AC3E}">
        <p14:creationId xmlns:p14="http://schemas.microsoft.com/office/powerpoint/2010/main" val="245947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so far</a:t>
            </a:r>
            <a:endParaRPr lang="en-US" dirty="0"/>
          </a:p>
        </p:txBody>
      </p:sp>
      <p:sp>
        <p:nvSpPr>
          <p:cNvPr id="3" name="Content Placeholder 2"/>
          <p:cNvSpPr>
            <a:spLocks noGrp="1"/>
          </p:cNvSpPr>
          <p:nvPr>
            <p:ph idx="1"/>
          </p:nvPr>
        </p:nvSpPr>
        <p:spPr/>
        <p:txBody>
          <a:bodyPr/>
          <a:lstStyle/>
          <a:p>
            <a:r>
              <a:rPr lang="en-US" dirty="0" smtClean="0"/>
              <a:t>Be flexible and patient.  The team needed to adjust initial plans for staffing and for timing.</a:t>
            </a:r>
          </a:p>
          <a:p>
            <a:r>
              <a:rPr lang="en-US" dirty="0"/>
              <a:t>Think about realistic roles for each actor.</a:t>
            </a:r>
          </a:p>
          <a:p>
            <a:r>
              <a:rPr lang="en-US" dirty="0" smtClean="0"/>
              <a:t>Leverage diverse groups at the table to help overcome stumbling blocks.</a:t>
            </a:r>
          </a:p>
          <a:p>
            <a:r>
              <a:rPr lang="en-US" dirty="0" smtClean="0"/>
              <a:t>Think early about what will happen to work after initial project has ended.</a:t>
            </a:r>
          </a:p>
          <a:p>
            <a:r>
              <a:rPr lang="en-US" dirty="0" smtClean="0"/>
              <a:t>Extra time for collaboration </a:t>
            </a:r>
            <a:r>
              <a:rPr lang="en-US" dirty="0"/>
              <a:t>is </a:t>
            </a:r>
            <a:r>
              <a:rPr lang="en-US" dirty="0" smtClean="0"/>
              <a:t>worthwhile!</a:t>
            </a:r>
            <a:endParaRPr lang="en-US" dirty="0"/>
          </a:p>
          <a:p>
            <a:pPr marL="0" indent="0">
              <a:buNone/>
            </a:pPr>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2079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u="sng" dirty="0" smtClean="0">
                <a:solidFill>
                  <a:schemeClr val="tx2">
                    <a:lumMod val="75000"/>
                  </a:schemeClr>
                </a:solidFill>
              </a:rPr>
              <a:t>www.neighborhoodindicators.org</a:t>
            </a:r>
            <a:endParaRPr lang="en-US" u="sng" dirty="0">
              <a:solidFill>
                <a:schemeClr val="tx2">
                  <a:lumMod val="75000"/>
                </a:schemeClr>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43" y="1201615"/>
            <a:ext cx="7671263" cy="5505618"/>
          </a:xfrm>
          <a:prstGeom prst="rect">
            <a:avLst/>
          </a:prstGeom>
        </p:spPr>
      </p:pic>
    </p:spTree>
    <p:extLst>
      <p:ext uri="{BB962C8B-B14F-4D97-AF65-F5344CB8AC3E}">
        <p14:creationId xmlns:p14="http://schemas.microsoft.com/office/powerpoint/2010/main" val="1582779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0" y="520844"/>
            <a:ext cx="8171542" cy="5382841"/>
          </a:xfrm>
          <a:prstGeom prst="rect">
            <a:avLst/>
          </a:prstGeom>
        </p:spPr>
      </p:pic>
    </p:spTree>
    <p:extLst>
      <p:ext uri="{BB962C8B-B14F-4D97-AF65-F5344CB8AC3E}">
        <p14:creationId xmlns:p14="http://schemas.microsoft.com/office/powerpoint/2010/main" val="3267417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08" y="1631431"/>
            <a:ext cx="7818581" cy="787545"/>
          </a:xfrm>
        </p:spPr>
        <p:txBody>
          <a:bodyPr/>
          <a:lstStyle/>
          <a:p>
            <a:r>
              <a:rPr lang="en-US" dirty="0" smtClean="0"/>
              <a:t>Follow us on Twitter @NNIPHQ</a:t>
            </a:r>
            <a:br>
              <a:rPr lang="en-US" dirty="0" smtClean="0"/>
            </a:br>
            <a:r>
              <a:rPr lang="en-US" dirty="0" smtClean="0"/>
              <a:t>or on NNIPNews </a:t>
            </a:r>
            <a:r>
              <a:rPr lang="en-US" dirty="0"/>
              <a:t>Google Group </a:t>
            </a:r>
          </a:p>
        </p:txBody>
      </p:sp>
      <p:sp>
        <p:nvSpPr>
          <p:cNvPr id="3" name="Text Placeholder 2"/>
          <p:cNvSpPr>
            <a:spLocks noGrp="1"/>
          </p:cNvSpPr>
          <p:nvPr>
            <p:ph type="body" sz="quarter" idx="10"/>
          </p:nvPr>
        </p:nvSpPr>
        <p:spPr/>
        <p:txBody>
          <a:bodyPr/>
          <a:lstStyle/>
          <a:p>
            <a:r>
              <a:rPr lang="en-US" sz="1800" dirty="0" smtClean="0"/>
              <a:t>For more information about NNIP, visit </a:t>
            </a:r>
            <a:r>
              <a:rPr lang="en-US" sz="1800" dirty="0" smtClean="0">
                <a:hlinkClick r:id="rId3"/>
              </a:rPr>
              <a:t>www.neighborhoodindicators.org</a:t>
            </a:r>
            <a:r>
              <a:rPr lang="en-US" sz="1800" dirty="0" smtClean="0"/>
              <a:t>  or </a:t>
            </a:r>
          </a:p>
          <a:p>
            <a:r>
              <a:rPr lang="en-US" sz="1800" dirty="0" smtClean="0"/>
              <a:t>email Kathy Pettit at kpettit@urban.org</a:t>
            </a:r>
            <a:endParaRPr lang="en-US" sz="1800" dirty="0"/>
          </a:p>
        </p:txBody>
      </p:sp>
    </p:spTree>
    <p:extLst>
      <p:ext uri="{BB962C8B-B14F-4D97-AF65-F5344CB8AC3E}">
        <p14:creationId xmlns:p14="http://schemas.microsoft.com/office/powerpoint/2010/main" val="301232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86783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 started with </a:t>
            </a:r>
            <a:br>
              <a:rPr lang="en-US" dirty="0" smtClean="0"/>
            </a:br>
            <a:r>
              <a:rPr lang="en-US" dirty="0" smtClean="0"/>
              <a:t>national data and tools</a:t>
            </a:r>
            <a:endParaRPr lang="en-US" dirty="0"/>
          </a:p>
        </p:txBody>
      </p:sp>
      <p:sp>
        <p:nvSpPr>
          <p:cNvPr id="7" name="Content Placeholder 6"/>
          <p:cNvSpPr>
            <a:spLocks noGrp="1"/>
          </p:cNvSpPr>
          <p:nvPr>
            <p:ph idx="1"/>
          </p:nvPr>
        </p:nvSpPr>
        <p:spPr>
          <a:xfrm>
            <a:off x="641349" y="1614763"/>
            <a:ext cx="8310739" cy="4203573"/>
          </a:xfrm>
          <a:prstGeom prst="rect">
            <a:avLst/>
          </a:prstGeom>
        </p:spPr>
        <p:txBody>
          <a:bodyPr/>
          <a:lstStyle/>
          <a:p>
            <a:pPr>
              <a:spcBef>
                <a:spcPct val="5000"/>
              </a:spcBef>
              <a:spcAft>
                <a:spcPct val="20000"/>
              </a:spcAft>
            </a:pPr>
            <a:r>
              <a:rPr lang="en-US" sz="2800" dirty="0"/>
              <a:t>National </a:t>
            </a:r>
            <a:r>
              <a:rPr lang="en-US" sz="2800" dirty="0" smtClean="0"/>
              <a:t>data and mapping websites</a:t>
            </a:r>
            <a:endParaRPr lang="en-US" sz="2800" dirty="0"/>
          </a:p>
          <a:p>
            <a:pPr lvl="1">
              <a:spcBef>
                <a:spcPct val="5000"/>
              </a:spcBef>
              <a:spcAft>
                <a:spcPct val="20000"/>
              </a:spcAft>
            </a:pPr>
            <a:r>
              <a:rPr lang="en-US" dirty="0" smtClean="0">
                <a:hlinkClick r:id="rId3"/>
              </a:rPr>
              <a:t>PolicyMap</a:t>
            </a:r>
            <a:endParaRPr lang="en-US" dirty="0"/>
          </a:p>
          <a:p>
            <a:pPr lvl="1">
              <a:spcBef>
                <a:spcPct val="5000"/>
              </a:spcBef>
              <a:spcAft>
                <a:spcPct val="20000"/>
              </a:spcAft>
            </a:pPr>
            <a:r>
              <a:rPr lang="en-US" dirty="0">
                <a:hlinkClick r:id="rId4"/>
              </a:rPr>
              <a:t>Community </a:t>
            </a:r>
            <a:r>
              <a:rPr lang="en-US" dirty="0" smtClean="0">
                <a:hlinkClick r:id="rId4"/>
              </a:rPr>
              <a:t>Commons</a:t>
            </a:r>
            <a:endParaRPr lang="en-US" dirty="0" smtClean="0"/>
          </a:p>
          <a:p>
            <a:pPr lvl="1">
              <a:spcBef>
                <a:spcPct val="5000"/>
              </a:spcBef>
              <a:spcAft>
                <a:spcPct val="20000"/>
              </a:spcAft>
            </a:pPr>
            <a:r>
              <a:rPr lang="en-US" dirty="0" smtClean="0">
                <a:hlinkClick r:id="rId5"/>
              </a:rPr>
              <a:t>Diversity Data</a:t>
            </a:r>
            <a:endParaRPr lang="en-US" dirty="0" smtClean="0"/>
          </a:p>
          <a:p>
            <a:pPr>
              <a:spcBef>
                <a:spcPct val="5000"/>
              </a:spcBef>
              <a:spcAft>
                <a:spcPct val="20000"/>
              </a:spcAft>
            </a:pPr>
            <a:r>
              <a:rPr lang="en-US" sz="2800" dirty="0" smtClean="0"/>
              <a:t>Tackle the data yourself or with your local data/research partners</a:t>
            </a:r>
          </a:p>
          <a:p>
            <a:pPr lvl="1">
              <a:spcBef>
                <a:spcPct val="5000"/>
              </a:spcBef>
              <a:spcAft>
                <a:spcPct val="20000"/>
              </a:spcAft>
            </a:pPr>
            <a:r>
              <a:rPr lang="en-US" dirty="0" smtClean="0">
                <a:hlinkClick r:id="rId6"/>
              </a:rPr>
              <a:t>Small-Area </a:t>
            </a:r>
            <a:r>
              <a:rPr lang="en-US" dirty="0">
                <a:hlinkClick r:id="rId6"/>
              </a:rPr>
              <a:t>Data </a:t>
            </a:r>
            <a:r>
              <a:rPr lang="en-US" dirty="0" smtClean="0">
                <a:hlinkClick r:id="rId6"/>
              </a:rPr>
              <a:t>List</a:t>
            </a:r>
            <a:r>
              <a:rPr lang="en-US" dirty="0"/>
              <a:t> </a:t>
            </a:r>
            <a:r>
              <a:rPr lang="en-US" dirty="0" smtClean="0"/>
              <a:t>i</a:t>
            </a:r>
            <a:r>
              <a:rPr lang="en-US" sz="2200" dirty="0" smtClean="0"/>
              <a:t>ncludes housing, employment, environment, etc</a:t>
            </a:r>
            <a:r>
              <a:rPr lang="en-US" dirty="0" smtClean="0"/>
              <a:t>.</a:t>
            </a:r>
            <a:endParaRPr lang="en-US" sz="2500" dirty="0"/>
          </a:p>
          <a:p>
            <a:pPr marL="400050">
              <a:spcBef>
                <a:spcPct val="5000"/>
              </a:spcBef>
              <a:spcAft>
                <a:spcPct val="20000"/>
              </a:spcAft>
            </a:pPr>
            <a:endParaRPr lang="en-US" altLang="en-US" dirty="0"/>
          </a:p>
          <a:p>
            <a:pPr lvl="1">
              <a:spcBef>
                <a:spcPct val="5000"/>
              </a:spcBef>
              <a:spcAft>
                <a:spcPct val="20000"/>
              </a:spcAft>
            </a:pPr>
            <a:endParaRPr lang="en-US" altLang="en-US" dirty="0"/>
          </a:p>
          <a:p>
            <a:pPr>
              <a:spcBef>
                <a:spcPct val="5000"/>
              </a:spcBef>
              <a:spcAft>
                <a:spcPct val="20000"/>
              </a:spcAft>
            </a:pPr>
            <a:endParaRPr lang="en-US" altLang="en-US" sz="2800" dirty="0"/>
          </a:p>
        </p:txBody>
      </p:sp>
    </p:spTree>
    <p:extLst>
      <p:ext uri="{BB962C8B-B14F-4D97-AF65-F5344CB8AC3E}">
        <p14:creationId xmlns:p14="http://schemas.microsoft.com/office/powerpoint/2010/main" val="4199730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Advancing to local data </a:t>
            </a:r>
            <a:endParaRPr lang="en-US" dirty="0"/>
          </a:p>
        </p:txBody>
      </p:sp>
      <p:sp>
        <p:nvSpPr>
          <p:cNvPr id="3" name="Content Placeholder 2"/>
          <p:cNvSpPr>
            <a:spLocks noGrp="1"/>
          </p:cNvSpPr>
          <p:nvPr>
            <p:ph idx="1"/>
          </p:nvPr>
        </p:nvSpPr>
        <p:spPr/>
        <p:txBody>
          <a:bodyPr/>
          <a:lstStyle/>
          <a:p>
            <a:r>
              <a:rPr lang="en-US" dirty="0">
                <a:hlinkClick r:id="rId3"/>
              </a:rPr>
              <a:t>NNIP Lessons on Local Data </a:t>
            </a:r>
            <a:r>
              <a:rPr lang="en-US" dirty="0" smtClean="0">
                <a:hlinkClick r:id="rId3"/>
              </a:rPr>
              <a:t>Sharing</a:t>
            </a:r>
            <a:endParaRPr lang="en-US" dirty="0" smtClean="0"/>
          </a:p>
          <a:p>
            <a:pPr lvl="1"/>
            <a:r>
              <a:rPr lang="en-US" dirty="0" smtClean="0"/>
              <a:t>Advice for negotiating data agreements</a:t>
            </a:r>
            <a:endParaRPr lang="en-US" dirty="0"/>
          </a:p>
          <a:p>
            <a:r>
              <a:rPr lang="en-US" dirty="0">
                <a:hlinkClick r:id="rId4"/>
              </a:rPr>
              <a:t>Catalog of Administrative Data Sources for Neighborhood Indicators </a:t>
            </a:r>
            <a:r>
              <a:rPr lang="en-US" dirty="0" smtClean="0"/>
              <a:t>(Claudia Coulton)</a:t>
            </a:r>
          </a:p>
          <a:p>
            <a:pPr lvl="1"/>
            <a:r>
              <a:rPr lang="en-US" dirty="0" smtClean="0"/>
              <a:t>List of available local data and sample indicators</a:t>
            </a:r>
          </a:p>
          <a:p>
            <a:r>
              <a:rPr lang="en-US" dirty="0">
                <a:hlinkClick r:id="rId5"/>
              </a:rPr>
              <a:t>PZ Core indicators and data sources </a:t>
            </a:r>
            <a:r>
              <a:rPr lang="en-US" dirty="0" smtClean="0">
                <a:hlinkClick r:id="rId5"/>
              </a:rPr>
              <a:t>inventory</a:t>
            </a:r>
            <a:endParaRPr lang="en-US" dirty="0" smtClean="0"/>
          </a:p>
          <a:p>
            <a:r>
              <a:rPr lang="en-US" dirty="0" smtClean="0">
                <a:hlinkClick r:id="rId6"/>
              </a:rPr>
              <a:t>Summary of current NNIP data holdings</a:t>
            </a:r>
            <a:endParaRPr lang="en-US" dirty="0"/>
          </a:p>
        </p:txBody>
      </p:sp>
    </p:spTree>
    <p:extLst>
      <p:ext uri="{BB962C8B-B14F-4D97-AF65-F5344CB8AC3E}">
        <p14:creationId xmlns:p14="http://schemas.microsoft.com/office/powerpoint/2010/main" val="407644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Data-Related Events</a:t>
            </a:r>
            <a:endParaRPr lang="en-US" dirty="0"/>
          </a:p>
        </p:txBody>
      </p:sp>
      <p:sp>
        <p:nvSpPr>
          <p:cNvPr id="3" name="Content Placeholder 2"/>
          <p:cNvSpPr>
            <a:spLocks noGrp="1"/>
          </p:cNvSpPr>
          <p:nvPr>
            <p:ph idx="1"/>
          </p:nvPr>
        </p:nvSpPr>
        <p:spPr/>
        <p:txBody>
          <a:bodyPr/>
          <a:lstStyle/>
          <a:p>
            <a:r>
              <a:rPr lang="en-US" dirty="0">
                <a:hlinkClick r:id="rId3"/>
              </a:rPr>
              <a:t>Guide to </a:t>
            </a:r>
            <a:r>
              <a:rPr lang="en-US" dirty="0" smtClean="0">
                <a:hlinkClick r:id="rId3"/>
              </a:rPr>
              <a:t>CityCamp</a:t>
            </a:r>
            <a:endParaRPr lang="en-US" dirty="0" smtClean="0"/>
          </a:p>
          <a:p>
            <a:r>
              <a:rPr lang="en-US" dirty="0" smtClean="0">
                <a:hlinkClick r:id="rId4"/>
              </a:rPr>
              <a:t>List of Data Days</a:t>
            </a:r>
            <a:endParaRPr lang="en-US" dirty="0" smtClean="0"/>
          </a:p>
          <a:p>
            <a:r>
              <a:rPr lang="en-US" dirty="0" smtClean="0">
                <a:hlinkClick r:id="rId5"/>
              </a:rPr>
              <a:t>Presentation on </a:t>
            </a:r>
            <a:r>
              <a:rPr lang="en-US" dirty="0">
                <a:hlinkClick r:id="rId5"/>
              </a:rPr>
              <a:t>Austin Community Summit </a:t>
            </a:r>
            <a:r>
              <a:rPr lang="en-US" dirty="0" smtClean="0"/>
              <a:t>(notes included)</a:t>
            </a:r>
            <a:endParaRPr lang="en-US" dirty="0"/>
          </a:p>
        </p:txBody>
      </p:sp>
    </p:spTree>
    <p:extLst>
      <p:ext uri="{BB962C8B-B14F-4D97-AF65-F5344CB8AC3E}">
        <p14:creationId xmlns:p14="http://schemas.microsoft.com/office/powerpoint/2010/main" val="357238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Neighborhood </a:t>
            </a:r>
            <a:r>
              <a:rPr lang="en-US" dirty="0" smtClean="0"/>
              <a:t/>
            </a:r>
            <a:br>
              <a:rPr lang="en-US" dirty="0" smtClean="0"/>
            </a:br>
            <a:r>
              <a:rPr lang="en-US" dirty="0" smtClean="0"/>
              <a:t>Indicators </a:t>
            </a:r>
            <a:r>
              <a:rPr lang="en-US" dirty="0"/>
              <a:t>Partnership</a:t>
            </a:r>
          </a:p>
        </p:txBody>
      </p:sp>
      <p:grpSp>
        <p:nvGrpSpPr>
          <p:cNvPr id="40" name="Group 39"/>
          <p:cNvGrpSpPr/>
          <p:nvPr/>
        </p:nvGrpSpPr>
        <p:grpSpPr>
          <a:xfrm>
            <a:off x="1120817" y="2032369"/>
            <a:ext cx="6797040" cy="4072692"/>
            <a:chOff x="1798961" y="1779468"/>
            <a:chExt cx="5585058" cy="3361485"/>
          </a:xfrm>
        </p:grpSpPr>
        <p:grpSp>
          <p:nvGrpSpPr>
            <p:cNvPr id="41" name="Group 40"/>
            <p:cNvGrpSpPr/>
            <p:nvPr/>
          </p:nvGrpSpPr>
          <p:grpSpPr>
            <a:xfrm>
              <a:off x="1798961" y="1779468"/>
              <a:ext cx="5585058" cy="3361485"/>
              <a:chOff x="1798961" y="1779468"/>
              <a:chExt cx="5585058" cy="3361485"/>
            </a:xfrm>
          </p:grpSpPr>
          <p:pic>
            <p:nvPicPr>
              <p:cNvPr id="43" name="Picture 42"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44" name="Oval 43"/>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Oval 41"/>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9" name="Rectangle 108"/>
          <p:cNvSpPr/>
          <p:nvPr/>
        </p:nvSpPr>
        <p:spPr>
          <a:xfrm>
            <a:off x="1646633" y="1601118"/>
            <a:ext cx="6000531" cy="369332"/>
          </a:xfrm>
          <a:prstGeom prst="rect">
            <a:avLst/>
          </a:prstGeom>
        </p:spPr>
        <p:txBody>
          <a:bodyPr wrap="square">
            <a:spAutoFit/>
          </a:bodyPr>
          <a:lstStyle/>
          <a:p>
            <a:r>
              <a:rPr lang="en-US" b="1" i="1" dirty="0"/>
              <a:t>Better Data. Better Decisions. Better </a:t>
            </a:r>
            <a:r>
              <a:rPr lang="en-US" b="1" i="1" dirty="0" smtClean="0"/>
              <a:t>Communities.</a:t>
            </a:r>
            <a:endParaRPr lang="en-US" b="1" i="1" dirty="0"/>
          </a:p>
        </p:txBody>
      </p:sp>
    </p:spTree>
    <p:extLst>
      <p:ext uri="{BB962C8B-B14F-4D97-AF65-F5344CB8AC3E}">
        <p14:creationId xmlns:p14="http://schemas.microsoft.com/office/powerpoint/2010/main" val="168362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from NNIP Experience</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73732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Principles	</a:t>
            </a:r>
            <a:endParaRPr lang="en-US" dirty="0"/>
          </a:p>
        </p:txBody>
      </p:sp>
      <p:sp>
        <p:nvSpPr>
          <p:cNvPr id="3" name="Content Placeholder 2"/>
          <p:cNvSpPr>
            <a:spLocks noGrp="1"/>
          </p:cNvSpPr>
          <p:nvPr>
            <p:ph idx="1"/>
          </p:nvPr>
        </p:nvSpPr>
        <p:spPr/>
        <p:txBody>
          <a:bodyPr/>
          <a:lstStyle/>
          <a:p>
            <a:r>
              <a:rPr lang="en-US" dirty="0" smtClean="0"/>
              <a:t>Build local, multipurpose </a:t>
            </a:r>
            <a:r>
              <a:rPr lang="en-US" dirty="0"/>
              <a:t>institutional </a:t>
            </a:r>
            <a:r>
              <a:rPr lang="en-US" dirty="0" smtClean="0"/>
              <a:t>capacity for the long-term.</a:t>
            </a:r>
          </a:p>
          <a:p>
            <a:r>
              <a:rPr lang="en-US" dirty="0" smtClean="0"/>
              <a:t>Use short-term projects to advance long-term vision and relationships.</a:t>
            </a:r>
          </a:p>
          <a:p>
            <a:r>
              <a:rPr lang="en-US" dirty="0"/>
              <a:t>Bring talent </a:t>
            </a:r>
            <a:r>
              <a:rPr lang="en-US" dirty="0" smtClean="0"/>
              <a:t>from across organizational sectors and issue silos to </a:t>
            </a:r>
            <a:r>
              <a:rPr lang="en-US" dirty="0"/>
              <a:t>the table to </a:t>
            </a:r>
            <a:r>
              <a:rPr lang="en-US" dirty="0" smtClean="0"/>
              <a:t>understand and address issues together.</a:t>
            </a:r>
          </a:p>
          <a:p>
            <a:r>
              <a:rPr lang="en-US" dirty="0" smtClean="0"/>
              <a:t>Be a voice for equity and empowering low-income neighborhoods.</a:t>
            </a:r>
            <a:endParaRPr lang="en-US" dirty="0"/>
          </a:p>
          <a:p>
            <a:endParaRPr lang="en-US" dirty="0" smtClean="0"/>
          </a:p>
          <a:p>
            <a:endParaRPr lang="en-US" dirty="0"/>
          </a:p>
        </p:txBody>
      </p:sp>
    </p:spTree>
    <p:extLst>
      <p:ext uri="{BB962C8B-B14F-4D97-AF65-F5344CB8AC3E}">
        <p14:creationId xmlns:p14="http://schemas.microsoft.com/office/powerpoint/2010/main" val="113707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oaching Local </a:t>
            </a:r>
            <a:r>
              <a:rPr lang="en-US" dirty="0"/>
              <a:t>A</a:t>
            </a:r>
            <a:r>
              <a:rPr lang="en-US" dirty="0" smtClean="0"/>
              <a:t>ctors to Innovate</a:t>
            </a:r>
            <a:endParaRPr lang="en-US" dirty="0"/>
          </a:p>
        </p:txBody>
      </p:sp>
      <p:sp>
        <p:nvSpPr>
          <p:cNvPr id="3" name="Content Placeholder 2"/>
          <p:cNvSpPr>
            <a:spLocks noGrp="1"/>
          </p:cNvSpPr>
          <p:nvPr>
            <p:ph idx="1"/>
          </p:nvPr>
        </p:nvSpPr>
        <p:spPr/>
        <p:txBody>
          <a:bodyPr/>
          <a:lstStyle/>
          <a:p>
            <a:r>
              <a:rPr lang="en-US" dirty="0" smtClean="0"/>
              <a:t>Suggest a structure </a:t>
            </a:r>
            <a:r>
              <a:rPr lang="en-US" dirty="0"/>
              <a:t>for </a:t>
            </a:r>
            <a:r>
              <a:rPr lang="en-US" dirty="0" smtClean="0"/>
              <a:t>brainstorming </a:t>
            </a:r>
            <a:r>
              <a:rPr lang="en-US" dirty="0"/>
              <a:t>together</a:t>
            </a:r>
            <a:r>
              <a:rPr lang="en-US" dirty="0" smtClean="0"/>
              <a:t>.</a:t>
            </a:r>
          </a:p>
          <a:p>
            <a:r>
              <a:rPr lang="en-US" dirty="0"/>
              <a:t>Help them problem-solve and think about how to surmount hurdles</a:t>
            </a:r>
            <a:r>
              <a:rPr lang="en-US" dirty="0" smtClean="0"/>
              <a:t>.</a:t>
            </a:r>
          </a:p>
          <a:p>
            <a:r>
              <a:rPr lang="en-US" dirty="0"/>
              <a:t>Inspire collaboration through examples that may resonate with local circumstances.</a:t>
            </a:r>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62503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205101"/>
            <a:ext cx="9144000" cy="1060258"/>
          </a:xfrm>
        </p:spPr>
        <p:txBody>
          <a:bodyPr/>
          <a:lstStyle/>
          <a:p>
            <a:pPr algn="ctr"/>
            <a:r>
              <a:rPr lang="en-US" sz="3200" dirty="0" smtClean="0">
                <a:solidFill>
                  <a:schemeClr val="tx1"/>
                </a:solidFill>
              </a:rPr>
              <a:t>What kind of help do your grantees need?</a:t>
            </a:r>
            <a:endParaRPr lang="en-US" sz="3200" dirty="0">
              <a:solidFill>
                <a:schemeClr val="tx1"/>
              </a:solidFill>
            </a:endParaRPr>
          </a:p>
        </p:txBody>
      </p:sp>
      <p:sp>
        <p:nvSpPr>
          <p:cNvPr id="20" name="Rectangle 19"/>
          <p:cNvSpPr/>
          <p:nvPr/>
        </p:nvSpPr>
        <p:spPr>
          <a:xfrm>
            <a:off x="3245014" y="4218097"/>
            <a:ext cx="2074988"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140054628"/>
              </p:ext>
            </p:extLst>
          </p:nvPr>
        </p:nvGraphicFramePr>
        <p:xfrm>
          <a:off x="1079280" y="812802"/>
          <a:ext cx="7373840" cy="5875775"/>
        </p:xfrm>
        <a:graphic>
          <a:graphicData uri="http://schemas.openxmlformats.org/drawingml/2006/table">
            <a:tbl>
              <a:tblPr firstRow="1" bandRow="1">
                <a:tableStyleId>{5C22544A-7EE6-4342-B048-85BDC9FD1C3A}</a:tableStyleId>
              </a:tblPr>
              <a:tblGrid>
                <a:gridCol w="3790432"/>
                <a:gridCol w="3583408"/>
              </a:tblGrid>
              <a:tr h="354431">
                <a:tc>
                  <a:txBody>
                    <a:bodyPr/>
                    <a:lstStyle/>
                    <a:p>
                      <a:r>
                        <a:rPr lang="en-US" dirty="0" smtClean="0"/>
                        <a:t>Steps</a:t>
                      </a:r>
                      <a:endParaRPr lang="en-US" b="0" dirty="0"/>
                    </a:p>
                  </a:txBody>
                  <a:tcPr/>
                </a:tc>
                <a:tc>
                  <a:txBody>
                    <a:bodyPr/>
                    <a:lstStyle/>
                    <a:p>
                      <a:r>
                        <a:rPr lang="en-US" dirty="0" smtClean="0"/>
                        <a:t>Examples</a:t>
                      </a:r>
                      <a:endParaRPr lang="en-US" dirty="0"/>
                    </a:p>
                  </a:txBody>
                  <a:tcPr/>
                </a:tc>
              </a:tr>
              <a:tr h="9407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Collect Raw Data</a:t>
                      </a:r>
                    </a:p>
                  </a:txBody>
                  <a:tcPr/>
                </a:tc>
                <a:tc>
                  <a:txBody>
                    <a:bodyPr/>
                    <a:lstStyle/>
                    <a:p>
                      <a:pPr marL="285750" indent="-285750" algn="l">
                        <a:buFont typeface="Arial" panose="020B0604020202020204" pitchFamily="34" charset="0"/>
                        <a:buChar char="•"/>
                      </a:pPr>
                      <a:r>
                        <a:rPr lang="en-US" baseline="0" dirty="0" smtClean="0"/>
                        <a:t>A</a:t>
                      </a:r>
                      <a:r>
                        <a:rPr lang="en-US" dirty="0" smtClean="0"/>
                        <a:t>dministrative Data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Open Data</a:t>
                      </a:r>
                    </a:p>
                    <a:p>
                      <a:pPr marL="285750" indent="-285750" algn="l">
                        <a:buFont typeface="Arial" panose="020B0604020202020204" pitchFamily="34" charset="0"/>
                        <a:buChar char="•"/>
                      </a:pPr>
                      <a:r>
                        <a:rPr lang="en-US" baseline="0" dirty="0" smtClean="0"/>
                        <a:t>Household/ Property S</a:t>
                      </a:r>
                      <a:r>
                        <a:rPr lang="en-US" dirty="0" smtClean="0"/>
                        <a:t>urvey</a:t>
                      </a:r>
                    </a:p>
                  </a:txBody>
                  <a:tcPr/>
                </a:tc>
              </a:tr>
              <a:tr h="717441">
                <a:tc>
                  <a:txBody>
                    <a:bodyPr/>
                    <a:lstStyle/>
                    <a:p>
                      <a:r>
                        <a:rPr lang="en-US" dirty="0" smtClean="0"/>
                        <a:t>2. Enhance Data</a:t>
                      </a:r>
                      <a:endParaRPr lang="en-US" dirty="0"/>
                    </a:p>
                  </a:txBody>
                  <a:tcPr/>
                </a:tc>
                <a:tc>
                  <a:txBody>
                    <a:bodyPr/>
                    <a:lstStyle/>
                    <a:p>
                      <a:pPr marL="285750" indent="-285750" algn="l">
                        <a:buFont typeface="Arial" panose="020B0604020202020204" pitchFamily="34" charset="0"/>
                        <a:buChar char="•"/>
                      </a:pPr>
                      <a:r>
                        <a:rPr lang="en-US" dirty="0" smtClean="0"/>
                        <a:t>Integrated Data Systems</a:t>
                      </a:r>
                    </a:p>
                    <a:p>
                      <a:pPr marL="285750" indent="-285750" algn="l">
                        <a:buFont typeface="Arial" panose="020B0604020202020204" pitchFamily="34" charset="0"/>
                        <a:buChar char="•"/>
                      </a:pPr>
                      <a:r>
                        <a:rPr lang="en-US" dirty="0" smtClean="0"/>
                        <a:t>Neighborhood</a:t>
                      </a:r>
                      <a:r>
                        <a:rPr lang="en-US" baseline="0" dirty="0" smtClean="0"/>
                        <a:t> Indicators</a:t>
                      </a:r>
                    </a:p>
                  </a:txBody>
                  <a:tcPr/>
                </a:tc>
              </a:tr>
              <a:tr h="654666">
                <a:tc>
                  <a:txBody>
                    <a:bodyPr/>
                    <a:lstStyle/>
                    <a:p>
                      <a:pPr algn="l"/>
                      <a:r>
                        <a:rPr lang="en-US" i="0" u="none" dirty="0" smtClean="0"/>
                        <a:t>3. Interpret</a:t>
                      </a:r>
                      <a:r>
                        <a:rPr lang="en-US" i="0" u="none" baseline="0" dirty="0" smtClean="0"/>
                        <a:t> </a:t>
                      </a:r>
                      <a:r>
                        <a:rPr lang="en-US" i="0" u="none" dirty="0" smtClean="0"/>
                        <a:t>Data</a:t>
                      </a:r>
                    </a:p>
                  </a:txBody>
                  <a:tcPr/>
                </a:tc>
                <a:tc>
                  <a:txBody>
                    <a:bodyPr/>
                    <a:lstStyle/>
                    <a:p>
                      <a:pPr marL="285750" indent="-285750" algn="l">
                        <a:buFont typeface="Arial" panose="020B0604020202020204" pitchFamily="34" charset="0"/>
                        <a:buChar char="•"/>
                      </a:pPr>
                      <a:r>
                        <a:rPr lang="en-US" dirty="0" smtClean="0"/>
                        <a:t>Analysis</a:t>
                      </a:r>
                      <a:endParaRPr lang="en-US" baseline="0" dirty="0" smtClean="0"/>
                    </a:p>
                    <a:p>
                      <a:pPr marL="285750" indent="-285750" algn="l">
                        <a:buFont typeface="Arial" panose="020B0604020202020204" pitchFamily="34" charset="0"/>
                        <a:buChar char="•"/>
                      </a:pPr>
                      <a:r>
                        <a:rPr lang="en-US" baseline="0" dirty="0" smtClean="0"/>
                        <a:t>Local Knowledge</a:t>
                      </a:r>
                      <a:endParaRPr lang="en-US" dirty="0" smtClean="0"/>
                    </a:p>
                  </a:txBody>
                  <a:tcPr/>
                </a:tc>
              </a:tr>
              <a:tr h="681570">
                <a:tc>
                  <a:txBody>
                    <a:bodyPr/>
                    <a:lstStyle/>
                    <a:p>
                      <a:pPr algn="l"/>
                      <a:r>
                        <a:rPr lang="en-US" i="0" u="none" dirty="0" smtClean="0"/>
                        <a:t>4. Communicate Data</a:t>
                      </a:r>
                    </a:p>
                  </a:txBody>
                  <a:tcPr/>
                </a:tc>
                <a:tc>
                  <a:txBody>
                    <a:bodyPr/>
                    <a:lstStyle/>
                    <a:p>
                      <a:pPr marL="285750" indent="-285750" algn="l">
                        <a:buFont typeface="Arial" panose="020B0604020202020204" pitchFamily="34" charset="0"/>
                        <a:buChar char="•"/>
                      </a:pPr>
                      <a:r>
                        <a:rPr lang="en-US" dirty="0" smtClean="0"/>
                        <a:t>Visualization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Storytelling</a:t>
                      </a:r>
                    </a:p>
                  </a:txBody>
                  <a:tcPr/>
                </a:tc>
              </a:tr>
              <a:tr h="860929">
                <a:tc>
                  <a:txBody>
                    <a:bodyPr/>
                    <a:lstStyle/>
                    <a:p>
                      <a:r>
                        <a:rPr lang="en-US" dirty="0" smtClean="0"/>
                        <a:t>5. Build</a:t>
                      </a:r>
                      <a:r>
                        <a:rPr lang="en-US" baseline="0" dirty="0" smtClean="0"/>
                        <a:t> Capacity to Use</a:t>
                      </a:r>
                      <a:r>
                        <a:rPr lang="en-US" dirty="0" smtClean="0"/>
                        <a:t> </a:t>
                      </a:r>
                      <a:r>
                        <a:rPr lang="en-US" baseline="0" dirty="0" smtClean="0"/>
                        <a:t>Data</a:t>
                      </a:r>
                      <a:endParaRPr lang="en-US" dirty="0"/>
                    </a:p>
                  </a:txBody>
                  <a:tcPr/>
                </a:tc>
                <a:tc>
                  <a:txBody>
                    <a:bodyPr/>
                    <a:lstStyle/>
                    <a:p>
                      <a:pPr marL="285750" indent="-285750" algn="l">
                        <a:buFont typeface="Arial" panose="020B0604020202020204" pitchFamily="34" charset="0"/>
                        <a:buChar char="•"/>
                      </a:pPr>
                      <a:r>
                        <a:rPr lang="en-US" dirty="0" smtClean="0"/>
                        <a:t>Training</a:t>
                      </a:r>
                    </a:p>
                    <a:p>
                      <a:pPr marL="285750" indent="-285750" algn="l">
                        <a:buFont typeface="Arial" panose="020B0604020202020204" pitchFamily="34" charset="0"/>
                        <a:buChar char="•"/>
                      </a:pPr>
                      <a:r>
                        <a:rPr lang="en-US" dirty="0" smtClean="0"/>
                        <a:t>Technical Assistance</a:t>
                      </a:r>
                    </a:p>
                  </a:txBody>
                  <a:tcPr/>
                </a:tc>
              </a:tr>
              <a:tr h="700219">
                <a:tc>
                  <a:txBody>
                    <a:bodyPr/>
                    <a:lstStyle/>
                    <a:p>
                      <a:r>
                        <a:rPr lang="en-US" dirty="0" smtClean="0"/>
                        <a:t>6. Engage with </a:t>
                      </a:r>
                      <a:r>
                        <a:rPr lang="en-US" baseline="0" dirty="0" smtClean="0"/>
                        <a:t>Data</a:t>
                      </a:r>
                      <a:endParaRPr lang="en-US" dirty="0"/>
                    </a:p>
                  </a:txBody>
                  <a:tcPr/>
                </a:tc>
                <a:tc>
                  <a:txBody>
                    <a:bodyPr/>
                    <a:lstStyle/>
                    <a:p>
                      <a:pPr marL="285750" indent="-285750" algn="l">
                        <a:buFont typeface="Arial" panose="020B0604020202020204" pitchFamily="34" charset="0"/>
                        <a:buChar char="•"/>
                      </a:pPr>
                      <a:r>
                        <a:rPr lang="en-US" baseline="0" dirty="0" smtClean="0"/>
                        <a:t>Organizing and Advocacy</a:t>
                      </a:r>
                    </a:p>
                    <a:p>
                      <a:pPr marL="285750" indent="-285750" algn="l">
                        <a:buFont typeface="Arial" panose="020B0604020202020204" pitchFamily="34" charset="0"/>
                        <a:buChar char="•"/>
                      </a:pPr>
                      <a:r>
                        <a:rPr lang="en-US" baseline="0" dirty="0" smtClean="0"/>
                        <a:t>Policy and Planning</a:t>
                      </a:r>
                    </a:p>
                  </a:txBody>
                  <a:tcPr/>
                </a:tc>
              </a:tr>
              <a:tr h="954392">
                <a:tc>
                  <a:txBody>
                    <a:bodyPr/>
                    <a:lstStyle/>
                    <a:p>
                      <a:r>
                        <a:rPr lang="en-US" dirty="0" smtClean="0"/>
                        <a:t>7. Measure</a:t>
                      </a:r>
                      <a:r>
                        <a:rPr lang="en-US" baseline="0" dirty="0" smtClean="0"/>
                        <a:t> Impact</a:t>
                      </a:r>
                      <a:endParaRPr lang="en-US" dirty="0"/>
                    </a:p>
                  </a:txBody>
                  <a:tcPr/>
                </a:tc>
                <a:tc>
                  <a:txBody>
                    <a:bodyPr/>
                    <a:lstStyle/>
                    <a:p>
                      <a:pPr marL="285750" indent="-285750" algn="l">
                        <a:buFont typeface="Arial" panose="020B0604020202020204" pitchFamily="34" charset="0"/>
                        <a:buChar char="•"/>
                      </a:pPr>
                      <a:r>
                        <a:rPr lang="en-US" baseline="0" dirty="0" smtClean="0"/>
                        <a:t>Interim Outcomes</a:t>
                      </a:r>
                    </a:p>
                    <a:p>
                      <a:pPr marL="285750" indent="-285750" algn="l">
                        <a:buFont typeface="Arial" panose="020B0604020202020204" pitchFamily="34" charset="0"/>
                        <a:buChar char="•"/>
                      </a:pPr>
                      <a:r>
                        <a:rPr lang="en-US" baseline="0" dirty="0" smtClean="0"/>
                        <a:t>Community Change</a:t>
                      </a:r>
                    </a:p>
                  </a:txBody>
                  <a:tcPr/>
                </a:tc>
              </a:tr>
            </a:tbl>
          </a:graphicData>
        </a:graphic>
      </p:graphicFrame>
    </p:spTree>
    <p:extLst>
      <p:ext uri="{BB962C8B-B14F-4D97-AF65-F5344CB8AC3E}">
        <p14:creationId xmlns:p14="http://schemas.microsoft.com/office/powerpoint/2010/main" val="271623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479"/>
            <a:ext cx="8769605" cy="1073516"/>
          </a:xfrm>
        </p:spPr>
        <p:txBody>
          <a:bodyPr/>
          <a:lstStyle/>
          <a:p>
            <a:r>
              <a:rPr lang="en-US" dirty="0" smtClean="0"/>
              <a:t>Environmental Scan</a:t>
            </a:r>
            <a:endParaRPr lang="en-US" dirty="0"/>
          </a:p>
        </p:txBody>
      </p:sp>
      <p:sp>
        <p:nvSpPr>
          <p:cNvPr id="4" name="AutoShape 4" descr="Image result for baltimore &quot;data day&quot; phot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mage result for baltimore &quot;data day&quot; phot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Image result for baltimore &quot;data day&quot; photo"/>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2"/>
          <p:cNvSpPr txBox="1">
            <a:spLocks/>
          </p:cNvSpPr>
          <p:nvPr/>
        </p:nvSpPr>
        <p:spPr>
          <a:xfrm>
            <a:off x="641350" y="1784461"/>
            <a:ext cx="7760188" cy="4203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smtClean="0"/>
              <a:t>Local governments</a:t>
            </a:r>
          </a:p>
          <a:p>
            <a:r>
              <a:rPr lang="en-US" sz="2500" dirty="0" smtClean="0"/>
              <a:t>Civic tech and data networks</a:t>
            </a:r>
          </a:p>
          <a:p>
            <a:r>
              <a:rPr lang="en-US" sz="2500" dirty="0" smtClean="0"/>
              <a:t>National networks and programs focused on local governments</a:t>
            </a:r>
          </a:p>
          <a:p>
            <a:r>
              <a:rPr lang="en-US" sz="2500" dirty="0" smtClean="0"/>
              <a:t>Higher education/ and anchor institutions</a:t>
            </a:r>
          </a:p>
          <a:p>
            <a:r>
              <a:rPr lang="en-US" sz="2500" dirty="0" smtClean="0"/>
              <a:t>Local and community foundations</a:t>
            </a:r>
          </a:p>
          <a:p>
            <a:r>
              <a:rPr lang="en-US" sz="2500" dirty="0" smtClean="0"/>
              <a:t>Code academies, incubators</a:t>
            </a:r>
          </a:p>
          <a:p>
            <a:endParaRPr lang="en-US" sz="2500" dirty="0"/>
          </a:p>
        </p:txBody>
      </p:sp>
    </p:spTree>
    <p:extLst>
      <p:ext uri="{BB962C8B-B14F-4D97-AF65-F5344CB8AC3E}">
        <p14:creationId xmlns:p14="http://schemas.microsoft.com/office/powerpoint/2010/main" val="3818439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 Tech and Data Collaborative</a:t>
            </a:r>
            <a:br>
              <a:rPr lang="en-US" dirty="0" smtClean="0"/>
            </a:br>
            <a:r>
              <a:rPr lang="en-US" dirty="0" smtClean="0"/>
              <a:t>Cross-site Project</a:t>
            </a:r>
            <a:endParaRPr lang="en-US" dirty="0"/>
          </a:p>
        </p:txBody>
      </p:sp>
      <p:sp>
        <p:nvSpPr>
          <p:cNvPr id="3" name="Content Placeholder 2"/>
          <p:cNvSpPr>
            <a:spLocks noGrp="1"/>
          </p:cNvSpPr>
          <p:nvPr>
            <p:ph idx="1"/>
          </p:nvPr>
        </p:nvSpPr>
        <p:spPr>
          <a:xfrm>
            <a:off x="641350" y="1666474"/>
            <a:ext cx="7760188" cy="4203573"/>
          </a:xfrm>
        </p:spPr>
        <p:txBody>
          <a:bodyPr/>
          <a:lstStyle/>
          <a:p>
            <a:r>
              <a:rPr lang="en-US" dirty="0" smtClean="0"/>
              <a:t>Data and tech can be used to their full potential when an ecosystem </a:t>
            </a:r>
            <a:r>
              <a:rPr lang="en-US" dirty="0"/>
              <a:t>of </a:t>
            </a:r>
            <a:r>
              <a:rPr lang="en-US" dirty="0" smtClean="0"/>
              <a:t>players </a:t>
            </a:r>
            <a:r>
              <a:rPr lang="en-US" dirty="0"/>
              <a:t>pool their talents </a:t>
            </a:r>
            <a:r>
              <a:rPr lang="en-US" dirty="0" smtClean="0"/>
              <a:t>intentionally over time </a:t>
            </a:r>
            <a:r>
              <a:rPr lang="en-US" dirty="0"/>
              <a:t>to </a:t>
            </a:r>
            <a:r>
              <a:rPr lang="en-US" dirty="0" smtClean="0"/>
              <a:t>address pressing </a:t>
            </a:r>
            <a:r>
              <a:rPr lang="en-US" dirty="0"/>
              <a:t>local </a:t>
            </a:r>
            <a:r>
              <a:rPr lang="en-US" dirty="0" smtClean="0"/>
              <a:t>issues.</a:t>
            </a:r>
          </a:p>
          <a:p>
            <a:r>
              <a:rPr lang="en-US" dirty="0" smtClean="0"/>
              <a:t>Three </a:t>
            </a:r>
            <a:r>
              <a:rPr lang="en-US" dirty="0"/>
              <a:t>local pilots and four learning </a:t>
            </a:r>
            <a:r>
              <a:rPr lang="en-US" dirty="0" smtClean="0"/>
              <a:t>sites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140" y="4139146"/>
            <a:ext cx="1234440" cy="10941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277808"/>
            <a:ext cx="1828800" cy="7334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20" y="4370931"/>
            <a:ext cx="1752600" cy="63059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8385" y="5474621"/>
            <a:ext cx="4171950" cy="352425"/>
          </a:xfrm>
          <a:prstGeom prst="rect">
            <a:avLst/>
          </a:prstGeom>
        </p:spPr>
      </p:pic>
    </p:spTree>
    <p:extLst>
      <p:ext uri="{BB962C8B-B14F-4D97-AF65-F5344CB8AC3E}">
        <p14:creationId xmlns:p14="http://schemas.microsoft.com/office/powerpoint/2010/main" val="54233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9512</TotalTime>
  <Words>2843</Words>
  <Application>Microsoft Office PowerPoint</Application>
  <PresentationFormat>On-screen Show (4:3)</PresentationFormat>
  <Paragraphs>310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Lato</vt:lpstr>
      <vt:lpstr>Open Sans</vt:lpstr>
      <vt:lpstr>NNIP PPT Theme</vt:lpstr>
      <vt:lpstr>Using Data for  Community Action</vt:lpstr>
      <vt:lpstr>    Urban Institute</vt:lpstr>
      <vt:lpstr>National Neighborhood  Indicators Partnership</vt:lpstr>
      <vt:lpstr>Advice from NNIP Experience</vt:lpstr>
      <vt:lpstr>Key Principles </vt:lpstr>
      <vt:lpstr>Coaching Local Actors to Innovate</vt:lpstr>
      <vt:lpstr>What kind of help do your grantees need?</vt:lpstr>
      <vt:lpstr>Environmental Scan</vt:lpstr>
      <vt:lpstr>Civic Tech and Data Collaborative Cross-site Project</vt:lpstr>
      <vt:lpstr>CivTech St. Louis http://www.civtechstl.com/</vt:lpstr>
      <vt:lpstr>Using Data and Tech to Support Youth in Boston </vt:lpstr>
      <vt:lpstr>PowerPoint Presentation</vt:lpstr>
      <vt:lpstr>Operational challenges prevent spending more time on programs</vt:lpstr>
      <vt:lpstr>Boston Team: NNIP Partners, City Agencies, Civic Tech and Private Sector</vt:lpstr>
      <vt:lpstr>Project Goals</vt:lpstr>
      <vt:lpstr>The Quest for Summer Employment!</vt:lpstr>
      <vt:lpstr>PowerPoint Presentation</vt:lpstr>
      <vt:lpstr>Step 1: Improve matching program</vt:lpstr>
      <vt:lpstr>Step 2: Improve application interface</vt:lpstr>
      <vt:lpstr>PowerPoint Presentation</vt:lpstr>
      <vt:lpstr>Long-term aspirations</vt:lpstr>
      <vt:lpstr>Lessons so far</vt:lpstr>
      <vt:lpstr>www.neighborhoodindicators.org</vt:lpstr>
      <vt:lpstr>PowerPoint Presentation</vt:lpstr>
      <vt:lpstr>Follow us on Twitter @NNIPHQ or on NNIPNews Google Group </vt:lpstr>
      <vt:lpstr>Resources </vt:lpstr>
      <vt:lpstr>Get started with  national data and tools</vt:lpstr>
      <vt:lpstr>Advancing to local data </vt:lpstr>
      <vt:lpstr>Resources on Data-Related Events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1070</cp:revision>
  <cp:lastPrinted>2016-05-10T21:46:10Z</cp:lastPrinted>
  <dcterms:created xsi:type="dcterms:W3CDTF">2010-04-12T23:12:02Z</dcterms:created>
  <dcterms:modified xsi:type="dcterms:W3CDTF">2016-05-11T20:14:55Z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