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76" r:id="rId6"/>
    <p:sldId id="260" r:id="rId7"/>
    <p:sldId id="277" r:id="rId8"/>
    <p:sldId id="261" r:id="rId9"/>
    <p:sldId id="262" r:id="rId10"/>
    <p:sldId id="263" r:id="rId11"/>
    <p:sldId id="264" r:id="rId12"/>
    <p:sldId id="265" r:id="rId13"/>
    <p:sldId id="268" r:id="rId14"/>
    <p:sldId id="269" r:id="rId15"/>
    <p:sldId id="266" r:id="rId16"/>
    <p:sldId id="267" r:id="rId17"/>
    <p:sldId id="270" r:id="rId18"/>
    <p:sldId id="271" r:id="rId19"/>
    <p:sldId id="272" r:id="rId20"/>
    <p:sldId id="273" r:id="rId21"/>
    <p:sldId id="274" r:id="rId22"/>
    <p:sldId id="275"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1" autoAdjust="0"/>
    <p:restoredTop sz="84404" autoAdjust="0"/>
  </p:normalViewPr>
  <p:slideViewPr>
    <p:cSldViewPr snapToGrid="0">
      <p:cViewPr varScale="1">
        <p:scale>
          <a:sx n="84" d="100"/>
          <a:sy n="84" d="100"/>
        </p:scale>
        <p:origin x="12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hyperlink" Target="https://www.cdfifund.gov/Pages/Opportunity-Zones.aspx" TargetMode="External"/><Relationship Id="rId2" Type="http://schemas.openxmlformats.org/officeDocument/2006/relationships/hyperlink" Target="https://www.cdc.gov/500cities/index.htm" TargetMode="External"/><Relationship Id="rId1" Type="http://schemas.openxmlformats.org/officeDocument/2006/relationships/hyperlink" Target="https://sites.google.com/view/recvd-team-project-site/home" TargetMode="External"/><Relationship Id="rId4" Type="http://schemas.openxmlformats.org/officeDocument/2006/relationships/hyperlink" Target="https://www.cdc.gov/nchs/nvss/usaleep/usaleep.html"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hyperlink" Target="https://www.cdc.gov/nchs/nvss/usaleep/usaleep.html" TargetMode="External"/><Relationship Id="rId2" Type="http://schemas.openxmlformats.org/officeDocument/2006/relationships/hyperlink" Target="https://www.cdc.gov/500cities/index.htm" TargetMode="External"/><Relationship Id="rId1" Type="http://schemas.openxmlformats.org/officeDocument/2006/relationships/hyperlink" Target="https://sites.google.com/view/recvd-team-project-site/home" TargetMode="External"/><Relationship Id="rId4" Type="http://schemas.openxmlformats.org/officeDocument/2006/relationships/hyperlink" Target="https://www.cdfifund.gov/Pages/Opportunity-Zones.aspx"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5B4D1-F95B-4FCC-8AC0-4B097AC0BD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5FDC2A6-E619-4C4C-BDDF-88134311ECC6}">
      <dgm:prSet/>
      <dgm:spPr/>
      <dgm:t>
        <a:bodyPr/>
        <a:lstStyle/>
        <a:p>
          <a:r>
            <a:rPr lang="en-US" dirty="0"/>
            <a:t>1. Temporary deferral of taxes on previously earned capital gains that are invested in a QOZ</a:t>
          </a:r>
        </a:p>
      </dgm:t>
    </dgm:pt>
    <dgm:pt modelId="{1852118E-FED1-4F02-8F04-90325528D329}" type="parTrans" cxnId="{C17AC6D9-68C9-457F-B511-D928E00B8C0C}">
      <dgm:prSet/>
      <dgm:spPr/>
      <dgm:t>
        <a:bodyPr/>
        <a:lstStyle/>
        <a:p>
          <a:endParaRPr lang="en-US"/>
        </a:p>
      </dgm:t>
    </dgm:pt>
    <dgm:pt modelId="{873D380D-36FD-4E1B-81E9-689E3295CB3A}" type="sibTrans" cxnId="{C17AC6D9-68C9-457F-B511-D928E00B8C0C}">
      <dgm:prSet/>
      <dgm:spPr/>
      <dgm:t>
        <a:bodyPr/>
        <a:lstStyle/>
        <a:p>
          <a:endParaRPr lang="en-US"/>
        </a:p>
      </dgm:t>
    </dgm:pt>
    <dgm:pt modelId="{E1E5B15B-0781-4D38-B13C-4F728E603A6C}">
      <dgm:prSet/>
      <dgm:spPr/>
      <dgm:t>
        <a:bodyPr/>
        <a:lstStyle/>
        <a:p>
          <a:r>
            <a:rPr lang="en-US" dirty="0"/>
            <a:t>2. Reduction in taxes on previously earned capital gains, if assets in the QOZ are held long enough</a:t>
          </a:r>
        </a:p>
      </dgm:t>
    </dgm:pt>
    <dgm:pt modelId="{8BD866AD-ED1E-41C9-8C83-E6A75C7E4905}" type="parTrans" cxnId="{94D28C83-5095-4FCB-809B-F7F23427E6ED}">
      <dgm:prSet/>
      <dgm:spPr/>
      <dgm:t>
        <a:bodyPr/>
        <a:lstStyle/>
        <a:p>
          <a:endParaRPr lang="en-US"/>
        </a:p>
      </dgm:t>
    </dgm:pt>
    <dgm:pt modelId="{794DDC62-4F88-40D6-89C5-D963678C21E5}" type="sibTrans" cxnId="{94D28C83-5095-4FCB-809B-F7F23427E6ED}">
      <dgm:prSet/>
      <dgm:spPr/>
      <dgm:t>
        <a:bodyPr/>
        <a:lstStyle/>
        <a:p>
          <a:endParaRPr lang="en-US"/>
        </a:p>
      </dgm:t>
    </dgm:pt>
    <dgm:pt modelId="{833E98AE-86CA-41EB-88A4-629BEB3B4D52}">
      <dgm:prSet/>
      <dgm:spPr/>
      <dgm:t>
        <a:bodyPr/>
        <a:lstStyle/>
        <a:p>
          <a:r>
            <a:rPr lang="en-US" dirty="0"/>
            <a:t>3. Permanent exclusion of taxes on any new capital gains earned on assets in the QOZ.</a:t>
          </a:r>
        </a:p>
      </dgm:t>
    </dgm:pt>
    <dgm:pt modelId="{F2790987-71E1-4396-BDF4-F3A90113CED0}" type="parTrans" cxnId="{7B658662-82C7-42B7-86A9-FB684988C922}">
      <dgm:prSet/>
      <dgm:spPr/>
      <dgm:t>
        <a:bodyPr/>
        <a:lstStyle/>
        <a:p>
          <a:endParaRPr lang="en-US"/>
        </a:p>
      </dgm:t>
    </dgm:pt>
    <dgm:pt modelId="{C166AEBD-E5E9-4605-BA0C-8C5D8AB62DC0}" type="sibTrans" cxnId="{7B658662-82C7-42B7-86A9-FB684988C922}">
      <dgm:prSet/>
      <dgm:spPr/>
      <dgm:t>
        <a:bodyPr/>
        <a:lstStyle/>
        <a:p>
          <a:endParaRPr lang="en-US"/>
        </a:p>
      </dgm:t>
    </dgm:pt>
    <dgm:pt modelId="{293C6BC6-09B8-4C27-8A1F-48A6A8563696}" type="pres">
      <dgm:prSet presAssocID="{6FE5B4D1-F95B-4FCC-8AC0-4B097AC0BD67}" presName="linear" presStyleCnt="0">
        <dgm:presLayoutVars>
          <dgm:animLvl val="lvl"/>
          <dgm:resizeHandles val="exact"/>
        </dgm:presLayoutVars>
      </dgm:prSet>
      <dgm:spPr/>
    </dgm:pt>
    <dgm:pt modelId="{281FA881-C5A9-4DE7-8C05-490B1F61422D}" type="pres">
      <dgm:prSet presAssocID="{95FDC2A6-E619-4C4C-BDDF-88134311ECC6}" presName="parentText" presStyleLbl="node1" presStyleIdx="0" presStyleCnt="3">
        <dgm:presLayoutVars>
          <dgm:chMax val="0"/>
          <dgm:bulletEnabled val="1"/>
        </dgm:presLayoutVars>
      </dgm:prSet>
      <dgm:spPr/>
    </dgm:pt>
    <dgm:pt modelId="{64EC9B27-4DF0-4C1A-8269-406AD832D6C1}" type="pres">
      <dgm:prSet presAssocID="{873D380D-36FD-4E1B-81E9-689E3295CB3A}" presName="spacer" presStyleCnt="0"/>
      <dgm:spPr/>
    </dgm:pt>
    <dgm:pt modelId="{5F96F5FB-3C78-421F-A8B8-1C57E6ECDAD8}" type="pres">
      <dgm:prSet presAssocID="{E1E5B15B-0781-4D38-B13C-4F728E603A6C}" presName="parentText" presStyleLbl="node1" presStyleIdx="1" presStyleCnt="3">
        <dgm:presLayoutVars>
          <dgm:chMax val="0"/>
          <dgm:bulletEnabled val="1"/>
        </dgm:presLayoutVars>
      </dgm:prSet>
      <dgm:spPr/>
    </dgm:pt>
    <dgm:pt modelId="{99AF7CB8-89D7-4B21-983F-BC650214F0EE}" type="pres">
      <dgm:prSet presAssocID="{794DDC62-4F88-40D6-89C5-D963678C21E5}" presName="spacer" presStyleCnt="0"/>
      <dgm:spPr/>
    </dgm:pt>
    <dgm:pt modelId="{210F3B2F-4073-470F-A3DF-83DAC954814B}" type="pres">
      <dgm:prSet presAssocID="{833E98AE-86CA-41EB-88A4-629BEB3B4D52}" presName="parentText" presStyleLbl="node1" presStyleIdx="2" presStyleCnt="3">
        <dgm:presLayoutVars>
          <dgm:chMax val="0"/>
          <dgm:bulletEnabled val="1"/>
        </dgm:presLayoutVars>
      </dgm:prSet>
      <dgm:spPr/>
    </dgm:pt>
  </dgm:ptLst>
  <dgm:cxnLst>
    <dgm:cxn modelId="{7B658662-82C7-42B7-86A9-FB684988C922}" srcId="{6FE5B4D1-F95B-4FCC-8AC0-4B097AC0BD67}" destId="{833E98AE-86CA-41EB-88A4-629BEB3B4D52}" srcOrd="2" destOrd="0" parTransId="{F2790987-71E1-4396-BDF4-F3A90113CED0}" sibTransId="{C166AEBD-E5E9-4605-BA0C-8C5D8AB62DC0}"/>
    <dgm:cxn modelId="{45F5A57F-2356-4CD9-9645-3BBC91A33D19}" type="presOf" srcId="{6FE5B4D1-F95B-4FCC-8AC0-4B097AC0BD67}" destId="{293C6BC6-09B8-4C27-8A1F-48A6A8563696}" srcOrd="0" destOrd="0" presId="urn:microsoft.com/office/officeart/2005/8/layout/vList2"/>
    <dgm:cxn modelId="{94D28C83-5095-4FCB-809B-F7F23427E6ED}" srcId="{6FE5B4D1-F95B-4FCC-8AC0-4B097AC0BD67}" destId="{E1E5B15B-0781-4D38-B13C-4F728E603A6C}" srcOrd="1" destOrd="0" parTransId="{8BD866AD-ED1E-41C9-8C83-E6A75C7E4905}" sibTransId="{794DDC62-4F88-40D6-89C5-D963678C21E5}"/>
    <dgm:cxn modelId="{09ACAD86-F883-46B2-9EEB-83D9B681A025}" type="presOf" srcId="{833E98AE-86CA-41EB-88A4-629BEB3B4D52}" destId="{210F3B2F-4073-470F-A3DF-83DAC954814B}" srcOrd="0" destOrd="0" presId="urn:microsoft.com/office/officeart/2005/8/layout/vList2"/>
    <dgm:cxn modelId="{C17AC6D9-68C9-457F-B511-D928E00B8C0C}" srcId="{6FE5B4D1-F95B-4FCC-8AC0-4B097AC0BD67}" destId="{95FDC2A6-E619-4C4C-BDDF-88134311ECC6}" srcOrd="0" destOrd="0" parTransId="{1852118E-FED1-4F02-8F04-90325528D329}" sibTransId="{873D380D-36FD-4E1B-81E9-689E3295CB3A}"/>
    <dgm:cxn modelId="{9FEE48E6-A715-4BCB-B131-9F90B3F56A20}" type="presOf" srcId="{E1E5B15B-0781-4D38-B13C-4F728E603A6C}" destId="{5F96F5FB-3C78-421F-A8B8-1C57E6ECDAD8}" srcOrd="0" destOrd="0" presId="urn:microsoft.com/office/officeart/2005/8/layout/vList2"/>
    <dgm:cxn modelId="{4AB41CE7-4D9A-4301-85E8-177B1ACB15B8}" type="presOf" srcId="{95FDC2A6-E619-4C4C-BDDF-88134311ECC6}" destId="{281FA881-C5A9-4DE7-8C05-490B1F61422D}" srcOrd="0" destOrd="0" presId="urn:microsoft.com/office/officeart/2005/8/layout/vList2"/>
    <dgm:cxn modelId="{B6A3376D-0CF5-44F8-844D-5668CCAFAD1D}" type="presParOf" srcId="{293C6BC6-09B8-4C27-8A1F-48A6A8563696}" destId="{281FA881-C5A9-4DE7-8C05-490B1F61422D}" srcOrd="0" destOrd="0" presId="urn:microsoft.com/office/officeart/2005/8/layout/vList2"/>
    <dgm:cxn modelId="{7DC20835-0DD1-4C4E-8A49-F771B0FABAF3}" type="presParOf" srcId="{293C6BC6-09B8-4C27-8A1F-48A6A8563696}" destId="{64EC9B27-4DF0-4C1A-8269-406AD832D6C1}" srcOrd="1" destOrd="0" presId="urn:microsoft.com/office/officeart/2005/8/layout/vList2"/>
    <dgm:cxn modelId="{0C683E99-52BA-414B-83F7-8F8A8989FF3E}" type="presParOf" srcId="{293C6BC6-09B8-4C27-8A1F-48A6A8563696}" destId="{5F96F5FB-3C78-421F-A8B8-1C57E6ECDAD8}" srcOrd="2" destOrd="0" presId="urn:microsoft.com/office/officeart/2005/8/layout/vList2"/>
    <dgm:cxn modelId="{8951F9BA-ADFE-4AFA-B745-BC312DC37857}" type="presParOf" srcId="{293C6BC6-09B8-4C27-8A1F-48A6A8563696}" destId="{99AF7CB8-89D7-4B21-983F-BC650214F0EE}" srcOrd="3" destOrd="0" presId="urn:microsoft.com/office/officeart/2005/8/layout/vList2"/>
    <dgm:cxn modelId="{337FAF62-2764-4186-A428-CD99323C76D9}" type="presParOf" srcId="{293C6BC6-09B8-4C27-8A1F-48A6A8563696}" destId="{210F3B2F-4073-470F-A3DF-83DAC954814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A8667D-FDBF-4B27-AADA-1870231070E2}"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574F7C19-A451-4E89-A2BE-D2F586329AEE}">
      <dgm:prSet phldrT="[Text]" custT="1"/>
      <dgm:spPr/>
      <dgm:t>
        <a:bodyPr/>
        <a:lstStyle/>
        <a:p>
          <a:r>
            <a:rPr lang="en-US" sz="1600" b="1" dirty="0">
              <a:solidFill>
                <a:schemeClr val="tx1"/>
              </a:solidFill>
            </a:rPr>
            <a:t>All U.S. Census Tracts</a:t>
          </a:r>
        </a:p>
      </dgm:t>
    </dgm:pt>
    <dgm:pt modelId="{3E025E04-D87E-4A9B-B247-3A7F7BFC5408}" type="parTrans" cxnId="{0AF9F4CF-5CDC-4971-838B-77D1245484B0}">
      <dgm:prSet/>
      <dgm:spPr/>
      <dgm:t>
        <a:bodyPr/>
        <a:lstStyle/>
        <a:p>
          <a:endParaRPr lang="en-US" sz="2000" b="1">
            <a:solidFill>
              <a:schemeClr val="tx1"/>
            </a:solidFill>
          </a:endParaRPr>
        </a:p>
      </dgm:t>
    </dgm:pt>
    <dgm:pt modelId="{8C6BC038-D9D6-42BE-B089-82042F746E1C}" type="sibTrans" cxnId="{0AF9F4CF-5CDC-4971-838B-77D1245484B0}">
      <dgm:prSet/>
      <dgm:spPr/>
      <dgm:t>
        <a:bodyPr/>
        <a:lstStyle/>
        <a:p>
          <a:endParaRPr lang="en-US" sz="2000" b="1">
            <a:solidFill>
              <a:schemeClr val="tx1"/>
            </a:solidFill>
          </a:endParaRPr>
        </a:p>
      </dgm:t>
    </dgm:pt>
    <dgm:pt modelId="{F1D4243A-CF84-4AA6-93CB-409B7D7E0518}">
      <dgm:prSet phldrT="[Text]" custT="1"/>
      <dgm:spPr/>
      <dgm:t>
        <a:bodyPr/>
        <a:lstStyle/>
        <a:p>
          <a:r>
            <a:rPr lang="en-US" sz="1600" b="1" dirty="0">
              <a:solidFill>
                <a:schemeClr val="tx1"/>
              </a:solidFill>
            </a:rPr>
            <a:t>Eligible Tracts</a:t>
          </a:r>
        </a:p>
      </dgm:t>
    </dgm:pt>
    <dgm:pt modelId="{6C5964C5-D623-4AFF-BA87-B1057C320988}" type="parTrans" cxnId="{C8100AF9-02C9-4102-B3C6-F190FE857052}">
      <dgm:prSet/>
      <dgm:spPr/>
      <dgm:t>
        <a:bodyPr/>
        <a:lstStyle/>
        <a:p>
          <a:endParaRPr lang="en-US" sz="2000" b="1">
            <a:solidFill>
              <a:schemeClr val="tx1"/>
            </a:solidFill>
          </a:endParaRPr>
        </a:p>
      </dgm:t>
    </dgm:pt>
    <dgm:pt modelId="{E038D1C3-F8D5-4E97-B8BB-A192CA31AA39}" type="sibTrans" cxnId="{C8100AF9-02C9-4102-B3C6-F190FE857052}">
      <dgm:prSet/>
      <dgm:spPr/>
      <dgm:t>
        <a:bodyPr/>
        <a:lstStyle/>
        <a:p>
          <a:endParaRPr lang="en-US" sz="2000" b="1">
            <a:solidFill>
              <a:schemeClr val="tx1"/>
            </a:solidFill>
          </a:endParaRPr>
        </a:p>
      </dgm:t>
    </dgm:pt>
    <dgm:pt modelId="{D297FAD6-4EFF-4D58-9E3B-AE4236E621A2}">
      <dgm:prSet phldrT="[Text]" custT="1"/>
      <dgm:spPr/>
      <dgm:t>
        <a:bodyPr/>
        <a:lstStyle/>
        <a:p>
          <a:r>
            <a:rPr lang="en-US" sz="1600" b="1" dirty="0">
              <a:solidFill>
                <a:schemeClr val="tx1"/>
              </a:solidFill>
            </a:rPr>
            <a:t>Designated Tracts</a:t>
          </a:r>
        </a:p>
      </dgm:t>
    </dgm:pt>
    <dgm:pt modelId="{A108B90F-BAB5-4980-8435-589D2E93C3DF}" type="parTrans" cxnId="{BD0DAFBE-4519-4016-8172-EF4BB0C31078}">
      <dgm:prSet/>
      <dgm:spPr/>
      <dgm:t>
        <a:bodyPr/>
        <a:lstStyle/>
        <a:p>
          <a:endParaRPr lang="en-US" sz="2000" b="1">
            <a:solidFill>
              <a:schemeClr val="tx1"/>
            </a:solidFill>
          </a:endParaRPr>
        </a:p>
      </dgm:t>
    </dgm:pt>
    <dgm:pt modelId="{3786753A-E08F-43E6-9177-062C35E26BB0}" type="sibTrans" cxnId="{BD0DAFBE-4519-4016-8172-EF4BB0C31078}">
      <dgm:prSet/>
      <dgm:spPr/>
      <dgm:t>
        <a:bodyPr/>
        <a:lstStyle/>
        <a:p>
          <a:endParaRPr lang="en-US" sz="2000" b="1">
            <a:solidFill>
              <a:schemeClr val="tx1"/>
            </a:solidFill>
          </a:endParaRPr>
        </a:p>
      </dgm:t>
    </dgm:pt>
    <dgm:pt modelId="{BA12ED04-2D97-46E9-A922-890CAFF4FE56}">
      <dgm:prSet phldrT="[Text]" custT="1"/>
      <dgm:spPr/>
      <dgm:t>
        <a:bodyPr/>
        <a:lstStyle/>
        <a:p>
          <a:r>
            <a:rPr lang="en-US" sz="1600" b="1" dirty="0">
              <a:solidFill>
                <a:schemeClr val="tx1"/>
              </a:solidFill>
            </a:rPr>
            <a:t>Tracts in largest cities</a:t>
          </a:r>
        </a:p>
      </dgm:t>
    </dgm:pt>
    <dgm:pt modelId="{56A56D28-A140-4465-97CA-B0B0DD93B8D5}" type="parTrans" cxnId="{B033A359-446E-4356-9C0B-C0D676F602A8}">
      <dgm:prSet/>
      <dgm:spPr/>
      <dgm:t>
        <a:bodyPr/>
        <a:lstStyle/>
        <a:p>
          <a:endParaRPr lang="en-US" sz="2000" b="1">
            <a:solidFill>
              <a:schemeClr val="tx1"/>
            </a:solidFill>
          </a:endParaRPr>
        </a:p>
      </dgm:t>
    </dgm:pt>
    <dgm:pt modelId="{10847AFA-9BF3-4415-9A35-F41B299EFF45}" type="sibTrans" cxnId="{B033A359-446E-4356-9C0B-C0D676F602A8}">
      <dgm:prSet/>
      <dgm:spPr/>
      <dgm:t>
        <a:bodyPr/>
        <a:lstStyle/>
        <a:p>
          <a:endParaRPr lang="en-US" sz="2000" b="1">
            <a:solidFill>
              <a:schemeClr val="tx1"/>
            </a:solidFill>
          </a:endParaRPr>
        </a:p>
      </dgm:t>
    </dgm:pt>
    <dgm:pt modelId="{5719880D-A92A-4FAC-81F6-A8614D4646C2}" type="pres">
      <dgm:prSet presAssocID="{09A8667D-FDBF-4B27-AADA-1870231070E2}" presName="Name0" presStyleCnt="0">
        <dgm:presLayoutVars>
          <dgm:chMax val="7"/>
          <dgm:resizeHandles val="exact"/>
        </dgm:presLayoutVars>
      </dgm:prSet>
      <dgm:spPr/>
    </dgm:pt>
    <dgm:pt modelId="{E7E84EFB-6080-4F74-A23E-EF457D12E41E}" type="pres">
      <dgm:prSet presAssocID="{09A8667D-FDBF-4B27-AADA-1870231070E2}" presName="comp1" presStyleCnt="0"/>
      <dgm:spPr/>
    </dgm:pt>
    <dgm:pt modelId="{E776ECAB-F4F6-47AD-BD2E-7065EBDDED6F}" type="pres">
      <dgm:prSet presAssocID="{09A8667D-FDBF-4B27-AADA-1870231070E2}" presName="circle1" presStyleLbl="node1" presStyleIdx="0" presStyleCnt="4"/>
      <dgm:spPr/>
    </dgm:pt>
    <dgm:pt modelId="{6DBD6358-6CA6-47FF-8B7F-9FDFB4F37F6F}" type="pres">
      <dgm:prSet presAssocID="{09A8667D-FDBF-4B27-AADA-1870231070E2}" presName="c1text" presStyleLbl="node1" presStyleIdx="0" presStyleCnt="4">
        <dgm:presLayoutVars>
          <dgm:bulletEnabled val="1"/>
        </dgm:presLayoutVars>
      </dgm:prSet>
      <dgm:spPr/>
    </dgm:pt>
    <dgm:pt modelId="{1B75A0DC-05A5-41AA-94E3-F37DD54D8276}" type="pres">
      <dgm:prSet presAssocID="{09A8667D-FDBF-4B27-AADA-1870231070E2}" presName="comp2" presStyleCnt="0"/>
      <dgm:spPr/>
    </dgm:pt>
    <dgm:pt modelId="{4BB702D8-6FAB-42C8-9436-1E462DF61396}" type="pres">
      <dgm:prSet presAssocID="{09A8667D-FDBF-4B27-AADA-1870231070E2}" presName="circle2" presStyleLbl="node1" presStyleIdx="1" presStyleCnt="4"/>
      <dgm:spPr/>
    </dgm:pt>
    <dgm:pt modelId="{EF2DF8FA-ED49-4056-B83F-AAA898D9630F}" type="pres">
      <dgm:prSet presAssocID="{09A8667D-FDBF-4B27-AADA-1870231070E2}" presName="c2text" presStyleLbl="node1" presStyleIdx="1" presStyleCnt="4">
        <dgm:presLayoutVars>
          <dgm:bulletEnabled val="1"/>
        </dgm:presLayoutVars>
      </dgm:prSet>
      <dgm:spPr/>
    </dgm:pt>
    <dgm:pt modelId="{C8497D60-C70F-49CA-8F8E-688F5AFCAC78}" type="pres">
      <dgm:prSet presAssocID="{09A8667D-FDBF-4B27-AADA-1870231070E2}" presName="comp3" presStyleCnt="0"/>
      <dgm:spPr/>
    </dgm:pt>
    <dgm:pt modelId="{E2BF81D4-738A-418C-B6E0-5BC740C1FD03}" type="pres">
      <dgm:prSet presAssocID="{09A8667D-FDBF-4B27-AADA-1870231070E2}" presName="circle3" presStyleLbl="node1" presStyleIdx="2" presStyleCnt="4"/>
      <dgm:spPr/>
    </dgm:pt>
    <dgm:pt modelId="{3BDDC80B-9346-43FE-B100-84FBE9CF6FA3}" type="pres">
      <dgm:prSet presAssocID="{09A8667D-FDBF-4B27-AADA-1870231070E2}" presName="c3text" presStyleLbl="node1" presStyleIdx="2" presStyleCnt="4">
        <dgm:presLayoutVars>
          <dgm:bulletEnabled val="1"/>
        </dgm:presLayoutVars>
      </dgm:prSet>
      <dgm:spPr/>
    </dgm:pt>
    <dgm:pt modelId="{A20F9BC4-EECE-4A70-81E9-57547746F4E5}" type="pres">
      <dgm:prSet presAssocID="{09A8667D-FDBF-4B27-AADA-1870231070E2}" presName="comp4" presStyleCnt="0"/>
      <dgm:spPr/>
    </dgm:pt>
    <dgm:pt modelId="{B2EAE001-F824-4644-8337-D16081698EB4}" type="pres">
      <dgm:prSet presAssocID="{09A8667D-FDBF-4B27-AADA-1870231070E2}" presName="circle4" presStyleLbl="node1" presStyleIdx="3" presStyleCnt="4"/>
      <dgm:spPr/>
    </dgm:pt>
    <dgm:pt modelId="{BA85EB3B-BDD6-4CBF-B131-9D5B349B8D19}" type="pres">
      <dgm:prSet presAssocID="{09A8667D-FDBF-4B27-AADA-1870231070E2}" presName="c4text" presStyleLbl="node1" presStyleIdx="3" presStyleCnt="4">
        <dgm:presLayoutVars>
          <dgm:bulletEnabled val="1"/>
        </dgm:presLayoutVars>
      </dgm:prSet>
      <dgm:spPr/>
    </dgm:pt>
  </dgm:ptLst>
  <dgm:cxnLst>
    <dgm:cxn modelId="{3504DA32-D887-497E-ACF2-A4E2A1DEC2CA}" type="presOf" srcId="{D297FAD6-4EFF-4D58-9E3B-AE4236E621A2}" destId="{BA85EB3B-BDD6-4CBF-B131-9D5B349B8D19}" srcOrd="1" destOrd="0" presId="urn:microsoft.com/office/officeart/2005/8/layout/venn2"/>
    <dgm:cxn modelId="{12633537-B224-4961-ADF1-C65DEA7BBD19}" type="presOf" srcId="{BA12ED04-2D97-46E9-A922-890CAFF4FE56}" destId="{4BB702D8-6FAB-42C8-9436-1E462DF61396}" srcOrd="0" destOrd="0" presId="urn:microsoft.com/office/officeart/2005/8/layout/venn2"/>
    <dgm:cxn modelId="{B033A359-446E-4356-9C0B-C0D676F602A8}" srcId="{09A8667D-FDBF-4B27-AADA-1870231070E2}" destId="{BA12ED04-2D97-46E9-A922-890CAFF4FE56}" srcOrd="1" destOrd="0" parTransId="{56A56D28-A140-4465-97CA-B0B0DD93B8D5}" sibTransId="{10847AFA-9BF3-4415-9A35-F41B299EFF45}"/>
    <dgm:cxn modelId="{BD30B988-36AC-4100-AA70-1D5A2EC0D025}" type="presOf" srcId="{F1D4243A-CF84-4AA6-93CB-409B7D7E0518}" destId="{3BDDC80B-9346-43FE-B100-84FBE9CF6FA3}" srcOrd="1" destOrd="0" presId="urn:microsoft.com/office/officeart/2005/8/layout/venn2"/>
    <dgm:cxn modelId="{DC23CB91-0CFA-4BEA-97B6-7A29670147CE}" type="presOf" srcId="{09A8667D-FDBF-4B27-AADA-1870231070E2}" destId="{5719880D-A92A-4FAC-81F6-A8614D4646C2}" srcOrd="0" destOrd="0" presId="urn:microsoft.com/office/officeart/2005/8/layout/venn2"/>
    <dgm:cxn modelId="{55107FA4-CAF8-47F0-83BF-7930657B1740}" type="presOf" srcId="{D297FAD6-4EFF-4D58-9E3B-AE4236E621A2}" destId="{B2EAE001-F824-4644-8337-D16081698EB4}" srcOrd="0" destOrd="0" presId="urn:microsoft.com/office/officeart/2005/8/layout/venn2"/>
    <dgm:cxn modelId="{BD0DAFBE-4519-4016-8172-EF4BB0C31078}" srcId="{09A8667D-FDBF-4B27-AADA-1870231070E2}" destId="{D297FAD6-4EFF-4D58-9E3B-AE4236E621A2}" srcOrd="3" destOrd="0" parTransId="{A108B90F-BAB5-4980-8435-589D2E93C3DF}" sibTransId="{3786753A-E08F-43E6-9177-062C35E26BB0}"/>
    <dgm:cxn modelId="{0AF9F4CF-5CDC-4971-838B-77D1245484B0}" srcId="{09A8667D-FDBF-4B27-AADA-1870231070E2}" destId="{574F7C19-A451-4E89-A2BE-D2F586329AEE}" srcOrd="0" destOrd="0" parTransId="{3E025E04-D87E-4A9B-B247-3A7F7BFC5408}" sibTransId="{8C6BC038-D9D6-42BE-B089-82042F746E1C}"/>
    <dgm:cxn modelId="{9CC424D6-CFF4-440B-8AB1-42D1E35D6425}" type="presOf" srcId="{F1D4243A-CF84-4AA6-93CB-409B7D7E0518}" destId="{E2BF81D4-738A-418C-B6E0-5BC740C1FD03}" srcOrd="0" destOrd="0" presId="urn:microsoft.com/office/officeart/2005/8/layout/venn2"/>
    <dgm:cxn modelId="{1BAE3CEC-4375-431B-B04F-EA0F7DB27622}" type="presOf" srcId="{574F7C19-A451-4E89-A2BE-D2F586329AEE}" destId="{6DBD6358-6CA6-47FF-8B7F-9FDFB4F37F6F}" srcOrd="1" destOrd="0" presId="urn:microsoft.com/office/officeart/2005/8/layout/venn2"/>
    <dgm:cxn modelId="{85899FF7-FAA5-4F81-97E7-207475648557}" type="presOf" srcId="{BA12ED04-2D97-46E9-A922-890CAFF4FE56}" destId="{EF2DF8FA-ED49-4056-B83F-AAA898D9630F}" srcOrd="1" destOrd="0" presId="urn:microsoft.com/office/officeart/2005/8/layout/venn2"/>
    <dgm:cxn modelId="{C8100AF9-02C9-4102-B3C6-F190FE857052}" srcId="{09A8667D-FDBF-4B27-AADA-1870231070E2}" destId="{F1D4243A-CF84-4AA6-93CB-409B7D7E0518}" srcOrd="2" destOrd="0" parTransId="{6C5964C5-D623-4AFF-BA87-B1057C320988}" sibTransId="{E038D1C3-F8D5-4E97-B8BB-A192CA31AA39}"/>
    <dgm:cxn modelId="{311DE3FB-4F06-4D75-B195-6F2A0978D28D}" type="presOf" srcId="{574F7C19-A451-4E89-A2BE-D2F586329AEE}" destId="{E776ECAB-F4F6-47AD-BD2E-7065EBDDED6F}" srcOrd="0" destOrd="0" presId="urn:microsoft.com/office/officeart/2005/8/layout/venn2"/>
    <dgm:cxn modelId="{60FA15AA-3BA0-450E-8CDE-6ADCD0DF5798}" type="presParOf" srcId="{5719880D-A92A-4FAC-81F6-A8614D4646C2}" destId="{E7E84EFB-6080-4F74-A23E-EF457D12E41E}" srcOrd="0" destOrd="0" presId="urn:microsoft.com/office/officeart/2005/8/layout/venn2"/>
    <dgm:cxn modelId="{698175F2-37E1-4918-B04C-41DBAD560D7B}" type="presParOf" srcId="{E7E84EFB-6080-4F74-A23E-EF457D12E41E}" destId="{E776ECAB-F4F6-47AD-BD2E-7065EBDDED6F}" srcOrd="0" destOrd="0" presId="urn:microsoft.com/office/officeart/2005/8/layout/venn2"/>
    <dgm:cxn modelId="{A6C0411C-65D9-419F-92E1-1C00F3AB54CD}" type="presParOf" srcId="{E7E84EFB-6080-4F74-A23E-EF457D12E41E}" destId="{6DBD6358-6CA6-47FF-8B7F-9FDFB4F37F6F}" srcOrd="1" destOrd="0" presId="urn:microsoft.com/office/officeart/2005/8/layout/venn2"/>
    <dgm:cxn modelId="{B23B59FB-8923-44C6-BED0-B6627A785C9B}" type="presParOf" srcId="{5719880D-A92A-4FAC-81F6-A8614D4646C2}" destId="{1B75A0DC-05A5-41AA-94E3-F37DD54D8276}" srcOrd="1" destOrd="0" presId="urn:microsoft.com/office/officeart/2005/8/layout/venn2"/>
    <dgm:cxn modelId="{2B82E122-DF3D-4FFD-9592-C30FF85400A7}" type="presParOf" srcId="{1B75A0DC-05A5-41AA-94E3-F37DD54D8276}" destId="{4BB702D8-6FAB-42C8-9436-1E462DF61396}" srcOrd="0" destOrd="0" presId="urn:microsoft.com/office/officeart/2005/8/layout/venn2"/>
    <dgm:cxn modelId="{E4AF3F30-7905-4BDA-8A8E-3F610F3A693B}" type="presParOf" srcId="{1B75A0DC-05A5-41AA-94E3-F37DD54D8276}" destId="{EF2DF8FA-ED49-4056-B83F-AAA898D9630F}" srcOrd="1" destOrd="0" presId="urn:microsoft.com/office/officeart/2005/8/layout/venn2"/>
    <dgm:cxn modelId="{121F5FDF-5805-4A7E-861E-677940D1A105}" type="presParOf" srcId="{5719880D-A92A-4FAC-81F6-A8614D4646C2}" destId="{C8497D60-C70F-49CA-8F8E-688F5AFCAC78}" srcOrd="2" destOrd="0" presId="urn:microsoft.com/office/officeart/2005/8/layout/venn2"/>
    <dgm:cxn modelId="{DF74C22B-3D4B-452D-B3EF-E150F7A4B53C}" type="presParOf" srcId="{C8497D60-C70F-49CA-8F8E-688F5AFCAC78}" destId="{E2BF81D4-738A-418C-B6E0-5BC740C1FD03}" srcOrd="0" destOrd="0" presId="urn:microsoft.com/office/officeart/2005/8/layout/venn2"/>
    <dgm:cxn modelId="{CA5F88F0-8836-4669-9193-709BD82D4AED}" type="presParOf" srcId="{C8497D60-C70F-49CA-8F8E-688F5AFCAC78}" destId="{3BDDC80B-9346-43FE-B100-84FBE9CF6FA3}" srcOrd="1" destOrd="0" presId="urn:microsoft.com/office/officeart/2005/8/layout/venn2"/>
    <dgm:cxn modelId="{50FF65C7-A6DF-45A1-B2CA-A9AA0F2F5FD8}" type="presParOf" srcId="{5719880D-A92A-4FAC-81F6-A8614D4646C2}" destId="{A20F9BC4-EECE-4A70-81E9-57547746F4E5}" srcOrd="3" destOrd="0" presId="urn:microsoft.com/office/officeart/2005/8/layout/venn2"/>
    <dgm:cxn modelId="{4022903D-7933-4F8D-8EA0-8DCE03F2A543}" type="presParOf" srcId="{A20F9BC4-EECE-4A70-81E9-57547746F4E5}" destId="{B2EAE001-F824-4644-8337-D16081698EB4}" srcOrd="0" destOrd="0" presId="urn:microsoft.com/office/officeart/2005/8/layout/venn2"/>
    <dgm:cxn modelId="{79CFE910-D585-424C-A3C2-085300BF296C}" type="presParOf" srcId="{A20F9BC4-EECE-4A70-81E9-57547746F4E5}" destId="{BA85EB3B-BDD6-4CBF-B131-9D5B349B8D1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6BE002-032D-4BD7-A144-825A19DA20D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6CBED73-23DF-4784-BD05-0D54F3F58CE8}">
      <dgm:prSet/>
      <dgm:spPr/>
      <dgm:t>
        <a:bodyPr/>
        <a:lstStyle/>
        <a:p>
          <a:r>
            <a:rPr lang="en-US"/>
            <a:t>24,409 contiguous U.S. census tracts </a:t>
          </a:r>
        </a:p>
      </dgm:t>
    </dgm:pt>
    <dgm:pt modelId="{D904029E-A6F0-4C31-BF6D-079EBD473F18}" type="parTrans" cxnId="{2A838A22-D1E3-4DCF-BD6C-8D8C250846B8}">
      <dgm:prSet/>
      <dgm:spPr/>
      <dgm:t>
        <a:bodyPr/>
        <a:lstStyle/>
        <a:p>
          <a:endParaRPr lang="en-US"/>
        </a:p>
      </dgm:t>
    </dgm:pt>
    <dgm:pt modelId="{17292320-DD8C-4126-81FF-0AEAE75AA6A1}" type="sibTrans" cxnId="{2A838A22-D1E3-4DCF-BD6C-8D8C250846B8}">
      <dgm:prSet/>
      <dgm:spPr/>
      <dgm:t>
        <a:bodyPr/>
        <a:lstStyle/>
        <a:p>
          <a:endParaRPr lang="en-US"/>
        </a:p>
      </dgm:t>
    </dgm:pt>
    <dgm:pt modelId="{FDCBD68C-9672-4084-872D-A701B61AEFC7}">
      <dgm:prSet/>
      <dgm:spPr/>
      <dgm:t>
        <a:bodyPr/>
        <a:lstStyle/>
        <a:p>
          <a:r>
            <a:rPr lang="en-US" dirty="0"/>
            <a:t>U.S. Census Bureau 2016 TIGER Line Geodatabase files representing 2010 geographies. ACS 2012-2016.</a:t>
          </a:r>
        </a:p>
      </dgm:t>
    </dgm:pt>
    <dgm:pt modelId="{FFE8635B-9434-41D5-A535-A99C4D0261D7}" type="parTrans" cxnId="{A40685A5-7ED9-4B7F-B8B2-FCEE10869E39}">
      <dgm:prSet/>
      <dgm:spPr/>
      <dgm:t>
        <a:bodyPr/>
        <a:lstStyle/>
        <a:p>
          <a:endParaRPr lang="en-US"/>
        </a:p>
      </dgm:t>
    </dgm:pt>
    <dgm:pt modelId="{00D7B51C-3C2F-44A3-883B-7FE84C7788B7}" type="sibTrans" cxnId="{A40685A5-7ED9-4B7F-B8B2-FCEE10869E39}">
      <dgm:prSet/>
      <dgm:spPr/>
      <dgm:t>
        <a:bodyPr/>
        <a:lstStyle/>
        <a:p>
          <a:endParaRPr lang="en-US"/>
        </a:p>
      </dgm:t>
    </dgm:pt>
    <dgm:pt modelId="{4B5CFF81-1907-4798-8E40-6C6F2CDD377A}">
      <dgm:prSet/>
      <dgm:spPr/>
      <dgm:t>
        <a:bodyPr/>
        <a:lstStyle/>
        <a:p>
          <a:r>
            <a:rPr lang="en-US" dirty="0"/>
            <a:t>NETS data from RECVD (businesses) (</a:t>
          </a:r>
          <a:r>
            <a:rPr lang="en-US" dirty="0">
              <a:hlinkClick xmlns:r="http://schemas.openxmlformats.org/officeDocument/2006/relationships" r:id="rId1"/>
            </a:rPr>
            <a:t>https://sites.google.com/view/recvd-team-project-site/home</a:t>
          </a:r>
          <a:r>
            <a:rPr lang="en-US" dirty="0"/>
            <a:t>)</a:t>
          </a:r>
        </a:p>
      </dgm:t>
    </dgm:pt>
    <dgm:pt modelId="{2B1F1D6E-0C67-4CAC-A813-5C72EBADCA81}" type="parTrans" cxnId="{E2AA918B-2DFA-404C-A25D-C0F4FF0AB29A}">
      <dgm:prSet/>
      <dgm:spPr/>
      <dgm:t>
        <a:bodyPr/>
        <a:lstStyle/>
        <a:p>
          <a:endParaRPr lang="en-US"/>
        </a:p>
      </dgm:t>
    </dgm:pt>
    <dgm:pt modelId="{BE02D313-7EA0-4D27-8812-0C423B627F5A}" type="sibTrans" cxnId="{E2AA918B-2DFA-404C-A25D-C0F4FF0AB29A}">
      <dgm:prSet/>
      <dgm:spPr/>
      <dgm:t>
        <a:bodyPr/>
        <a:lstStyle/>
        <a:p>
          <a:endParaRPr lang="en-US"/>
        </a:p>
      </dgm:t>
    </dgm:pt>
    <dgm:pt modelId="{E84B562B-2946-4AEB-95FA-B7C1D20013D2}">
      <dgm:prSet/>
      <dgm:spPr/>
      <dgm:t>
        <a:bodyPr/>
        <a:lstStyle/>
        <a:p>
          <a:r>
            <a:rPr lang="en-US" dirty="0"/>
            <a:t>500 Cities health dataset*(health/behaviors) (</a:t>
          </a:r>
          <a:r>
            <a:rPr lang="en-US" u="sng" dirty="0">
              <a:hlinkClick xmlns:r="http://schemas.openxmlformats.org/officeDocument/2006/relationships" r:id="rId2"/>
            </a:rPr>
            <a:t>https://www.cdc.gov/500cities/index.htm</a:t>
          </a:r>
          <a:r>
            <a:rPr lang="en-US" u="sng" dirty="0"/>
            <a:t>)</a:t>
          </a:r>
          <a:endParaRPr lang="en-US" dirty="0"/>
        </a:p>
      </dgm:t>
    </dgm:pt>
    <dgm:pt modelId="{ABFED8E8-AE2F-41D8-B496-0EEE93666897}" type="parTrans" cxnId="{49904774-D393-4C12-8422-736EBBE29C0F}">
      <dgm:prSet/>
      <dgm:spPr/>
      <dgm:t>
        <a:bodyPr/>
        <a:lstStyle/>
        <a:p>
          <a:endParaRPr lang="en-US"/>
        </a:p>
      </dgm:t>
    </dgm:pt>
    <dgm:pt modelId="{CA63D2F3-4F70-4DCA-8F2F-273241DB0D16}" type="sibTrans" cxnId="{49904774-D393-4C12-8422-736EBBE29C0F}">
      <dgm:prSet/>
      <dgm:spPr/>
      <dgm:t>
        <a:bodyPr/>
        <a:lstStyle/>
        <a:p>
          <a:endParaRPr lang="en-US"/>
        </a:p>
      </dgm:t>
    </dgm:pt>
    <dgm:pt modelId="{E13541CB-A940-4331-9D30-9718D13E5F1C}">
      <dgm:prSet/>
      <dgm:spPr/>
      <dgm:t>
        <a:bodyPr/>
        <a:lstStyle/>
        <a:p>
          <a:r>
            <a:rPr lang="en-US" dirty="0"/>
            <a:t>U.S. Dept Treasury (QOZ designations as of 12/14/2018) (</a:t>
          </a:r>
          <a:r>
            <a:rPr lang="en-US" dirty="0">
              <a:hlinkClick xmlns:r="http://schemas.openxmlformats.org/officeDocument/2006/relationships" r:id="rId3"/>
            </a:rPr>
            <a:t>https://www.cdfifund.gov/Pages/Opportunity-Zones.aspx</a:t>
          </a:r>
          <a:r>
            <a:rPr lang="en-US" dirty="0"/>
            <a:t>)</a:t>
          </a:r>
        </a:p>
      </dgm:t>
    </dgm:pt>
    <dgm:pt modelId="{95C0E8A2-511A-4AC9-BABE-CFBAC132351B}" type="parTrans" cxnId="{A866745E-1760-410C-A0AC-7DDF03F8EDA8}">
      <dgm:prSet/>
      <dgm:spPr/>
      <dgm:t>
        <a:bodyPr/>
        <a:lstStyle/>
        <a:p>
          <a:endParaRPr lang="en-US"/>
        </a:p>
      </dgm:t>
    </dgm:pt>
    <dgm:pt modelId="{6C185018-C1A8-46FC-B624-9882D790A774}" type="sibTrans" cxnId="{A866745E-1760-410C-A0AC-7DDF03F8EDA8}">
      <dgm:prSet/>
      <dgm:spPr/>
      <dgm:t>
        <a:bodyPr/>
        <a:lstStyle/>
        <a:p>
          <a:endParaRPr lang="en-US"/>
        </a:p>
      </dgm:t>
    </dgm:pt>
    <dgm:pt modelId="{411B04A1-39A3-4D9D-B0AE-3EF5C65176DD}">
      <dgm:prSet/>
      <dgm:spPr/>
      <dgm:t>
        <a:bodyPr/>
        <a:lstStyle/>
        <a:p>
          <a:r>
            <a:rPr lang="en-US" dirty="0"/>
            <a:t>USA LEEP data (</a:t>
          </a:r>
          <a:r>
            <a:rPr lang="en-US" dirty="0">
              <a:hlinkClick xmlns:r="http://schemas.openxmlformats.org/officeDocument/2006/relationships" r:id="rId4"/>
            </a:rPr>
            <a:t>https://www.cdc.gov/nchs/nvss/usaleep/usaleep.html</a:t>
          </a:r>
          <a:r>
            <a:rPr lang="en-US" dirty="0"/>
            <a:t>)</a:t>
          </a:r>
        </a:p>
      </dgm:t>
    </dgm:pt>
    <dgm:pt modelId="{2A834A9F-F805-49F6-9B9D-CCC9F38DCBC3}" type="parTrans" cxnId="{905B8783-AB61-4781-A200-892E30A82DAE}">
      <dgm:prSet/>
      <dgm:spPr/>
    </dgm:pt>
    <dgm:pt modelId="{FCCF54F7-BD2F-43D2-8BB5-91D4DFECFCE3}" type="sibTrans" cxnId="{905B8783-AB61-4781-A200-892E30A82DAE}">
      <dgm:prSet/>
      <dgm:spPr/>
    </dgm:pt>
    <dgm:pt modelId="{3F093F33-9E16-43A0-ACE0-871A1CB93058}" type="pres">
      <dgm:prSet presAssocID="{4B6BE002-032D-4BD7-A144-825A19DA20DD}" presName="linear" presStyleCnt="0">
        <dgm:presLayoutVars>
          <dgm:animLvl val="lvl"/>
          <dgm:resizeHandles val="exact"/>
        </dgm:presLayoutVars>
      </dgm:prSet>
      <dgm:spPr/>
    </dgm:pt>
    <dgm:pt modelId="{F29A3B46-5E25-45FF-BFCC-8C18E7178C00}" type="pres">
      <dgm:prSet presAssocID="{96CBED73-23DF-4784-BD05-0D54F3F58CE8}" presName="parentText" presStyleLbl="node1" presStyleIdx="0" presStyleCnt="6">
        <dgm:presLayoutVars>
          <dgm:chMax val="0"/>
          <dgm:bulletEnabled val="1"/>
        </dgm:presLayoutVars>
      </dgm:prSet>
      <dgm:spPr/>
    </dgm:pt>
    <dgm:pt modelId="{5D152ABB-3630-43D5-9FAB-ECAF09F7559D}" type="pres">
      <dgm:prSet presAssocID="{17292320-DD8C-4126-81FF-0AEAE75AA6A1}" presName="spacer" presStyleCnt="0"/>
      <dgm:spPr/>
    </dgm:pt>
    <dgm:pt modelId="{034EC387-A069-43A8-B32F-8BA0C7DB9481}" type="pres">
      <dgm:prSet presAssocID="{FDCBD68C-9672-4084-872D-A701B61AEFC7}" presName="parentText" presStyleLbl="node1" presStyleIdx="1" presStyleCnt="6">
        <dgm:presLayoutVars>
          <dgm:chMax val="0"/>
          <dgm:bulletEnabled val="1"/>
        </dgm:presLayoutVars>
      </dgm:prSet>
      <dgm:spPr/>
    </dgm:pt>
    <dgm:pt modelId="{4C7C80E6-1546-404B-BEAB-44FBEDDB5E95}" type="pres">
      <dgm:prSet presAssocID="{00D7B51C-3C2F-44A3-883B-7FE84C7788B7}" presName="spacer" presStyleCnt="0"/>
      <dgm:spPr/>
    </dgm:pt>
    <dgm:pt modelId="{BEC83F39-8E99-4BDC-AD9B-4FF7DC08DFF1}" type="pres">
      <dgm:prSet presAssocID="{4B5CFF81-1907-4798-8E40-6C6F2CDD377A}" presName="parentText" presStyleLbl="node1" presStyleIdx="2" presStyleCnt="6">
        <dgm:presLayoutVars>
          <dgm:chMax val="0"/>
          <dgm:bulletEnabled val="1"/>
        </dgm:presLayoutVars>
      </dgm:prSet>
      <dgm:spPr/>
    </dgm:pt>
    <dgm:pt modelId="{79D181FD-74CD-449E-8313-0BA9EE40DA9C}" type="pres">
      <dgm:prSet presAssocID="{BE02D313-7EA0-4D27-8812-0C423B627F5A}" presName="spacer" presStyleCnt="0"/>
      <dgm:spPr/>
    </dgm:pt>
    <dgm:pt modelId="{3EB21AEE-104B-46BB-854F-6FA182E98080}" type="pres">
      <dgm:prSet presAssocID="{E84B562B-2946-4AEB-95FA-B7C1D20013D2}" presName="parentText" presStyleLbl="node1" presStyleIdx="3" presStyleCnt="6">
        <dgm:presLayoutVars>
          <dgm:chMax val="0"/>
          <dgm:bulletEnabled val="1"/>
        </dgm:presLayoutVars>
      </dgm:prSet>
      <dgm:spPr/>
    </dgm:pt>
    <dgm:pt modelId="{C85A50E1-A67D-4E81-8561-479D776EABEF}" type="pres">
      <dgm:prSet presAssocID="{CA63D2F3-4F70-4DCA-8F2F-273241DB0D16}" presName="spacer" presStyleCnt="0"/>
      <dgm:spPr/>
    </dgm:pt>
    <dgm:pt modelId="{6A12FC12-0683-4C3A-B998-BF03E375A788}" type="pres">
      <dgm:prSet presAssocID="{411B04A1-39A3-4D9D-B0AE-3EF5C65176DD}" presName="parentText" presStyleLbl="node1" presStyleIdx="4" presStyleCnt="6">
        <dgm:presLayoutVars>
          <dgm:chMax val="0"/>
          <dgm:bulletEnabled val="1"/>
        </dgm:presLayoutVars>
      </dgm:prSet>
      <dgm:spPr/>
    </dgm:pt>
    <dgm:pt modelId="{6F73E814-D0E1-4C7F-B12C-89527240E436}" type="pres">
      <dgm:prSet presAssocID="{FCCF54F7-BD2F-43D2-8BB5-91D4DFECFCE3}" presName="spacer" presStyleCnt="0"/>
      <dgm:spPr/>
    </dgm:pt>
    <dgm:pt modelId="{B7AD971C-C02E-4742-ACD2-5EC7124B7AD4}" type="pres">
      <dgm:prSet presAssocID="{E13541CB-A940-4331-9D30-9718D13E5F1C}" presName="parentText" presStyleLbl="node1" presStyleIdx="5" presStyleCnt="6">
        <dgm:presLayoutVars>
          <dgm:chMax val="0"/>
          <dgm:bulletEnabled val="1"/>
        </dgm:presLayoutVars>
      </dgm:prSet>
      <dgm:spPr/>
    </dgm:pt>
  </dgm:ptLst>
  <dgm:cxnLst>
    <dgm:cxn modelId="{2A838A22-D1E3-4DCF-BD6C-8D8C250846B8}" srcId="{4B6BE002-032D-4BD7-A144-825A19DA20DD}" destId="{96CBED73-23DF-4784-BD05-0D54F3F58CE8}" srcOrd="0" destOrd="0" parTransId="{D904029E-A6F0-4C31-BF6D-079EBD473F18}" sibTransId="{17292320-DD8C-4126-81FF-0AEAE75AA6A1}"/>
    <dgm:cxn modelId="{5E3A1F3B-7661-42CC-8E76-4611EC9DBE1F}" type="presOf" srcId="{FDCBD68C-9672-4084-872D-A701B61AEFC7}" destId="{034EC387-A069-43A8-B32F-8BA0C7DB9481}" srcOrd="0" destOrd="0" presId="urn:microsoft.com/office/officeart/2005/8/layout/vList2"/>
    <dgm:cxn modelId="{A866745E-1760-410C-A0AC-7DDF03F8EDA8}" srcId="{4B6BE002-032D-4BD7-A144-825A19DA20DD}" destId="{E13541CB-A940-4331-9D30-9718D13E5F1C}" srcOrd="5" destOrd="0" parTransId="{95C0E8A2-511A-4AC9-BABE-CFBAC132351B}" sibTransId="{6C185018-C1A8-46FC-B624-9882D790A774}"/>
    <dgm:cxn modelId="{F83D224C-7B0F-4419-BD13-E3E7DA221115}" type="presOf" srcId="{E13541CB-A940-4331-9D30-9718D13E5F1C}" destId="{B7AD971C-C02E-4742-ACD2-5EC7124B7AD4}" srcOrd="0" destOrd="0" presId="urn:microsoft.com/office/officeart/2005/8/layout/vList2"/>
    <dgm:cxn modelId="{49904774-D393-4C12-8422-736EBBE29C0F}" srcId="{4B6BE002-032D-4BD7-A144-825A19DA20DD}" destId="{E84B562B-2946-4AEB-95FA-B7C1D20013D2}" srcOrd="3" destOrd="0" parTransId="{ABFED8E8-AE2F-41D8-B496-0EEE93666897}" sibTransId="{CA63D2F3-4F70-4DCA-8F2F-273241DB0D16}"/>
    <dgm:cxn modelId="{BEFA6754-A1A7-4FD5-827C-9179B00D8D73}" type="presOf" srcId="{4B5CFF81-1907-4798-8E40-6C6F2CDD377A}" destId="{BEC83F39-8E99-4BDC-AD9B-4FF7DC08DFF1}" srcOrd="0" destOrd="0" presId="urn:microsoft.com/office/officeart/2005/8/layout/vList2"/>
    <dgm:cxn modelId="{905B8783-AB61-4781-A200-892E30A82DAE}" srcId="{4B6BE002-032D-4BD7-A144-825A19DA20DD}" destId="{411B04A1-39A3-4D9D-B0AE-3EF5C65176DD}" srcOrd="4" destOrd="0" parTransId="{2A834A9F-F805-49F6-9B9D-CCC9F38DCBC3}" sibTransId="{FCCF54F7-BD2F-43D2-8BB5-91D4DFECFCE3}"/>
    <dgm:cxn modelId="{E2AA918B-2DFA-404C-A25D-C0F4FF0AB29A}" srcId="{4B6BE002-032D-4BD7-A144-825A19DA20DD}" destId="{4B5CFF81-1907-4798-8E40-6C6F2CDD377A}" srcOrd="2" destOrd="0" parTransId="{2B1F1D6E-0C67-4CAC-A813-5C72EBADCA81}" sibTransId="{BE02D313-7EA0-4D27-8812-0C423B627F5A}"/>
    <dgm:cxn modelId="{A40685A5-7ED9-4B7F-B8B2-FCEE10869E39}" srcId="{4B6BE002-032D-4BD7-A144-825A19DA20DD}" destId="{FDCBD68C-9672-4084-872D-A701B61AEFC7}" srcOrd="1" destOrd="0" parTransId="{FFE8635B-9434-41D5-A535-A99C4D0261D7}" sibTransId="{00D7B51C-3C2F-44A3-883B-7FE84C7788B7}"/>
    <dgm:cxn modelId="{50408CB4-A93D-463A-9C28-19F7C74A6145}" type="presOf" srcId="{E84B562B-2946-4AEB-95FA-B7C1D20013D2}" destId="{3EB21AEE-104B-46BB-854F-6FA182E98080}" srcOrd="0" destOrd="0" presId="urn:microsoft.com/office/officeart/2005/8/layout/vList2"/>
    <dgm:cxn modelId="{847E66F8-EC96-40C6-9FA1-16993FAC31E9}" type="presOf" srcId="{96CBED73-23DF-4784-BD05-0D54F3F58CE8}" destId="{F29A3B46-5E25-45FF-BFCC-8C18E7178C00}" srcOrd="0" destOrd="0" presId="urn:microsoft.com/office/officeart/2005/8/layout/vList2"/>
    <dgm:cxn modelId="{6B6713FD-F2E8-4C8F-9D0E-753D49E9A85E}" type="presOf" srcId="{411B04A1-39A3-4D9D-B0AE-3EF5C65176DD}" destId="{6A12FC12-0683-4C3A-B998-BF03E375A788}" srcOrd="0" destOrd="0" presId="urn:microsoft.com/office/officeart/2005/8/layout/vList2"/>
    <dgm:cxn modelId="{807077FF-2072-4F4B-A088-955EA5823135}" type="presOf" srcId="{4B6BE002-032D-4BD7-A144-825A19DA20DD}" destId="{3F093F33-9E16-43A0-ACE0-871A1CB93058}" srcOrd="0" destOrd="0" presId="urn:microsoft.com/office/officeart/2005/8/layout/vList2"/>
    <dgm:cxn modelId="{8DE4B9C4-385E-48C5-9A81-AB367A65223F}" type="presParOf" srcId="{3F093F33-9E16-43A0-ACE0-871A1CB93058}" destId="{F29A3B46-5E25-45FF-BFCC-8C18E7178C00}" srcOrd="0" destOrd="0" presId="urn:microsoft.com/office/officeart/2005/8/layout/vList2"/>
    <dgm:cxn modelId="{44452C2F-0634-4D1D-A29D-5D7E91E1E23E}" type="presParOf" srcId="{3F093F33-9E16-43A0-ACE0-871A1CB93058}" destId="{5D152ABB-3630-43D5-9FAB-ECAF09F7559D}" srcOrd="1" destOrd="0" presId="urn:microsoft.com/office/officeart/2005/8/layout/vList2"/>
    <dgm:cxn modelId="{D5F0166D-0B18-4781-9B96-340472BE3EE4}" type="presParOf" srcId="{3F093F33-9E16-43A0-ACE0-871A1CB93058}" destId="{034EC387-A069-43A8-B32F-8BA0C7DB9481}" srcOrd="2" destOrd="0" presId="urn:microsoft.com/office/officeart/2005/8/layout/vList2"/>
    <dgm:cxn modelId="{BFF8B70E-3ABF-42DB-B93D-88A1C41C2120}" type="presParOf" srcId="{3F093F33-9E16-43A0-ACE0-871A1CB93058}" destId="{4C7C80E6-1546-404B-BEAB-44FBEDDB5E95}" srcOrd="3" destOrd="0" presId="urn:microsoft.com/office/officeart/2005/8/layout/vList2"/>
    <dgm:cxn modelId="{ADFF8F88-3B06-4B02-A902-B052B8CCBE4A}" type="presParOf" srcId="{3F093F33-9E16-43A0-ACE0-871A1CB93058}" destId="{BEC83F39-8E99-4BDC-AD9B-4FF7DC08DFF1}" srcOrd="4" destOrd="0" presId="urn:microsoft.com/office/officeart/2005/8/layout/vList2"/>
    <dgm:cxn modelId="{77F123F0-AF53-4FEE-A581-2A645D25E9E2}" type="presParOf" srcId="{3F093F33-9E16-43A0-ACE0-871A1CB93058}" destId="{79D181FD-74CD-449E-8313-0BA9EE40DA9C}" srcOrd="5" destOrd="0" presId="urn:microsoft.com/office/officeart/2005/8/layout/vList2"/>
    <dgm:cxn modelId="{476921EE-A891-4069-AA9D-FA4CBCFB12CE}" type="presParOf" srcId="{3F093F33-9E16-43A0-ACE0-871A1CB93058}" destId="{3EB21AEE-104B-46BB-854F-6FA182E98080}" srcOrd="6" destOrd="0" presId="urn:microsoft.com/office/officeart/2005/8/layout/vList2"/>
    <dgm:cxn modelId="{B56AC78A-7AB3-4FFD-A2E8-DBAF8D48338D}" type="presParOf" srcId="{3F093F33-9E16-43A0-ACE0-871A1CB93058}" destId="{C85A50E1-A67D-4E81-8561-479D776EABEF}" srcOrd="7" destOrd="0" presId="urn:microsoft.com/office/officeart/2005/8/layout/vList2"/>
    <dgm:cxn modelId="{4FA9244C-C959-41D1-A6E6-9A8095AFEC6C}" type="presParOf" srcId="{3F093F33-9E16-43A0-ACE0-871A1CB93058}" destId="{6A12FC12-0683-4C3A-B998-BF03E375A788}" srcOrd="8" destOrd="0" presId="urn:microsoft.com/office/officeart/2005/8/layout/vList2"/>
    <dgm:cxn modelId="{206B6206-79DE-4986-93A4-B9320668315A}" type="presParOf" srcId="{3F093F33-9E16-43A0-ACE0-871A1CB93058}" destId="{6F73E814-D0E1-4C7F-B12C-89527240E436}" srcOrd="9" destOrd="0" presId="urn:microsoft.com/office/officeart/2005/8/layout/vList2"/>
    <dgm:cxn modelId="{1160B392-0E1E-4A5A-9665-B7DDD3FFC051}" type="presParOf" srcId="{3F093F33-9E16-43A0-ACE0-871A1CB93058}" destId="{B7AD971C-C02E-4742-ACD2-5EC7124B7AD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28D20F-912D-42B9-A9E2-7A89B9D30E35}"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E05FB87-7E15-4991-AC78-4216003EFA7E}">
      <dgm:prSet custT="1"/>
      <dgm:spPr/>
      <dgm:t>
        <a:bodyPr/>
        <a:lstStyle/>
        <a:p>
          <a:pPr>
            <a:defRPr b="1"/>
          </a:pPr>
          <a:r>
            <a:rPr lang="en-US" sz="2800"/>
            <a:t>Healthcare facilities </a:t>
          </a:r>
        </a:p>
      </dgm:t>
    </dgm:pt>
    <dgm:pt modelId="{9829EFBE-5873-451E-83FE-013192154817}" type="parTrans" cxnId="{A0C10471-826D-406F-A32C-D8589D63DB29}">
      <dgm:prSet/>
      <dgm:spPr/>
      <dgm:t>
        <a:bodyPr/>
        <a:lstStyle/>
        <a:p>
          <a:endParaRPr lang="en-US" sz="5400"/>
        </a:p>
      </dgm:t>
    </dgm:pt>
    <dgm:pt modelId="{296ACB73-1D70-4060-B95C-396B70443987}" type="sibTrans" cxnId="{A0C10471-826D-406F-A32C-D8589D63DB29}">
      <dgm:prSet/>
      <dgm:spPr/>
      <dgm:t>
        <a:bodyPr/>
        <a:lstStyle/>
        <a:p>
          <a:endParaRPr lang="en-US" sz="3600"/>
        </a:p>
      </dgm:t>
    </dgm:pt>
    <dgm:pt modelId="{16B421C0-1A07-4784-8C5C-583F289E1782}">
      <dgm:prSet custT="1"/>
      <dgm:spPr/>
      <dgm:t>
        <a:bodyPr/>
        <a:lstStyle/>
        <a:p>
          <a:r>
            <a:rPr lang="en-US" sz="2000"/>
            <a:t>all clinical treatment, hospitals and inpatient care, ambulatory care, kidney centers, physical therapist, residential facilities with health care, all pharmacies and drug stores</a:t>
          </a:r>
        </a:p>
      </dgm:t>
    </dgm:pt>
    <dgm:pt modelId="{3E6042A4-0978-40A6-9AD9-254853825470}" type="parTrans" cxnId="{707D5FB0-B02A-4488-A356-F721CB9E9650}">
      <dgm:prSet/>
      <dgm:spPr/>
      <dgm:t>
        <a:bodyPr/>
        <a:lstStyle/>
        <a:p>
          <a:endParaRPr lang="en-US" sz="5400"/>
        </a:p>
      </dgm:t>
    </dgm:pt>
    <dgm:pt modelId="{38C81EEC-8C3A-470A-B900-698934D5D1F8}" type="sibTrans" cxnId="{707D5FB0-B02A-4488-A356-F721CB9E9650}">
      <dgm:prSet/>
      <dgm:spPr/>
      <dgm:t>
        <a:bodyPr/>
        <a:lstStyle/>
        <a:p>
          <a:endParaRPr lang="en-US" sz="3600"/>
        </a:p>
      </dgm:t>
    </dgm:pt>
    <dgm:pt modelId="{221D0CF1-C9BB-455D-99D1-8C6FA096A6CF}">
      <dgm:prSet custT="1"/>
      <dgm:spPr/>
      <dgm:t>
        <a:bodyPr/>
        <a:lstStyle/>
        <a:p>
          <a:pPr>
            <a:defRPr b="1"/>
          </a:pPr>
          <a:r>
            <a:rPr lang="en-US" sz="2800"/>
            <a:t>Physical activity resources </a:t>
          </a:r>
        </a:p>
      </dgm:t>
    </dgm:pt>
    <dgm:pt modelId="{3402EDCE-CAA1-4B8D-9488-97FDCBE0EF72}" type="parTrans" cxnId="{FC6BF532-615F-41CC-A936-6EE3211E79AE}">
      <dgm:prSet/>
      <dgm:spPr/>
      <dgm:t>
        <a:bodyPr/>
        <a:lstStyle/>
        <a:p>
          <a:endParaRPr lang="en-US" sz="5400"/>
        </a:p>
      </dgm:t>
    </dgm:pt>
    <dgm:pt modelId="{06CCF3D1-78D9-4327-A8B1-04E8CD04185E}" type="sibTrans" cxnId="{FC6BF532-615F-41CC-A936-6EE3211E79AE}">
      <dgm:prSet/>
      <dgm:spPr/>
      <dgm:t>
        <a:bodyPr/>
        <a:lstStyle/>
        <a:p>
          <a:endParaRPr lang="en-US" sz="3600"/>
        </a:p>
      </dgm:t>
    </dgm:pt>
    <dgm:pt modelId="{ABA8C5DA-1984-4ED7-8189-D240D53947A5}">
      <dgm:prSet custT="1"/>
      <dgm:spPr/>
      <dgm:t>
        <a:bodyPr/>
        <a:lstStyle/>
        <a:p>
          <a:r>
            <a:rPr lang="en-US" sz="2000"/>
            <a:t>all physical activity facilities, multi-use facilities, walkable destinations for daily living, greenness (from NLCD)</a:t>
          </a:r>
        </a:p>
      </dgm:t>
    </dgm:pt>
    <dgm:pt modelId="{34E0EEB7-E80D-45E8-9E31-925E6872E662}" type="parTrans" cxnId="{584CBF30-2EF6-4743-96C6-126DC3B3EE13}">
      <dgm:prSet/>
      <dgm:spPr/>
      <dgm:t>
        <a:bodyPr/>
        <a:lstStyle/>
        <a:p>
          <a:endParaRPr lang="en-US" sz="5400"/>
        </a:p>
      </dgm:t>
    </dgm:pt>
    <dgm:pt modelId="{C346654D-6592-4E03-BE3B-8BABEE035A87}" type="sibTrans" cxnId="{584CBF30-2EF6-4743-96C6-126DC3B3EE13}">
      <dgm:prSet/>
      <dgm:spPr/>
      <dgm:t>
        <a:bodyPr/>
        <a:lstStyle/>
        <a:p>
          <a:endParaRPr lang="en-US" sz="3600"/>
        </a:p>
      </dgm:t>
    </dgm:pt>
    <dgm:pt modelId="{D0E63855-76CD-4852-BB3D-AD06874B5597}">
      <dgm:prSet custT="1"/>
      <dgm:spPr/>
      <dgm:t>
        <a:bodyPr/>
        <a:lstStyle/>
        <a:p>
          <a:pPr>
            <a:defRPr b="1"/>
          </a:pPr>
          <a:r>
            <a:rPr lang="en-US" sz="2800"/>
            <a:t>Food stores </a:t>
          </a:r>
        </a:p>
      </dgm:t>
    </dgm:pt>
    <dgm:pt modelId="{FD975EC6-9433-452D-99FD-C939576399BE}" type="parTrans" cxnId="{B587E323-AD2E-495F-9DC5-693E9248CDD9}">
      <dgm:prSet/>
      <dgm:spPr/>
      <dgm:t>
        <a:bodyPr/>
        <a:lstStyle/>
        <a:p>
          <a:endParaRPr lang="en-US" sz="5400"/>
        </a:p>
      </dgm:t>
    </dgm:pt>
    <dgm:pt modelId="{E267AFD5-D998-44E1-9A8A-84C402846630}" type="sibTrans" cxnId="{B587E323-AD2E-495F-9DC5-693E9248CDD9}">
      <dgm:prSet/>
      <dgm:spPr/>
      <dgm:t>
        <a:bodyPr/>
        <a:lstStyle/>
        <a:p>
          <a:endParaRPr lang="en-US" sz="3600"/>
        </a:p>
      </dgm:t>
    </dgm:pt>
    <dgm:pt modelId="{0F9801B2-210A-4665-8672-EAFF7110C7CA}">
      <dgm:prSet custT="1"/>
      <dgm:spPr/>
      <dgm:t>
        <a:bodyPr/>
        <a:lstStyle/>
        <a:p>
          <a:r>
            <a:rPr lang="en-US" sz="2000"/>
            <a:t>all food stores, healthy food sales, all unhealthy food sources, all fast food</a:t>
          </a:r>
        </a:p>
      </dgm:t>
    </dgm:pt>
    <dgm:pt modelId="{064548DB-8E93-4EC4-9D46-2DE6BFF9676D}" type="parTrans" cxnId="{919122AB-F69D-401C-85A6-B8C0666F4A19}">
      <dgm:prSet/>
      <dgm:spPr/>
      <dgm:t>
        <a:bodyPr/>
        <a:lstStyle/>
        <a:p>
          <a:endParaRPr lang="en-US" sz="5400"/>
        </a:p>
      </dgm:t>
    </dgm:pt>
    <dgm:pt modelId="{7A48DE70-DE89-4F82-8A2A-E36CFAECB8E2}" type="sibTrans" cxnId="{919122AB-F69D-401C-85A6-B8C0666F4A19}">
      <dgm:prSet/>
      <dgm:spPr/>
      <dgm:t>
        <a:bodyPr/>
        <a:lstStyle/>
        <a:p>
          <a:endParaRPr lang="en-US" sz="3600"/>
        </a:p>
      </dgm:t>
    </dgm:pt>
    <dgm:pt modelId="{F907832A-CF77-46E4-9CBD-F753ACBB5FDD}">
      <dgm:prSet custT="1"/>
      <dgm:spPr/>
      <dgm:t>
        <a:bodyPr/>
        <a:lstStyle/>
        <a:p>
          <a:pPr>
            <a:defRPr b="1"/>
          </a:pPr>
          <a:r>
            <a:rPr lang="en-US" sz="2800"/>
            <a:t>Other health-related businesses </a:t>
          </a:r>
        </a:p>
      </dgm:t>
    </dgm:pt>
    <dgm:pt modelId="{94CC005F-A516-4524-93A5-7122ECEAF589}" type="parTrans" cxnId="{C518B1C0-29C3-44FA-811F-12F453028ABC}">
      <dgm:prSet/>
      <dgm:spPr/>
      <dgm:t>
        <a:bodyPr/>
        <a:lstStyle/>
        <a:p>
          <a:endParaRPr lang="en-US" sz="5400"/>
        </a:p>
      </dgm:t>
    </dgm:pt>
    <dgm:pt modelId="{9CFE603E-BAC1-4E90-89CD-100B052AE700}" type="sibTrans" cxnId="{C518B1C0-29C3-44FA-811F-12F453028ABC}">
      <dgm:prSet/>
      <dgm:spPr/>
      <dgm:t>
        <a:bodyPr/>
        <a:lstStyle/>
        <a:p>
          <a:endParaRPr lang="en-US" sz="3600"/>
        </a:p>
      </dgm:t>
    </dgm:pt>
    <dgm:pt modelId="{AEF72C49-37F6-4C34-8117-025F3B34F72A}">
      <dgm:prSet custT="1"/>
      <dgm:spPr/>
      <dgm:t>
        <a:bodyPr/>
        <a:lstStyle/>
        <a:p>
          <a:r>
            <a:rPr lang="en-US" sz="2000"/>
            <a:t>cognitive enrichment destinations, frequent social destinations, individual and family social services, bars and nightclubs serving alcohol, liquor stores)</a:t>
          </a:r>
        </a:p>
      </dgm:t>
    </dgm:pt>
    <dgm:pt modelId="{1721021A-A810-42BB-A316-062BD0C6F614}" type="parTrans" cxnId="{7CA68E52-7BC7-41DD-B31C-8DCB5231DC86}">
      <dgm:prSet/>
      <dgm:spPr/>
      <dgm:t>
        <a:bodyPr/>
        <a:lstStyle/>
        <a:p>
          <a:endParaRPr lang="en-US" sz="5400"/>
        </a:p>
      </dgm:t>
    </dgm:pt>
    <dgm:pt modelId="{EB86B952-A632-4FD1-8FBC-F33FF5B9A2C4}" type="sibTrans" cxnId="{7CA68E52-7BC7-41DD-B31C-8DCB5231DC86}">
      <dgm:prSet/>
      <dgm:spPr/>
      <dgm:t>
        <a:bodyPr/>
        <a:lstStyle/>
        <a:p>
          <a:endParaRPr lang="en-US" sz="3600"/>
        </a:p>
      </dgm:t>
    </dgm:pt>
    <dgm:pt modelId="{3EAA078C-4440-4DCF-9AFE-711D16C86B69}" type="pres">
      <dgm:prSet presAssocID="{A928D20F-912D-42B9-A9E2-7A89B9D30E35}" presName="root" presStyleCnt="0">
        <dgm:presLayoutVars>
          <dgm:dir/>
          <dgm:resizeHandles val="exact"/>
        </dgm:presLayoutVars>
      </dgm:prSet>
      <dgm:spPr/>
    </dgm:pt>
    <dgm:pt modelId="{11EDCF2F-1F6C-476C-9304-FB9B32E34A11}" type="pres">
      <dgm:prSet presAssocID="{8E05FB87-7E15-4991-AC78-4216003EFA7E}" presName="compNode" presStyleCnt="0"/>
      <dgm:spPr/>
    </dgm:pt>
    <dgm:pt modelId="{7954B617-BB2F-4F3D-8918-378854775BF2}" type="pres">
      <dgm:prSet presAssocID="{8E05FB87-7E15-4991-AC78-4216003EFA7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4107B5E5-AFB2-45FB-9077-41009B754D55}" type="pres">
      <dgm:prSet presAssocID="{8E05FB87-7E15-4991-AC78-4216003EFA7E}" presName="iconSpace" presStyleCnt="0"/>
      <dgm:spPr/>
    </dgm:pt>
    <dgm:pt modelId="{5D0EF4DB-1783-462E-807F-4AE2D22BD81C}" type="pres">
      <dgm:prSet presAssocID="{8E05FB87-7E15-4991-AC78-4216003EFA7E}" presName="parTx" presStyleLbl="revTx" presStyleIdx="0" presStyleCnt="8">
        <dgm:presLayoutVars>
          <dgm:chMax val="0"/>
          <dgm:chPref val="0"/>
        </dgm:presLayoutVars>
      </dgm:prSet>
      <dgm:spPr/>
    </dgm:pt>
    <dgm:pt modelId="{581C52E4-2C18-4703-8933-CE09689BBBF2}" type="pres">
      <dgm:prSet presAssocID="{8E05FB87-7E15-4991-AC78-4216003EFA7E}" presName="txSpace" presStyleCnt="0"/>
      <dgm:spPr/>
    </dgm:pt>
    <dgm:pt modelId="{2C19DA7C-6932-4613-AEE6-1B5651F6A857}" type="pres">
      <dgm:prSet presAssocID="{8E05FB87-7E15-4991-AC78-4216003EFA7E}" presName="desTx" presStyleLbl="revTx" presStyleIdx="1" presStyleCnt="8">
        <dgm:presLayoutVars/>
      </dgm:prSet>
      <dgm:spPr/>
    </dgm:pt>
    <dgm:pt modelId="{B9011256-B728-4C67-AEF6-3BCAA4EBCBA8}" type="pres">
      <dgm:prSet presAssocID="{296ACB73-1D70-4060-B95C-396B70443987}" presName="sibTrans" presStyleCnt="0"/>
      <dgm:spPr/>
    </dgm:pt>
    <dgm:pt modelId="{5DA49A9E-B8B1-4173-8FD9-8C0D60998536}" type="pres">
      <dgm:prSet presAssocID="{221D0CF1-C9BB-455D-99D1-8C6FA096A6CF}" presName="compNode" presStyleCnt="0"/>
      <dgm:spPr/>
    </dgm:pt>
    <dgm:pt modelId="{56912836-94F1-4BC0-A9E4-B7BC0C89A0BE}" type="pres">
      <dgm:prSet presAssocID="{221D0CF1-C9BB-455D-99D1-8C6FA096A6C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wim"/>
        </a:ext>
      </dgm:extLst>
    </dgm:pt>
    <dgm:pt modelId="{18FC3614-CD2B-4B6E-8B7C-BA8011FD61CB}" type="pres">
      <dgm:prSet presAssocID="{221D0CF1-C9BB-455D-99D1-8C6FA096A6CF}" presName="iconSpace" presStyleCnt="0"/>
      <dgm:spPr/>
    </dgm:pt>
    <dgm:pt modelId="{4E4CBA96-24DE-4AB8-A995-ED09E77509DE}" type="pres">
      <dgm:prSet presAssocID="{221D0CF1-C9BB-455D-99D1-8C6FA096A6CF}" presName="parTx" presStyleLbl="revTx" presStyleIdx="2" presStyleCnt="8">
        <dgm:presLayoutVars>
          <dgm:chMax val="0"/>
          <dgm:chPref val="0"/>
        </dgm:presLayoutVars>
      </dgm:prSet>
      <dgm:spPr/>
    </dgm:pt>
    <dgm:pt modelId="{6E207108-5893-4FF1-A8AB-62467D8F41EB}" type="pres">
      <dgm:prSet presAssocID="{221D0CF1-C9BB-455D-99D1-8C6FA096A6CF}" presName="txSpace" presStyleCnt="0"/>
      <dgm:spPr/>
    </dgm:pt>
    <dgm:pt modelId="{58EBD2A3-BEFE-48A9-8E75-5498C43D4784}" type="pres">
      <dgm:prSet presAssocID="{221D0CF1-C9BB-455D-99D1-8C6FA096A6CF}" presName="desTx" presStyleLbl="revTx" presStyleIdx="3" presStyleCnt="8">
        <dgm:presLayoutVars/>
      </dgm:prSet>
      <dgm:spPr/>
    </dgm:pt>
    <dgm:pt modelId="{ECC567EE-2ECA-400B-9CD5-3F0BB40356E1}" type="pres">
      <dgm:prSet presAssocID="{06CCF3D1-78D9-4327-A8B1-04E8CD04185E}" presName="sibTrans" presStyleCnt="0"/>
      <dgm:spPr/>
    </dgm:pt>
    <dgm:pt modelId="{3E17DCC8-DF6C-4ACD-AFE1-3C1736765949}" type="pres">
      <dgm:prSet presAssocID="{D0E63855-76CD-4852-BB3D-AD06874B5597}" presName="compNode" presStyleCnt="0"/>
      <dgm:spPr/>
    </dgm:pt>
    <dgm:pt modelId="{CCB94348-2131-482A-97FE-3BDAFC06313D}" type="pres">
      <dgm:prSet presAssocID="{D0E63855-76CD-4852-BB3D-AD06874B559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rger and Drink"/>
        </a:ext>
      </dgm:extLst>
    </dgm:pt>
    <dgm:pt modelId="{EC549C34-1B21-4939-9963-FA6105A288CA}" type="pres">
      <dgm:prSet presAssocID="{D0E63855-76CD-4852-BB3D-AD06874B5597}" presName="iconSpace" presStyleCnt="0"/>
      <dgm:spPr/>
    </dgm:pt>
    <dgm:pt modelId="{39F49842-7492-4FC0-8402-65DE769DCA6F}" type="pres">
      <dgm:prSet presAssocID="{D0E63855-76CD-4852-BB3D-AD06874B5597}" presName="parTx" presStyleLbl="revTx" presStyleIdx="4" presStyleCnt="8">
        <dgm:presLayoutVars>
          <dgm:chMax val="0"/>
          <dgm:chPref val="0"/>
        </dgm:presLayoutVars>
      </dgm:prSet>
      <dgm:spPr/>
    </dgm:pt>
    <dgm:pt modelId="{1B2ED57C-FE94-4FE3-86CA-95717BEEB8EE}" type="pres">
      <dgm:prSet presAssocID="{D0E63855-76CD-4852-BB3D-AD06874B5597}" presName="txSpace" presStyleCnt="0"/>
      <dgm:spPr/>
    </dgm:pt>
    <dgm:pt modelId="{6758FFA0-7A0F-4BEA-9CC2-CE9053669D8A}" type="pres">
      <dgm:prSet presAssocID="{D0E63855-76CD-4852-BB3D-AD06874B5597}" presName="desTx" presStyleLbl="revTx" presStyleIdx="5" presStyleCnt="8">
        <dgm:presLayoutVars/>
      </dgm:prSet>
      <dgm:spPr/>
    </dgm:pt>
    <dgm:pt modelId="{6B26DD6C-D44E-4F41-8AA8-889F52A40A85}" type="pres">
      <dgm:prSet presAssocID="{E267AFD5-D998-44E1-9A8A-84C402846630}" presName="sibTrans" presStyleCnt="0"/>
      <dgm:spPr/>
    </dgm:pt>
    <dgm:pt modelId="{370A2363-4075-4E0B-8070-99273AA19059}" type="pres">
      <dgm:prSet presAssocID="{F907832A-CF77-46E4-9CBD-F753ACBB5FDD}" presName="compNode" presStyleCnt="0"/>
      <dgm:spPr/>
    </dgm:pt>
    <dgm:pt modelId="{BD5DD596-DCAA-436E-877F-01B92C990F43}" type="pres">
      <dgm:prSet presAssocID="{F907832A-CF77-46E4-9CBD-F753ACBB5FD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tini"/>
        </a:ext>
      </dgm:extLst>
    </dgm:pt>
    <dgm:pt modelId="{518E046F-BB36-4DEF-9DC8-CCFBAB629E2E}" type="pres">
      <dgm:prSet presAssocID="{F907832A-CF77-46E4-9CBD-F753ACBB5FDD}" presName="iconSpace" presStyleCnt="0"/>
      <dgm:spPr/>
    </dgm:pt>
    <dgm:pt modelId="{448C6094-4C8E-468D-8B39-6E6355791537}" type="pres">
      <dgm:prSet presAssocID="{F907832A-CF77-46E4-9CBD-F753ACBB5FDD}" presName="parTx" presStyleLbl="revTx" presStyleIdx="6" presStyleCnt="8">
        <dgm:presLayoutVars>
          <dgm:chMax val="0"/>
          <dgm:chPref val="0"/>
        </dgm:presLayoutVars>
      </dgm:prSet>
      <dgm:spPr/>
    </dgm:pt>
    <dgm:pt modelId="{9DB9BF49-AB60-4C9B-98C3-6154DD4EAA19}" type="pres">
      <dgm:prSet presAssocID="{F907832A-CF77-46E4-9CBD-F753ACBB5FDD}" presName="txSpace" presStyleCnt="0"/>
      <dgm:spPr/>
    </dgm:pt>
    <dgm:pt modelId="{84BF232C-5179-4229-9731-66CF70D1A354}" type="pres">
      <dgm:prSet presAssocID="{F907832A-CF77-46E4-9CBD-F753ACBB5FDD}" presName="desTx" presStyleLbl="revTx" presStyleIdx="7" presStyleCnt="8">
        <dgm:presLayoutVars/>
      </dgm:prSet>
      <dgm:spPr/>
    </dgm:pt>
  </dgm:ptLst>
  <dgm:cxnLst>
    <dgm:cxn modelId="{8A7E5812-0E86-4DA7-936F-4403F67D39F9}" type="presOf" srcId="{A928D20F-912D-42B9-A9E2-7A89B9D30E35}" destId="{3EAA078C-4440-4DCF-9AFE-711D16C86B69}" srcOrd="0" destOrd="0" presId="urn:microsoft.com/office/officeart/2018/5/layout/CenteredIconLabelDescriptionList"/>
    <dgm:cxn modelId="{B587E323-AD2E-495F-9DC5-693E9248CDD9}" srcId="{A928D20F-912D-42B9-A9E2-7A89B9D30E35}" destId="{D0E63855-76CD-4852-BB3D-AD06874B5597}" srcOrd="2" destOrd="0" parTransId="{FD975EC6-9433-452D-99FD-C939576399BE}" sibTransId="{E267AFD5-D998-44E1-9A8A-84C402846630}"/>
    <dgm:cxn modelId="{584CBF30-2EF6-4743-96C6-126DC3B3EE13}" srcId="{221D0CF1-C9BB-455D-99D1-8C6FA096A6CF}" destId="{ABA8C5DA-1984-4ED7-8189-D240D53947A5}" srcOrd="0" destOrd="0" parTransId="{34E0EEB7-E80D-45E8-9E31-925E6872E662}" sibTransId="{C346654D-6592-4E03-BE3B-8BABEE035A87}"/>
    <dgm:cxn modelId="{FC6BF532-615F-41CC-A936-6EE3211E79AE}" srcId="{A928D20F-912D-42B9-A9E2-7A89B9D30E35}" destId="{221D0CF1-C9BB-455D-99D1-8C6FA096A6CF}" srcOrd="1" destOrd="0" parTransId="{3402EDCE-CAA1-4B8D-9488-97FDCBE0EF72}" sibTransId="{06CCF3D1-78D9-4327-A8B1-04E8CD04185E}"/>
    <dgm:cxn modelId="{EA5E1D5D-EB65-40F9-8F75-AB505158D201}" type="presOf" srcId="{16B421C0-1A07-4784-8C5C-583F289E1782}" destId="{2C19DA7C-6932-4613-AEE6-1B5651F6A857}" srcOrd="0" destOrd="0" presId="urn:microsoft.com/office/officeart/2018/5/layout/CenteredIconLabelDescriptionList"/>
    <dgm:cxn modelId="{2429CB43-7549-478B-8D7E-A0486D8F8462}" type="presOf" srcId="{0F9801B2-210A-4665-8672-EAFF7110C7CA}" destId="{6758FFA0-7A0F-4BEA-9CC2-CE9053669D8A}" srcOrd="0" destOrd="0" presId="urn:microsoft.com/office/officeart/2018/5/layout/CenteredIconLabelDescriptionList"/>
    <dgm:cxn modelId="{7D2F5848-0226-41AB-ABB6-EBC7A1F66ABD}" type="presOf" srcId="{221D0CF1-C9BB-455D-99D1-8C6FA096A6CF}" destId="{4E4CBA96-24DE-4AB8-A995-ED09E77509DE}" srcOrd="0" destOrd="0" presId="urn:microsoft.com/office/officeart/2018/5/layout/CenteredIconLabelDescriptionList"/>
    <dgm:cxn modelId="{A0C10471-826D-406F-A32C-D8589D63DB29}" srcId="{A928D20F-912D-42B9-A9E2-7A89B9D30E35}" destId="{8E05FB87-7E15-4991-AC78-4216003EFA7E}" srcOrd="0" destOrd="0" parTransId="{9829EFBE-5873-451E-83FE-013192154817}" sibTransId="{296ACB73-1D70-4060-B95C-396B70443987}"/>
    <dgm:cxn modelId="{7CA68E52-7BC7-41DD-B31C-8DCB5231DC86}" srcId="{F907832A-CF77-46E4-9CBD-F753ACBB5FDD}" destId="{AEF72C49-37F6-4C34-8117-025F3B34F72A}" srcOrd="0" destOrd="0" parTransId="{1721021A-A810-42BB-A316-062BD0C6F614}" sibTransId="{EB86B952-A632-4FD1-8FBC-F33FF5B9A2C4}"/>
    <dgm:cxn modelId="{CA54BA86-2646-4492-97A3-95CE9452817D}" type="presOf" srcId="{ABA8C5DA-1984-4ED7-8189-D240D53947A5}" destId="{58EBD2A3-BEFE-48A9-8E75-5498C43D4784}" srcOrd="0" destOrd="0" presId="urn:microsoft.com/office/officeart/2018/5/layout/CenteredIconLabelDescriptionList"/>
    <dgm:cxn modelId="{8807B6A3-17AC-4CCD-A581-4FF6F831BB8C}" type="presOf" srcId="{AEF72C49-37F6-4C34-8117-025F3B34F72A}" destId="{84BF232C-5179-4229-9731-66CF70D1A354}" srcOrd="0" destOrd="0" presId="urn:microsoft.com/office/officeart/2018/5/layout/CenteredIconLabelDescriptionList"/>
    <dgm:cxn modelId="{919122AB-F69D-401C-85A6-B8C0666F4A19}" srcId="{D0E63855-76CD-4852-BB3D-AD06874B5597}" destId="{0F9801B2-210A-4665-8672-EAFF7110C7CA}" srcOrd="0" destOrd="0" parTransId="{064548DB-8E93-4EC4-9D46-2DE6BFF9676D}" sibTransId="{7A48DE70-DE89-4F82-8A2A-E36CFAECB8E2}"/>
    <dgm:cxn modelId="{707D5FB0-B02A-4488-A356-F721CB9E9650}" srcId="{8E05FB87-7E15-4991-AC78-4216003EFA7E}" destId="{16B421C0-1A07-4784-8C5C-583F289E1782}" srcOrd="0" destOrd="0" parTransId="{3E6042A4-0978-40A6-9AD9-254853825470}" sibTransId="{38C81EEC-8C3A-470A-B900-698934D5D1F8}"/>
    <dgm:cxn modelId="{27DB55BA-0A4F-41B2-88AF-01249AF21EF8}" type="presOf" srcId="{F907832A-CF77-46E4-9CBD-F753ACBB5FDD}" destId="{448C6094-4C8E-468D-8B39-6E6355791537}" srcOrd="0" destOrd="0" presId="urn:microsoft.com/office/officeart/2018/5/layout/CenteredIconLabelDescriptionList"/>
    <dgm:cxn modelId="{C518B1C0-29C3-44FA-811F-12F453028ABC}" srcId="{A928D20F-912D-42B9-A9E2-7A89B9D30E35}" destId="{F907832A-CF77-46E4-9CBD-F753ACBB5FDD}" srcOrd="3" destOrd="0" parTransId="{94CC005F-A516-4524-93A5-7122ECEAF589}" sibTransId="{9CFE603E-BAC1-4E90-89CD-100B052AE700}"/>
    <dgm:cxn modelId="{E4E726C7-F33F-4826-810F-3A682F0F7408}" type="presOf" srcId="{D0E63855-76CD-4852-BB3D-AD06874B5597}" destId="{39F49842-7492-4FC0-8402-65DE769DCA6F}" srcOrd="0" destOrd="0" presId="urn:microsoft.com/office/officeart/2018/5/layout/CenteredIconLabelDescriptionList"/>
    <dgm:cxn modelId="{8F718BD5-2309-4227-A84B-3D8E6C10D344}" type="presOf" srcId="{8E05FB87-7E15-4991-AC78-4216003EFA7E}" destId="{5D0EF4DB-1783-462E-807F-4AE2D22BD81C}" srcOrd="0" destOrd="0" presId="urn:microsoft.com/office/officeart/2018/5/layout/CenteredIconLabelDescriptionList"/>
    <dgm:cxn modelId="{B9B7DC04-14D1-43D5-829A-EB3FA11EE26F}" type="presParOf" srcId="{3EAA078C-4440-4DCF-9AFE-711D16C86B69}" destId="{11EDCF2F-1F6C-476C-9304-FB9B32E34A11}" srcOrd="0" destOrd="0" presId="urn:microsoft.com/office/officeart/2018/5/layout/CenteredIconLabelDescriptionList"/>
    <dgm:cxn modelId="{A55F4077-09EE-4778-A666-8FB8EEF0FBAF}" type="presParOf" srcId="{11EDCF2F-1F6C-476C-9304-FB9B32E34A11}" destId="{7954B617-BB2F-4F3D-8918-378854775BF2}" srcOrd="0" destOrd="0" presId="urn:microsoft.com/office/officeart/2018/5/layout/CenteredIconLabelDescriptionList"/>
    <dgm:cxn modelId="{FC7DE379-2FBD-42D7-82A3-6E0913D68F4F}" type="presParOf" srcId="{11EDCF2F-1F6C-476C-9304-FB9B32E34A11}" destId="{4107B5E5-AFB2-45FB-9077-41009B754D55}" srcOrd="1" destOrd="0" presId="urn:microsoft.com/office/officeart/2018/5/layout/CenteredIconLabelDescriptionList"/>
    <dgm:cxn modelId="{889414E6-C4E2-4F34-97DB-D6CD0EAB5E85}" type="presParOf" srcId="{11EDCF2F-1F6C-476C-9304-FB9B32E34A11}" destId="{5D0EF4DB-1783-462E-807F-4AE2D22BD81C}" srcOrd="2" destOrd="0" presId="urn:microsoft.com/office/officeart/2018/5/layout/CenteredIconLabelDescriptionList"/>
    <dgm:cxn modelId="{081CBF4F-DACB-4C6C-AC42-F1147D7B8266}" type="presParOf" srcId="{11EDCF2F-1F6C-476C-9304-FB9B32E34A11}" destId="{581C52E4-2C18-4703-8933-CE09689BBBF2}" srcOrd="3" destOrd="0" presId="urn:microsoft.com/office/officeart/2018/5/layout/CenteredIconLabelDescriptionList"/>
    <dgm:cxn modelId="{899A09AB-D598-4CD1-99E1-8990A14C6075}" type="presParOf" srcId="{11EDCF2F-1F6C-476C-9304-FB9B32E34A11}" destId="{2C19DA7C-6932-4613-AEE6-1B5651F6A857}" srcOrd="4" destOrd="0" presId="urn:microsoft.com/office/officeart/2018/5/layout/CenteredIconLabelDescriptionList"/>
    <dgm:cxn modelId="{99FD7510-2DB4-43C9-86CB-18378C8B6B0E}" type="presParOf" srcId="{3EAA078C-4440-4DCF-9AFE-711D16C86B69}" destId="{B9011256-B728-4C67-AEF6-3BCAA4EBCBA8}" srcOrd="1" destOrd="0" presId="urn:microsoft.com/office/officeart/2018/5/layout/CenteredIconLabelDescriptionList"/>
    <dgm:cxn modelId="{599E6B5C-E7B8-4790-AFC0-CF5727D63655}" type="presParOf" srcId="{3EAA078C-4440-4DCF-9AFE-711D16C86B69}" destId="{5DA49A9E-B8B1-4173-8FD9-8C0D60998536}" srcOrd="2" destOrd="0" presId="urn:microsoft.com/office/officeart/2018/5/layout/CenteredIconLabelDescriptionList"/>
    <dgm:cxn modelId="{FA2F3F67-11D4-470B-9489-5FA205FDD4F8}" type="presParOf" srcId="{5DA49A9E-B8B1-4173-8FD9-8C0D60998536}" destId="{56912836-94F1-4BC0-A9E4-B7BC0C89A0BE}" srcOrd="0" destOrd="0" presId="urn:microsoft.com/office/officeart/2018/5/layout/CenteredIconLabelDescriptionList"/>
    <dgm:cxn modelId="{44B51945-7A43-4389-8F7A-6D497F79CADD}" type="presParOf" srcId="{5DA49A9E-B8B1-4173-8FD9-8C0D60998536}" destId="{18FC3614-CD2B-4B6E-8B7C-BA8011FD61CB}" srcOrd="1" destOrd="0" presId="urn:microsoft.com/office/officeart/2018/5/layout/CenteredIconLabelDescriptionList"/>
    <dgm:cxn modelId="{1EC896EA-CAD5-4B37-8302-33F6E452C8FE}" type="presParOf" srcId="{5DA49A9E-B8B1-4173-8FD9-8C0D60998536}" destId="{4E4CBA96-24DE-4AB8-A995-ED09E77509DE}" srcOrd="2" destOrd="0" presId="urn:microsoft.com/office/officeart/2018/5/layout/CenteredIconLabelDescriptionList"/>
    <dgm:cxn modelId="{68959A11-65C8-4FB8-A53D-8B4BE1D6A700}" type="presParOf" srcId="{5DA49A9E-B8B1-4173-8FD9-8C0D60998536}" destId="{6E207108-5893-4FF1-A8AB-62467D8F41EB}" srcOrd="3" destOrd="0" presId="urn:microsoft.com/office/officeart/2018/5/layout/CenteredIconLabelDescriptionList"/>
    <dgm:cxn modelId="{6512FFC1-524A-4B19-8A63-1E04E5D7EF5F}" type="presParOf" srcId="{5DA49A9E-B8B1-4173-8FD9-8C0D60998536}" destId="{58EBD2A3-BEFE-48A9-8E75-5498C43D4784}" srcOrd="4" destOrd="0" presId="urn:microsoft.com/office/officeart/2018/5/layout/CenteredIconLabelDescriptionList"/>
    <dgm:cxn modelId="{EF3160A0-232E-4B0D-B9DC-40541DC9176A}" type="presParOf" srcId="{3EAA078C-4440-4DCF-9AFE-711D16C86B69}" destId="{ECC567EE-2ECA-400B-9CD5-3F0BB40356E1}" srcOrd="3" destOrd="0" presId="urn:microsoft.com/office/officeart/2018/5/layout/CenteredIconLabelDescriptionList"/>
    <dgm:cxn modelId="{4EDC0472-85CF-4C70-AC1D-F099CDCE1D00}" type="presParOf" srcId="{3EAA078C-4440-4DCF-9AFE-711D16C86B69}" destId="{3E17DCC8-DF6C-4ACD-AFE1-3C1736765949}" srcOrd="4" destOrd="0" presId="urn:microsoft.com/office/officeart/2018/5/layout/CenteredIconLabelDescriptionList"/>
    <dgm:cxn modelId="{E59CE35D-D8FC-49C5-8004-83B7133C0B84}" type="presParOf" srcId="{3E17DCC8-DF6C-4ACD-AFE1-3C1736765949}" destId="{CCB94348-2131-482A-97FE-3BDAFC06313D}" srcOrd="0" destOrd="0" presId="urn:microsoft.com/office/officeart/2018/5/layout/CenteredIconLabelDescriptionList"/>
    <dgm:cxn modelId="{E6F3DFFA-DF8E-4192-B9D3-81FC06A7A675}" type="presParOf" srcId="{3E17DCC8-DF6C-4ACD-AFE1-3C1736765949}" destId="{EC549C34-1B21-4939-9963-FA6105A288CA}" srcOrd="1" destOrd="0" presId="urn:microsoft.com/office/officeart/2018/5/layout/CenteredIconLabelDescriptionList"/>
    <dgm:cxn modelId="{1B5A8204-B413-4027-8BEB-7CBA253FF886}" type="presParOf" srcId="{3E17DCC8-DF6C-4ACD-AFE1-3C1736765949}" destId="{39F49842-7492-4FC0-8402-65DE769DCA6F}" srcOrd="2" destOrd="0" presId="urn:microsoft.com/office/officeart/2018/5/layout/CenteredIconLabelDescriptionList"/>
    <dgm:cxn modelId="{3508C6E7-47C1-466B-8FCF-5B7EF0752883}" type="presParOf" srcId="{3E17DCC8-DF6C-4ACD-AFE1-3C1736765949}" destId="{1B2ED57C-FE94-4FE3-86CA-95717BEEB8EE}" srcOrd="3" destOrd="0" presId="urn:microsoft.com/office/officeart/2018/5/layout/CenteredIconLabelDescriptionList"/>
    <dgm:cxn modelId="{C8B50FDA-4B1D-4370-8F91-1447A589CA6C}" type="presParOf" srcId="{3E17DCC8-DF6C-4ACD-AFE1-3C1736765949}" destId="{6758FFA0-7A0F-4BEA-9CC2-CE9053669D8A}" srcOrd="4" destOrd="0" presId="urn:microsoft.com/office/officeart/2018/5/layout/CenteredIconLabelDescriptionList"/>
    <dgm:cxn modelId="{3957F841-78D8-48C7-A0AE-BE0A2F4B89AF}" type="presParOf" srcId="{3EAA078C-4440-4DCF-9AFE-711D16C86B69}" destId="{6B26DD6C-D44E-4F41-8AA8-889F52A40A85}" srcOrd="5" destOrd="0" presId="urn:microsoft.com/office/officeart/2018/5/layout/CenteredIconLabelDescriptionList"/>
    <dgm:cxn modelId="{A320CB62-B500-4A8B-8CE6-64851812439C}" type="presParOf" srcId="{3EAA078C-4440-4DCF-9AFE-711D16C86B69}" destId="{370A2363-4075-4E0B-8070-99273AA19059}" srcOrd="6" destOrd="0" presId="urn:microsoft.com/office/officeart/2018/5/layout/CenteredIconLabelDescriptionList"/>
    <dgm:cxn modelId="{8D6FD516-0ACD-4813-92C8-430F37FED9C0}" type="presParOf" srcId="{370A2363-4075-4E0B-8070-99273AA19059}" destId="{BD5DD596-DCAA-436E-877F-01B92C990F43}" srcOrd="0" destOrd="0" presId="urn:microsoft.com/office/officeart/2018/5/layout/CenteredIconLabelDescriptionList"/>
    <dgm:cxn modelId="{B85E0C04-E9F4-44F0-A714-24A6EB93F4AB}" type="presParOf" srcId="{370A2363-4075-4E0B-8070-99273AA19059}" destId="{518E046F-BB36-4DEF-9DC8-CCFBAB629E2E}" srcOrd="1" destOrd="0" presId="urn:microsoft.com/office/officeart/2018/5/layout/CenteredIconLabelDescriptionList"/>
    <dgm:cxn modelId="{B27898BF-AA9E-48FA-AAA7-350BFB8684EF}" type="presParOf" srcId="{370A2363-4075-4E0B-8070-99273AA19059}" destId="{448C6094-4C8E-468D-8B39-6E6355791537}" srcOrd="2" destOrd="0" presId="urn:microsoft.com/office/officeart/2018/5/layout/CenteredIconLabelDescriptionList"/>
    <dgm:cxn modelId="{DEA5A5DB-D582-482A-9D5D-0B07CD563EAB}" type="presParOf" srcId="{370A2363-4075-4E0B-8070-99273AA19059}" destId="{9DB9BF49-AB60-4C9B-98C3-6154DD4EAA19}" srcOrd="3" destOrd="0" presId="urn:microsoft.com/office/officeart/2018/5/layout/CenteredIconLabelDescriptionList"/>
    <dgm:cxn modelId="{F734CCD8-51D4-4A53-A9F8-CB5B0A17294B}" type="presParOf" srcId="{370A2363-4075-4E0B-8070-99273AA19059}" destId="{84BF232C-5179-4229-9731-66CF70D1A354}"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84EAE9-6EFD-481A-BDB2-7A551990D87D}"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66FAEE5-3CF7-4528-93EF-F242AF69F7B4}">
      <dgm:prSet/>
      <dgm:spPr/>
      <dgm:t>
        <a:bodyPr/>
        <a:lstStyle/>
        <a:p>
          <a:pPr>
            <a:defRPr b="1"/>
          </a:pPr>
          <a:r>
            <a:rPr lang="en-US"/>
            <a:t>unhealthy behaviors </a:t>
          </a:r>
        </a:p>
      </dgm:t>
    </dgm:pt>
    <dgm:pt modelId="{08789FA2-2668-41A7-8B73-80FA5F64A96C}" type="parTrans" cxnId="{3FC18787-239A-4B18-9756-0CCB5BA9875E}">
      <dgm:prSet/>
      <dgm:spPr/>
      <dgm:t>
        <a:bodyPr/>
        <a:lstStyle/>
        <a:p>
          <a:endParaRPr lang="en-US"/>
        </a:p>
      </dgm:t>
    </dgm:pt>
    <dgm:pt modelId="{321EBEE4-B2EC-4591-8C10-A23B903BBC07}" type="sibTrans" cxnId="{3FC18787-239A-4B18-9756-0CCB5BA9875E}">
      <dgm:prSet/>
      <dgm:spPr/>
      <dgm:t>
        <a:bodyPr/>
        <a:lstStyle/>
        <a:p>
          <a:endParaRPr lang="en-US"/>
        </a:p>
      </dgm:t>
    </dgm:pt>
    <dgm:pt modelId="{75D56CFB-97D1-464E-AD82-513931FF2946}">
      <dgm:prSet/>
      <dgm:spPr/>
      <dgm:t>
        <a:bodyPr/>
        <a:lstStyle/>
        <a:p>
          <a:r>
            <a:rPr lang="en-US"/>
            <a:t>physical inactivity, drinking, smoking, sleeping, obesity</a:t>
          </a:r>
        </a:p>
      </dgm:t>
    </dgm:pt>
    <dgm:pt modelId="{2433F276-7A22-4108-BE24-3FD96E208B55}" type="parTrans" cxnId="{B98C9A91-99CD-4ADD-B03A-F833B577F802}">
      <dgm:prSet/>
      <dgm:spPr/>
      <dgm:t>
        <a:bodyPr/>
        <a:lstStyle/>
        <a:p>
          <a:endParaRPr lang="en-US"/>
        </a:p>
      </dgm:t>
    </dgm:pt>
    <dgm:pt modelId="{2609D7A9-5A82-4415-884F-B369FC74F8B7}" type="sibTrans" cxnId="{B98C9A91-99CD-4ADD-B03A-F833B577F802}">
      <dgm:prSet/>
      <dgm:spPr/>
      <dgm:t>
        <a:bodyPr/>
        <a:lstStyle/>
        <a:p>
          <a:endParaRPr lang="en-US"/>
        </a:p>
      </dgm:t>
    </dgm:pt>
    <dgm:pt modelId="{35B05F11-6AEB-4798-8762-004C83FA9383}">
      <dgm:prSet/>
      <dgm:spPr/>
      <dgm:t>
        <a:bodyPr/>
        <a:lstStyle/>
        <a:p>
          <a:pPr>
            <a:defRPr b="1"/>
          </a:pPr>
          <a:r>
            <a:rPr lang="en-US"/>
            <a:t>health outcomes </a:t>
          </a:r>
        </a:p>
      </dgm:t>
    </dgm:pt>
    <dgm:pt modelId="{273BED9B-E0B7-40CF-85A0-AFB0C69113DF}" type="parTrans" cxnId="{0C4FBEB1-BCF8-4CE2-8262-6D3C80BECAA2}">
      <dgm:prSet/>
      <dgm:spPr/>
      <dgm:t>
        <a:bodyPr/>
        <a:lstStyle/>
        <a:p>
          <a:endParaRPr lang="en-US"/>
        </a:p>
      </dgm:t>
    </dgm:pt>
    <dgm:pt modelId="{EC8CE906-84E2-43E8-BA06-02077AFFF8B3}" type="sibTrans" cxnId="{0C4FBEB1-BCF8-4CE2-8262-6D3C80BECAA2}">
      <dgm:prSet/>
      <dgm:spPr/>
      <dgm:t>
        <a:bodyPr/>
        <a:lstStyle/>
        <a:p>
          <a:endParaRPr lang="en-US"/>
        </a:p>
      </dgm:t>
    </dgm:pt>
    <dgm:pt modelId="{50634361-D747-484A-8A12-FC3F2D2B66DB}">
      <dgm:prSet/>
      <dgm:spPr/>
      <dgm:t>
        <a:bodyPr/>
        <a:lstStyle/>
        <a:p>
          <a:r>
            <a:rPr lang="en-US" dirty="0"/>
            <a:t>poor physical health, poor mental health, stroke, coronary heart disease, cancer, arthritis, diabetes, high cholesterol, high blood pressure, adult asthma, chronic obstructive pulmonary disease, chronic kidney disease, all teeth lost, life expectancy at birth (USALEEP)</a:t>
          </a:r>
        </a:p>
      </dgm:t>
    </dgm:pt>
    <dgm:pt modelId="{E193653B-5544-4DC6-845B-99A1ACA6E164}" type="parTrans" cxnId="{8C133F0A-014D-4437-9B47-79DBE226F495}">
      <dgm:prSet/>
      <dgm:spPr/>
      <dgm:t>
        <a:bodyPr/>
        <a:lstStyle/>
        <a:p>
          <a:endParaRPr lang="en-US"/>
        </a:p>
      </dgm:t>
    </dgm:pt>
    <dgm:pt modelId="{AC8764E4-1652-4D7B-963E-DB361524D0B3}" type="sibTrans" cxnId="{8C133F0A-014D-4437-9B47-79DBE226F495}">
      <dgm:prSet/>
      <dgm:spPr/>
      <dgm:t>
        <a:bodyPr/>
        <a:lstStyle/>
        <a:p>
          <a:endParaRPr lang="en-US"/>
        </a:p>
      </dgm:t>
    </dgm:pt>
    <dgm:pt modelId="{722B37CD-4474-489F-BB6E-D0B10999FD2D}">
      <dgm:prSet/>
      <dgm:spPr/>
      <dgm:t>
        <a:bodyPr/>
        <a:lstStyle/>
        <a:p>
          <a:pPr>
            <a:defRPr b="1"/>
          </a:pPr>
          <a:r>
            <a:rPr lang="en-US"/>
            <a:t>prevention practices </a:t>
          </a:r>
        </a:p>
      </dgm:t>
    </dgm:pt>
    <dgm:pt modelId="{FC0F33AB-AD22-4DFE-8957-5E05C8B3CC89}" type="parTrans" cxnId="{230F7A8E-AC57-4036-93E5-B4730BF5CE34}">
      <dgm:prSet/>
      <dgm:spPr/>
      <dgm:t>
        <a:bodyPr/>
        <a:lstStyle/>
        <a:p>
          <a:endParaRPr lang="en-US"/>
        </a:p>
      </dgm:t>
    </dgm:pt>
    <dgm:pt modelId="{C9569742-AA67-476F-B59F-65EB7C6330DF}" type="sibTrans" cxnId="{230F7A8E-AC57-4036-93E5-B4730BF5CE34}">
      <dgm:prSet/>
      <dgm:spPr/>
      <dgm:t>
        <a:bodyPr/>
        <a:lstStyle/>
        <a:p>
          <a:endParaRPr lang="en-US"/>
        </a:p>
      </dgm:t>
    </dgm:pt>
    <dgm:pt modelId="{C40CFB6C-41EA-41B3-AB4F-AEC399431A11}">
      <dgm:prSet/>
      <dgm:spPr/>
      <dgm:t>
        <a:bodyPr/>
        <a:lstStyle/>
        <a:p>
          <a:r>
            <a:rPr lang="en-US"/>
            <a:t>current lack of health insurance, clinical preventive services, routine checkups, dental visits, cholesterol screening, blood pressure medication, colonoscopy, mammography, pap smear</a:t>
          </a:r>
        </a:p>
      </dgm:t>
    </dgm:pt>
    <dgm:pt modelId="{BF52B112-3B0F-4E4F-A964-51D93F195D62}" type="parTrans" cxnId="{6D9E3172-9A14-4D15-B254-F7A831C3D415}">
      <dgm:prSet/>
      <dgm:spPr/>
      <dgm:t>
        <a:bodyPr/>
        <a:lstStyle/>
        <a:p>
          <a:endParaRPr lang="en-US"/>
        </a:p>
      </dgm:t>
    </dgm:pt>
    <dgm:pt modelId="{3702DE7D-0E17-441D-BCAB-21B11999A7C2}" type="sibTrans" cxnId="{6D9E3172-9A14-4D15-B254-F7A831C3D415}">
      <dgm:prSet/>
      <dgm:spPr/>
      <dgm:t>
        <a:bodyPr/>
        <a:lstStyle/>
        <a:p>
          <a:endParaRPr lang="en-US"/>
        </a:p>
      </dgm:t>
    </dgm:pt>
    <dgm:pt modelId="{C4E03B03-0D0B-476C-9638-68E945052EB5}" type="pres">
      <dgm:prSet presAssocID="{5584EAE9-6EFD-481A-BDB2-7A551990D87D}" presName="root" presStyleCnt="0">
        <dgm:presLayoutVars>
          <dgm:dir/>
          <dgm:resizeHandles val="exact"/>
        </dgm:presLayoutVars>
      </dgm:prSet>
      <dgm:spPr/>
    </dgm:pt>
    <dgm:pt modelId="{FCD80044-A635-452F-B1D5-BA4827DE6E67}" type="pres">
      <dgm:prSet presAssocID="{066FAEE5-3CF7-4528-93EF-F242AF69F7B4}" presName="compNode" presStyleCnt="0"/>
      <dgm:spPr/>
    </dgm:pt>
    <dgm:pt modelId="{B1BD3C51-2457-4F5D-A6CD-12BAE54251A7}" type="pres">
      <dgm:prSet presAssocID="{066FAEE5-3CF7-4528-93EF-F242AF69F7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rger and Drink"/>
        </a:ext>
      </dgm:extLst>
    </dgm:pt>
    <dgm:pt modelId="{954BD356-72E7-4128-AEA6-9F1EC8CB3EE2}" type="pres">
      <dgm:prSet presAssocID="{066FAEE5-3CF7-4528-93EF-F242AF69F7B4}" presName="iconSpace" presStyleCnt="0"/>
      <dgm:spPr/>
    </dgm:pt>
    <dgm:pt modelId="{31DA565A-9227-44A2-955D-0CF0EAB249A1}" type="pres">
      <dgm:prSet presAssocID="{066FAEE5-3CF7-4528-93EF-F242AF69F7B4}" presName="parTx" presStyleLbl="revTx" presStyleIdx="0" presStyleCnt="6">
        <dgm:presLayoutVars>
          <dgm:chMax val="0"/>
          <dgm:chPref val="0"/>
        </dgm:presLayoutVars>
      </dgm:prSet>
      <dgm:spPr/>
    </dgm:pt>
    <dgm:pt modelId="{CCBE2B04-FD7C-4A62-B803-55492CBE102A}" type="pres">
      <dgm:prSet presAssocID="{066FAEE5-3CF7-4528-93EF-F242AF69F7B4}" presName="txSpace" presStyleCnt="0"/>
      <dgm:spPr/>
    </dgm:pt>
    <dgm:pt modelId="{B9582263-D7E8-4B92-A818-EE5DE8654058}" type="pres">
      <dgm:prSet presAssocID="{066FAEE5-3CF7-4528-93EF-F242AF69F7B4}" presName="desTx" presStyleLbl="revTx" presStyleIdx="1" presStyleCnt="6">
        <dgm:presLayoutVars/>
      </dgm:prSet>
      <dgm:spPr/>
    </dgm:pt>
    <dgm:pt modelId="{9B7AFFC9-8A14-4831-A79D-F271B6B3A69F}" type="pres">
      <dgm:prSet presAssocID="{321EBEE4-B2EC-4591-8C10-A23B903BBC07}" presName="sibTrans" presStyleCnt="0"/>
      <dgm:spPr/>
    </dgm:pt>
    <dgm:pt modelId="{1197B4CD-7059-495A-9C47-ED6EEC79258B}" type="pres">
      <dgm:prSet presAssocID="{35B05F11-6AEB-4798-8762-004C83FA9383}" presName="compNode" presStyleCnt="0"/>
      <dgm:spPr/>
    </dgm:pt>
    <dgm:pt modelId="{7C73AF72-EC2D-48C7-A28C-DABA6C9F336D}" type="pres">
      <dgm:prSet presAssocID="{35B05F11-6AEB-4798-8762-004C83FA938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49AED8AF-9F6C-4FE1-9FA2-28F68EB00162}" type="pres">
      <dgm:prSet presAssocID="{35B05F11-6AEB-4798-8762-004C83FA9383}" presName="iconSpace" presStyleCnt="0"/>
      <dgm:spPr/>
    </dgm:pt>
    <dgm:pt modelId="{EFA0BF23-B549-43C8-81F2-53B1CBEA7E3A}" type="pres">
      <dgm:prSet presAssocID="{35B05F11-6AEB-4798-8762-004C83FA9383}" presName="parTx" presStyleLbl="revTx" presStyleIdx="2" presStyleCnt="6">
        <dgm:presLayoutVars>
          <dgm:chMax val="0"/>
          <dgm:chPref val="0"/>
        </dgm:presLayoutVars>
      </dgm:prSet>
      <dgm:spPr/>
    </dgm:pt>
    <dgm:pt modelId="{E525D725-9DA8-4E00-86E3-FF90AE7C6C8E}" type="pres">
      <dgm:prSet presAssocID="{35B05F11-6AEB-4798-8762-004C83FA9383}" presName="txSpace" presStyleCnt="0"/>
      <dgm:spPr/>
    </dgm:pt>
    <dgm:pt modelId="{EE3FC175-682B-47CB-B4F8-90EB7AB4845D}" type="pres">
      <dgm:prSet presAssocID="{35B05F11-6AEB-4798-8762-004C83FA9383}" presName="desTx" presStyleLbl="revTx" presStyleIdx="3" presStyleCnt="6">
        <dgm:presLayoutVars/>
      </dgm:prSet>
      <dgm:spPr/>
    </dgm:pt>
    <dgm:pt modelId="{A4506351-3233-4F2B-AF6D-A49738C7A64C}" type="pres">
      <dgm:prSet presAssocID="{EC8CE906-84E2-43E8-BA06-02077AFFF8B3}" presName="sibTrans" presStyleCnt="0"/>
      <dgm:spPr/>
    </dgm:pt>
    <dgm:pt modelId="{187E319E-EAA3-4A4A-890A-804665684FEB}" type="pres">
      <dgm:prSet presAssocID="{722B37CD-4474-489F-BB6E-D0B10999FD2D}" presName="compNode" presStyleCnt="0"/>
      <dgm:spPr/>
    </dgm:pt>
    <dgm:pt modelId="{D7AA132C-DAAA-46D1-95A6-272FECD3DCED}" type="pres">
      <dgm:prSet presAssocID="{722B37CD-4474-489F-BB6E-D0B10999FD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8CCAC560-FDB2-4C2B-ABFB-ACB7A0F2EC06}" type="pres">
      <dgm:prSet presAssocID="{722B37CD-4474-489F-BB6E-D0B10999FD2D}" presName="iconSpace" presStyleCnt="0"/>
      <dgm:spPr/>
    </dgm:pt>
    <dgm:pt modelId="{6D8A2CA8-A878-4A17-9549-E0AAF5EE0683}" type="pres">
      <dgm:prSet presAssocID="{722B37CD-4474-489F-BB6E-D0B10999FD2D}" presName="parTx" presStyleLbl="revTx" presStyleIdx="4" presStyleCnt="6">
        <dgm:presLayoutVars>
          <dgm:chMax val="0"/>
          <dgm:chPref val="0"/>
        </dgm:presLayoutVars>
      </dgm:prSet>
      <dgm:spPr/>
    </dgm:pt>
    <dgm:pt modelId="{8CF6FFC9-297A-428A-AF0F-87523D44A5A6}" type="pres">
      <dgm:prSet presAssocID="{722B37CD-4474-489F-BB6E-D0B10999FD2D}" presName="txSpace" presStyleCnt="0"/>
      <dgm:spPr/>
    </dgm:pt>
    <dgm:pt modelId="{E0DADB4F-F264-4CEC-8E76-EF79E0363870}" type="pres">
      <dgm:prSet presAssocID="{722B37CD-4474-489F-BB6E-D0B10999FD2D}" presName="desTx" presStyleLbl="revTx" presStyleIdx="5" presStyleCnt="6">
        <dgm:presLayoutVars/>
      </dgm:prSet>
      <dgm:spPr/>
    </dgm:pt>
  </dgm:ptLst>
  <dgm:cxnLst>
    <dgm:cxn modelId="{8C133F0A-014D-4437-9B47-79DBE226F495}" srcId="{35B05F11-6AEB-4798-8762-004C83FA9383}" destId="{50634361-D747-484A-8A12-FC3F2D2B66DB}" srcOrd="0" destOrd="0" parTransId="{E193653B-5544-4DC6-845B-99A1ACA6E164}" sibTransId="{AC8764E4-1652-4D7B-963E-DB361524D0B3}"/>
    <dgm:cxn modelId="{0E804625-826E-4C4E-B733-B451DD968AA3}" type="presOf" srcId="{722B37CD-4474-489F-BB6E-D0B10999FD2D}" destId="{6D8A2CA8-A878-4A17-9549-E0AAF5EE0683}" srcOrd="0" destOrd="0" presId="urn:microsoft.com/office/officeart/2018/2/layout/IconLabelDescriptionList"/>
    <dgm:cxn modelId="{CEB33C27-D55B-4912-AE59-8BB0C49865D5}" type="presOf" srcId="{C40CFB6C-41EA-41B3-AB4F-AEC399431A11}" destId="{E0DADB4F-F264-4CEC-8E76-EF79E0363870}" srcOrd="0" destOrd="0" presId="urn:microsoft.com/office/officeart/2018/2/layout/IconLabelDescriptionList"/>
    <dgm:cxn modelId="{C62D326B-980B-41DB-BCC3-82C51A700785}" type="presOf" srcId="{066FAEE5-3CF7-4528-93EF-F242AF69F7B4}" destId="{31DA565A-9227-44A2-955D-0CF0EAB249A1}" srcOrd="0" destOrd="0" presId="urn:microsoft.com/office/officeart/2018/2/layout/IconLabelDescriptionList"/>
    <dgm:cxn modelId="{6D9E3172-9A14-4D15-B254-F7A831C3D415}" srcId="{722B37CD-4474-489F-BB6E-D0B10999FD2D}" destId="{C40CFB6C-41EA-41B3-AB4F-AEC399431A11}" srcOrd="0" destOrd="0" parTransId="{BF52B112-3B0F-4E4F-A964-51D93F195D62}" sibTransId="{3702DE7D-0E17-441D-BCAB-21B11999A7C2}"/>
    <dgm:cxn modelId="{3FC18787-239A-4B18-9756-0CCB5BA9875E}" srcId="{5584EAE9-6EFD-481A-BDB2-7A551990D87D}" destId="{066FAEE5-3CF7-4528-93EF-F242AF69F7B4}" srcOrd="0" destOrd="0" parTransId="{08789FA2-2668-41A7-8B73-80FA5F64A96C}" sibTransId="{321EBEE4-B2EC-4591-8C10-A23B903BBC07}"/>
    <dgm:cxn modelId="{230F7A8E-AC57-4036-93E5-B4730BF5CE34}" srcId="{5584EAE9-6EFD-481A-BDB2-7A551990D87D}" destId="{722B37CD-4474-489F-BB6E-D0B10999FD2D}" srcOrd="2" destOrd="0" parTransId="{FC0F33AB-AD22-4DFE-8957-5E05C8B3CC89}" sibTransId="{C9569742-AA67-476F-B59F-65EB7C6330DF}"/>
    <dgm:cxn modelId="{B98C9A91-99CD-4ADD-B03A-F833B577F802}" srcId="{066FAEE5-3CF7-4528-93EF-F242AF69F7B4}" destId="{75D56CFB-97D1-464E-AD82-513931FF2946}" srcOrd="0" destOrd="0" parTransId="{2433F276-7A22-4108-BE24-3FD96E208B55}" sibTransId="{2609D7A9-5A82-4415-884F-B369FC74F8B7}"/>
    <dgm:cxn modelId="{362D979F-98A9-4DA0-9CD8-BB39EA8A638A}" type="presOf" srcId="{35B05F11-6AEB-4798-8762-004C83FA9383}" destId="{EFA0BF23-B549-43C8-81F2-53B1CBEA7E3A}" srcOrd="0" destOrd="0" presId="urn:microsoft.com/office/officeart/2018/2/layout/IconLabelDescriptionList"/>
    <dgm:cxn modelId="{54E5D8B0-773E-4541-9DA3-7D4CCA7B627C}" type="presOf" srcId="{75D56CFB-97D1-464E-AD82-513931FF2946}" destId="{B9582263-D7E8-4B92-A818-EE5DE8654058}" srcOrd="0" destOrd="0" presId="urn:microsoft.com/office/officeart/2018/2/layout/IconLabelDescriptionList"/>
    <dgm:cxn modelId="{0C4FBEB1-BCF8-4CE2-8262-6D3C80BECAA2}" srcId="{5584EAE9-6EFD-481A-BDB2-7A551990D87D}" destId="{35B05F11-6AEB-4798-8762-004C83FA9383}" srcOrd="1" destOrd="0" parTransId="{273BED9B-E0B7-40CF-85A0-AFB0C69113DF}" sibTransId="{EC8CE906-84E2-43E8-BA06-02077AFFF8B3}"/>
    <dgm:cxn modelId="{F0740DBE-DA7C-4447-BE15-DC319275EE8D}" type="presOf" srcId="{5584EAE9-6EFD-481A-BDB2-7A551990D87D}" destId="{C4E03B03-0D0B-476C-9638-68E945052EB5}" srcOrd="0" destOrd="0" presId="urn:microsoft.com/office/officeart/2018/2/layout/IconLabelDescriptionList"/>
    <dgm:cxn modelId="{50FB0AE7-D134-43F7-B443-164494B32AA1}" type="presOf" srcId="{50634361-D747-484A-8A12-FC3F2D2B66DB}" destId="{EE3FC175-682B-47CB-B4F8-90EB7AB4845D}" srcOrd="0" destOrd="0" presId="urn:microsoft.com/office/officeart/2018/2/layout/IconLabelDescriptionList"/>
    <dgm:cxn modelId="{BC27E6EA-5F66-409B-803B-07E2FEC6D609}" type="presParOf" srcId="{C4E03B03-0D0B-476C-9638-68E945052EB5}" destId="{FCD80044-A635-452F-B1D5-BA4827DE6E67}" srcOrd="0" destOrd="0" presId="urn:microsoft.com/office/officeart/2018/2/layout/IconLabelDescriptionList"/>
    <dgm:cxn modelId="{9447148B-AC28-4F5B-B051-FC726ACA3952}" type="presParOf" srcId="{FCD80044-A635-452F-B1D5-BA4827DE6E67}" destId="{B1BD3C51-2457-4F5D-A6CD-12BAE54251A7}" srcOrd="0" destOrd="0" presId="urn:microsoft.com/office/officeart/2018/2/layout/IconLabelDescriptionList"/>
    <dgm:cxn modelId="{E551EE9B-20F2-46D5-83A6-D7A9F36AA2AC}" type="presParOf" srcId="{FCD80044-A635-452F-B1D5-BA4827DE6E67}" destId="{954BD356-72E7-4128-AEA6-9F1EC8CB3EE2}" srcOrd="1" destOrd="0" presId="urn:microsoft.com/office/officeart/2018/2/layout/IconLabelDescriptionList"/>
    <dgm:cxn modelId="{1D301F2B-DD03-4EDC-BC15-355764710C83}" type="presParOf" srcId="{FCD80044-A635-452F-B1D5-BA4827DE6E67}" destId="{31DA565A-9227-44A2-955D-0CF0EAB249A1}" srcOrd="2" destOrd="0" presId="urn:microsoft.com/office/officeart/2018/2/layout/IconLabelDescriptionList"/>
    <dgm:cxn modelId="{3DDBD35A-45CC-4FEF-825A-9CD2A5B746D4}" type="presParOf" srcId="{FCD80044-A635-452F-B1D5-BA4827DE6E67}" destId="{CCBE2B04-FD7C-4A62-B803-55492CBE102A}" srcOrd="3" destOrd="0" presId="urn:microsoft.com/office/officeart/2018/2/layout/IconLabelDescriptionList"/>
    <dgm:cxn modelId="{C0DA949A-FD79-40D3-AE3D-FF2759343480}" type="presParOf" srcId="{FCD80044-A635-452F-B1D5-BA4827DE6E67}" destId="{B9582263-D7E8-4B92-A818-EE5DE8654058}" srcOrd="4" destOrd="0" presId="urn:microsoft.com/office/officeart/2018/2/layout/IconLabelDescriptionList"/>
    <dgm:cxn modelId="{19A64748-1B0D-4110-8F3F-622BF56D435B}" type="presParOf" srcId="{C4E03B03-0D0B-476C-9638-68E945052EB5}" destId="{9B7AFFC9-8A14-4831-A79D-F271B6B3A69F}" srcOrd="1" destOrd="0" presId="urn:microsoft.com/office/officeart/2018/2/layout/IconLabelDescriptionList"/>
    <dgm:cxn modelId="{25EDB51C-EBA9-4289-8E06-248087012682}" type="presParOf" srcId="{C4E03B03-0D0B-476C-9638-68E945052EB5}" destId="{1197B4CD-7059-495A-9C47-ED6EEC79258B}" srcOrd="2" destOrd="0" presId="urn:microsoft.com/office/officeart/2018/2/layout/IconLabelDescriptionList"/>
    <dgm:cxn modelId="{69823C91-FD0E-414D-A2C7-9EF1218039B4}" type="presParOf" srcId="{1197B4CD-7059-495A-9C47-ED6EEC79258B}" destId="{7C73AF72-EC2D-48C7-A28C-DABA6C9F336D}" srcOrd="0" destOrd="0" presId="urn:microsoft.com/office/officeart/2018/2/layout/IconLabelDescriptionList"/>
    <dgm:cxn modelId="{549F4BC2-5C90-4356-B256-6B33455CA581}" type="presParOf" srcId="{1197B4CD-7059-495A-9C47-ED6EEC79258B}" destId="{49AED8AF-9F6C-4FE1-9FA2-28F68EB00162}" srcOrd="1" destOrd="0" presId="urn:microsoft.com/office/officeart/2018/2/layout/IconLabelDescriptionList"/>
    <dgm:cxn modelId="{E5931EFF-A62C-497C-B6C2-98AE54E0C0A6}" type="presParOf" srcId="{1197B4CD-7059-495A-9C47-ED6EEC79258B}" destId="{EFA0BF23-B549-43C8-81F2-53B1CBEA7E3A}" srcOrd="2" destOrd="0" presId="urn:microsoft.com/office/officeart/2018/2/layout/IconLabelDescriptionList"/>
    <dgm:cxn modelId="{3AA0D8B3-2CFD-49A1-BAD3-1C3A51E934F6}" type="presParOf" srcId="{1197B4CD-7059-495A-9C47-ED6EEC79258B}" destId="{E525D725-9DA8-4E00-86E3-FF90AE7C6C8E}" srcOrd="3" destOrd="0" presId="urn:microsoft.com/office/officeart/2018/2/layout/IconLabelDescriptionList"/>
    <dgm:cxn modelId="{89C5B704-95AA-409E-9209-006B857D9E06}" type="presParOf" srcId="{1197B4CD-7059-495A-9C47-ED6EEC79258B}" destId="{EE3FC175-682B-47CB-B4F8-90EB7AB4845D}" srcOrd="4" destOrd="0" presId="urn:microsoft.com/office/officeart/2018/2/layout/IconLabelDescriptionList"/>
    <dgm:cxn modelId="{9CAC82BF-6AD7-49F0-A962-60D769EA01CF}" type="presParOf" srcId="{C4E03B03-0D0B-476C-9638-68E945052EB5}" destId="{A4506351-3233-4F2B-AF6D-A49738C7A64C}" srcOrd="3" destOrd="0" presId="urn:microsoft.com/office/officeart/2018/2/layout/IconLabelDescriptionList"/>
    <dgm:cxn modelId="{DD36E9F0-CF4E-4D08-ADAD-6F7EACA15900}" type="presParOf" srcId="{C4E03B03-0D0B-476C-9638-68E945052EB5}" destId="{187E319E-EAA3-4A4A-890A-804665684FEB}" srcOrd="4" destOrd="0" presId="urn:microsoft.com/office/officeart/2018/2/layout/IconLabelDescriptionList"/>
    <dgm:cxn modelId="{CCA13B74-0E0C-46E6-80AC-D6D55E7C95A5}" type="presParOf" srcId="{187E319E-EAA3-4A4A-890A-804665684FEB}" destId="{D7AA132C-DAAA-46D1-95A6-272FECD3DCED}" srcOrd="0" destOrd="0" presId="urn:microsoft.com/office/officeart/2018/2/layout/IconLabelDescriptionList"/>
    <dgm:cxn modelId="{958D7C0D-549A-416C-ACBD-70C3E7C21EE1}" type="presParOf" srcId="{187E319E-EAA3-4A4A-890A-804665684FEB}" destId="{8CCAC560-FDB2-4C2B-ABFB-ACB7A0F2EC06}" srcOrd="1" destOrd="0" presId="urn:microsoft.com/office/officeart/2018/2/layout/IconLabelDescriptionList"/>
    <dgm:cxn modelId="{9E8B1F36-E4D4-4B3C-AA90-FD5D698E278C}" type="presParOf" srcId="{187E319E-EAA3-4A4A-890A-804665684FEB}" destId="{6D8A2CA8-A878-4A17-9549-E0AAF5EE0683}" srcOrd="2" destOrd="0" presId="urn:microsoft.com/office/officeart/2018/2/layout/IconLabelDescriptionList"/>
    <dgm:cxn modelId="{A999BAC7-2095-44A4-A9D9-DE5B0975D6F2}" type="presParOf" srcId="{187E319E-EAA3-4A4A-890A-804665684FEB}" destId="{8CF6FFC9-297A-428A-AF0F-87523D44A5A6}" srcOrd="3" destOrd="0" presId="urn:microsoft.com/office/officeart/2018/2/layout/IconLabelDescriptionList"/>
    <dgm:cxn modelId="{E8D048FE-0C17-49F7-A907-28323ADB1D14}" type="presParOf" srcId="{187E319E-EAA3-4A4A-890A-804665684FEB}" destId="{E0DADB4F-F264-4CEC-8E76-EF79E036387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8253A1-FDDF-4337-A0D1-1012306544B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9593920-17A9-402B-98EF-E8B80E079D8C}">
      <dgm:prSet/>
      <dgm:spPr/>
      <dgm:t>
        <a:bodyPr/>
        <a:lstStyle/>
        <a:p>
          <a:r>
            <a:rPr lang="en-US" dirty="0"/>
            <a:t>1) Distribution of investments (both from QOF and other private investors) into QOZ and other tracts</a:t>
          </a:r>
        </a:p>
      </dgm:t>
    </dgm:pt>
    <dgm:pt modelId="{A18A1AA0-8622-4174-922B-E355053FF5FF}" type="parTrans" cxnId="{3A2BCF63-393F-47D7-AD43-B5A0B062E776}">
      <dgm:prSet/>
      <dgm:spPr/>
      <dgm:t>
        <a:bodyPr/>
        <a:lstStyle/>
        <a:p>
          <a:endParaRPr lang="en-US"/>
        </a:p>
      </dgm:t>
    </dgm:pt>
    <dgm:pt modelId="{A957ADE8-309F-42E7-837B-C0724858D326}" type="sibTrans" cxnId="{3A2BCF63-393F-47D7-AD43-B5A0B062E776}">
      <dgm:prSet/>
      <dgm:spPr/>
      <dgm:t>
        <a:bodyPr/>
        <a:lstStyle/>
        <a:p>
          <a:endParaRPr lang="en-US"/>
        </a:p>
      </dgm:t>
    </dgm:pt>
    <dgm:pt modelId="{9D1D51C7-546A-4DEE-8D59-E2E1A8731F73}">
      <dgm:prSet/>
      <dgm:spPr/>
      <dgm:t>
        <a:bodyPr/>
        <a:lstStyle/>
        <a:p>
          <a:r>
            <a:rPr lang="en-US" dirty="0"/>
            <a:t>2) Changes that may occur in the built and social environment using data similar to that benchmarked in this report</a:t>
          </a:r>
        </a:p>
      </dgm:t>
    </dgm:pt>
    <dgm:pt modelId="{080F9881-9D33-4437-9F52-698AB629761D}" type="parTrans" cxnId="{45F7B41A-F9B4-41BF-A41E-250B20640337}">
      <dgm:prSet/>
      <dgm:spPr/>
      <dgm:t>
        <a:bodyPr/>
        <a:lstStyle/>
        <a:p>
          <a:endParaRPr lang="en-US"/>
        </a:p>
      </dgm:t>
    </dgm:pt>
    <dgm:pt modelId="{428865CE-E537-43CB-8634-FED5354C84D8}" type="sibTrans" cxnId="{45F7B41A-F9B4-41BF-A41E-250B20640337}">
      <dgm:prSet/>
      <dgm:spPr/>
      <dgm:t>
        <a:bodyPr/>
        <a:lstStyle/>
        <a:p>
          <a:endParaRPr lang="en-US"/>
        </a:p>
      </dgm:t>
    </dgm:pt>
    <dgm:pt modelId="{A0E84848-DF18-4908-9991-C2A330F6AF81}">
      <dgm:prSet/>
      <dgm:spPr/>
      <dgm:t>
        <a:bodyPr/>
        <a:lstStyle/>
        <a:p>
          <a:r>
            <a:rPr lang="en-US" dirty="0"/>
            <a:t>3) Population dynamics in census tracts, with a special focus on displacement</a:t>
          </a:r>
        </a:p>
      </dgm:t>
    </dgm:pt>
    <dgm:pt modelId="{803D963F-1B90-47D3-95D4-160E882F3F92}" type="parTrans" cxnId="{51E213F1-2B43-4666-BA54-1714F2FEE91D}">
      <dgm:prSet/>
      <dgm:spPr/>
      <dgm:t>
        <a:bodyPr/>
        <a:lstStyle/>
        <a:p>
          <a:endParaRPr lang="en-US"/>
        </a:p>
      </dgm:t>
    </dgm:pt>
    <dgm:pt modelId="{F1768402-D76E-41B4-AFD6-7AC6FF0F3806}" type="sibTrans" cxnId="{51E213F1-2B43-4666-BA54-1714F2FEE91D}">
      <dgm:prSet/>
      <dgm:spPr/>
      <dgm:t>
        <a:bodyPr/>
        <a:lstStyle/>
        <a:p>
          <a:endParaRPr lang="en-US"/>
        </a:p>
      </dgm:t>
    </dgm:pt>
    <dgm:pt modelId="{AD20DB94-2A5B-41BD-9467-300ECBBD4022}">
      <dgm:prSet/>
      <dgm:spPr/>
      <dgm:t>
        <a:bodyPr/>
        <a:lstStyle/>
        <a:p>
          <a:r>
            <a:rPr lang="en-US" dirty="0"/>
            <a:t>4) Changes in health behaviors and outcomes at the individual and neighborhood level</a:t>
          </a:r>
        </a:p>
      </dgm:t>
    </dgm:pt>
    <dgm:pt modelId="{D3CFC77F-7DDD-46DC-8228-997DACA3A7A8}" type="parTrans" cxnId="{DC3B2BFD-B552-4229-AA98-00FE90DB12FE}">
      <dgm:prSet/>
      <dgm:spPr/>
      <dgm:t>
        <a:bodyPr/>
        <a:lstStyle/>
        <a:p>
          <a:endParaRPr lang="en-US"/>
        </a:p>
      </dgm:t>
    </dgm:pt>
    <dgm:pt modelId="{116C1C78-C1C8-4055-B70D-057A499CBD3B}" type="sibTrans" cxnId="{DC3B2BFD-B552-4229-AA98-00FE90DB12FE}">
      <dgm:prSet/>
      <dgm:spPr/>
      <dgm:t>
        <a:bodyPr/>
        <a:lstStyle/>
        <a:p>
          <a:endParaRPr lang="en-US"/>
        </a:p>
      </dgm:t>
    </dgm:pt>
    <dgm:pt modelId="{04A01350-3F3C-4794-8909-663C98A4676F}" type="pres">
      <dgm:prSet presAssocID="{698253A1-FDDF-4337-A0D1-1012306544B3}" presName="linear" presStyleCnt="0">
        <dgm:presLayoutVars>
          <dgm:animLvl val="lvl"/>
          <dgm:resizeHandles val="exact"/>
        </dgm:presLayoutVars>
      </dgm:prSet>
      <dgm:spPr/>
    </dgm:pt>
    <dgm:pt modelId="{8BF32369-5F0F-4836-98DA-50164842DAD6}" type="pres">
      <dgm:prSet presAssocID="{39593920-17A9-402B-98EF-E8B80E079D8C}" presName="parentText" presStyleLbl="node1" presStyleIdx="0" presStyleCnt="4">
        <dgm:presLayoutVars>
          <dgm:chMax val="0"/>
          <dgm:bulletEnabled val="1"/>
        </dgm:presLayoutVars>
      </dgm:prSet>
      <dgm:spPr/>
    </dgm:pt>
    <dgm:pt modelId="{9F77848A-FA91-445A-B24A-660C71DD665E}" type="pres">
      <dgm:prSet presAssocID="{A957ADE8-309F-42E7-837B-C0724858D326}" presName="spacer" presStyleCnt="0"/>
      <dgm:spPr/>
    </dgm:pt>
    <dgm:pt modelId="{9CDEDF3D-C031-40C4-A836-D9F7D6F145E8}" type="pres">
      <dgm:prSet presAssocID="{9D1D51C7-546A-4DEE-8D59-E2E1A8731F73}" presName="parentText" presStyleLbl="node1" presStyleIdx="1" presStyleCnt="4">
        <dgm:presLayoutVars>
          <dgm:chMax val="0"/>
          <dgm:bulletEnabled val="1"/>
        </dgm:presLayoutVars>
      </dgm:prSet>
      <dgm:spPr/>
    </dgm:pt>
    <dgm:pt modelId="{66A9FB66-25A7-41E8-BD0A-69F56EE07D2E}" type="pres">
      <dgm:prSet presAssocID="{428865CE-E537-43CB-8634-FED5354C84D8}" presName="spacer" presStyleCnt="0"/>
      <dgm:spPr/>
    </dgm:pt>
    <dgm:pt modelId="{AF27EF44-B973-4799-B6ED-17AF155C9C1B}" type="pres">
      <dgm:prSet presAssocID="{A0E84848-DF18-4908-9991-C2A330F6AF81}" presName="parentText" presStyleLbl="node1" presStyleIdx="2" presStyleCnt="4">
        <dgm:presLayoutVars>
          <dgm:chMax val="0"/>
          <dgm:bulletEnabled val="1"/>
        </dgm:presLayoutVars>
      </dgm:prSet>
      <dgm:spPr/>
    </dgm:pt>
    <dgm:pt modelId="{85D857BE-976E-4CD8-B0E5-B606D3F0FD1D}" type="pres">
      <dgm:prSet presAssocID="{F1768402-D76E-41B4-AFD6-7AC6FF0F3806}" presName="spacer" presStyleCnt="0"/>
      <dgm:spPr/>
    </dgm:pt>
    <dgm:pt modelId="{80CDAA88-C38D-42ED-851D-BA8AC5C02B6F}" type="pres">
      <dgm:prSet presAssocID="{AD20DB94-2A5B-41BD-9467-300ECBBD4022}" presName="parentText" presStyleLbl="node1" presStyleIdx="3" presStyleCnt="4">
        <dgm:presLayoutVars>
          <dgm:chMax val="0"/>
          <dgm:bulletEnabled val="1"/>
        </dgm:presLayoutVars>
      </dgm:prSet>
      <dgm:spPr/>
    </dgm:pt>
  </dgm:ptLst>
  <dgm:cxnLst>
    <dgm:cxn modelId="{83C0F610-7473-4E48-8B40-7FE693EB47EF}" type="presOf" srcId="{AD20DB94-2A5B-41BD-9467-300ECBBD4022}" destId="{80CDAA88-C38D-42ED-851D-BA8AC5C02B6F}" srcOrd="0" destOrd="0" presId="urn:microsoft.com/office/officeart/2005/8/layout/vList2"/>
    <dgm:cxn modelId="{45F7B41A-F9B4-41BF-A41E-250B20640337}" srcId="{698253A1-FDDF-4337-A0D1-1012306544B3}" destId="{9D1D51C7-546A-4DEE-8D59-E2E1A8731F73}" srcOrd="1" destOrd="0" parTransId="{080F9881-9D33-4437-9F52-698AB629761D}" sibTransId="{428865CE-E537-43CB-8634-FED5354C84D8}"/>
    <dgm:cxn modelId="{3A2BCF63-393F-47D7-AD43-B5A0B062E776}" srcId="{698253A1-FDDF-4337-A0D1-1012306544B3}" destId="{39593920-17A9-402B-98EF-E8B80E079D8C}" srcOrd="0" destOrd="0" parTransId="{A18A1AA0-8622-4174-922B-E355053FF5FF}" sibTransId="{A957ADE8-309F-42E7-837B-C0724858D326}"/>
    <dgm:cxn modelId="{7D204B97-51AE-4E20-A4F4-496682084E8A}" type="presOf" srcId="{698253A1-FDDF-4337-A0D1-1012306544B3}" destId="{04A01350-3F3C-4794-8909-663C98A4676F}" srcOrd="0" destOrd="0" presId="urn:microsoft.com/office/officeart/2005/8/layout/vList2"/>
    <dgm:cxn modelId="{01FED6A3-C0A5-481A-911C-7B9B8BFBC430}" type="presOf" srcId="{39593920-17A9-402B-98EF-E8B80E079D8C}" destId="{8BF32369-5F0F-4836-98DA-50164842DAD6}" srcOrd="0" destOrd="0" presId="urn:microsoft.com/office/officeart/2005/8/layout/vList2"/>
    <dgm:cxn modelId="{D5A1CECA-A86D-4063-9434-827026F27C7C}" type="presOf" srcId="{9D1D51C7-546A-4DEE-8D59-E2E1A8731F73}" destId="{9CDEDF3D-C031-40C4-A836-D9F7D6F145E8}" srcOrd="0" destOrd="0" presId="urn:microsoft.com/office/officeart/2005/8/layout/vList2"/>
    <dgm:cxn modelId="{D6F997D1-1E93-4F4E-ABFC-D3F71D0A03EF}" type="presOf" srcId="{A0E84848-DF18-4908-9991-C2A330F6AF81}" destId="{AF27EF44-B973-4799-B6ED-17AF155C9C1B}" srcOrd="0" destOrd="0" presId="urn:microsoft.com/office/officeart/2005/8/layout/vList2"/>
    <dgm:cxn modelId="{51E213F1-2B43-4666-BA54-1714F2FEE91D}" srcId="{698253A1-FDDF-4337-A0D1-1012306544B3}" destId="{A0E84848-DF18-4908-9991-C2A330F6AF81}" srcOrd="2" destOrd="0" parTransId="{803D963F-1B90-47D3-95D4-160E882F3F92}" sibTransId="{F1768402-D76E-41B4-AFD6-7AC6FF0F3806}"/>
    <dgm:cxn modelId="{DC3B2BFD-B552-4229-AA98-00FE90DB12FE}" srcId="{698253A1-FDDF-4337-A0D1-1012306544B3}" destId="{AD20DB94-2A5B-41BD-9467-300ECBBD4022}" srcOrd="3" destOrd="0" parTransId="{D3CFC77F-7DDD-46DC-8228-997DACA3A7A8}" sibTransId="{116C1C78-C1C8-4055-B70D-057A499CBD3B}"/>
    <dgm:cxn modelId="{2CF09D76-9FCC-4711-B4BF-418FE24C9349}" type="presParOf" srcId="{04A01350-3F3C-4794-8909-663C98A4676F}" destId="{8BF32369-5F0F-4836-98DA-50164842DAD6}" srcOrd="0" destOrd="0" presId="urn:microsoft.com/office/officeart/2005/8/layout/vList2"/>
    <dgm:cxn modelId="{F038EAFD-963B-47D3-B067-F7E967A6EF22}" type="presParOf" srcId="{04A01350-3F3C-4794-8909-663C98A4676F}" destId="{9F77848A-FA91-445A-B24A-660C71DD665E}" srcOrd="1" destOrd="0" presId="urn:microsoft.com/office/officeart/2005/8/layout/vList2"/>
    <dgm:cxn modelId="{01B808DE-CD4C-4918-B17A-556AD4549E17}" type="presParOf" srcId="{04A01350-3F3C-4794-8909-663C98A4676F}" destId="{9CDEDF3D-C031-40C4-A836-D9F7D6F145E8}" srcOrd="2" destOrd="0" presId="urn:microsoft.com/office/officeart/2005/8/layout/vList2"/>
    <dgm:cxn modelId="{6D2CCC84-92D3-4513-92F6-7846294ACD1B}" type="presParOf" srcId="{04A01350-3F3C-4794-8909-663C98A4676F}" destId="{66A9FB66-25A7-41E8-BD0A-69F56EE07D2E}" srcOrd="3" destOrd="0" presId="urn:microsoft.com/office/officeart/2005/8/layout/vList2"/>
    <dgm:cxn modelId="{C25E2F85-F155-4D8A-B721-8EC80894A920}" type="presParOf" srcId="{04A01350-3F3C-4794-8909-663C98A4676F}" destId="{AF27EF44-B973-4799-B6ED-17AF155C9C1B}" srcOrd="4" destOrd="0" presId="urn:microsoft.com/office/officeart/2005/8/layout/vList2"/>
    <dgm:cxn modelId="{5536AA75-880F-43FC-A64E-7913CB3796D5}" type="presParOf" srcId="{04A01350-3F3C-4794-8909-663C98A4676F}" destId="{85D857BE-976E-4CD8-B0E5-B606D3F0FD1D}" srcOrd="5" destOrd="0" presId="urn:microsoft.com/office/officeart/2005/8/layout/vList2"/>
    <dgm:cxn modelId="{68573B29-B565-4DEA-955C-0570351DA917}" type="presParOf" srcId="{04A01350-3F3C-4794-8909-663C98A4676F}" destId="{80CDAA88-C38D-42ED-851D-BA8AC5C02B6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FA881-C5A9-4DE7-8C05-490B1F61422D}">
      <dsp:nvSpPr>
        <dsp:cNvPr id="0" name=""/>
        <dsp:cNvSpPr/>
      </dsp:nvSpPr>
      <dsp:spPr>
        <a:xfrm>
          <a:off x="0" y="40302"/>
          <a:ext cx="6513603" cy="1869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1. Temporary deferral of taxes on previously earned capital gains that are invested in a QOZ</a:t>
          </a:r>
        </a:p>
      </dsp:txBody>
      <dsp:txXfrm>
        <a:off x="91269" y="131571"/>
        <a:ext cx="6331065" cy="1687122"/>
      </dsp:txXfrm>
    </dsp:sp>
    <dsp:sp modelId="{5F96F5FB-3C78-421F-A8B8-1C57E6ECDAD8}">
      <dsp:nvSpPr>
        <dsp:cNvPr id="0" name=""/>
        <dsp:cNvSpPr/>
      </dsp:nvSpPr>
      <dsp:spPr>
        <a:xfrm>
          <a:off x="0" y="2007883"/>
          <a:ext cx="6513603" cy="18696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2. Reduction in taxes on previously earned capital gains, if assets in the QOZ are held long enough</a:t>
          </a:r>
        </a:p>
      </dsp:txBody>
      <dsp:txXfrm>
        <a:off x="91269" y="2099152"/>
        <a:ext cx="6331065" cy="1687122"/>
      </dsp:txXfrm>
    </dsp:sp>
    <dsp:sp modelId="{210F3B2F-4073-470F-A3DF-83DAC954814B}">
      <dsp:nvSpPr>
        <dsp:cNvPr id="0" name=""/>
        <dsp:cNvSpPr/>
      </dsp:nvSpPr>
      <dsp:spPr>
        <a:xfrm>
          <a:off x="0" y="3975463"/>
          <a:ext cx="6513603" cy="18696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3. Permanent exclusion of taxes on any new capital gains earned on assets in the QOZ.</a:t>
          </a:r>
        </a:p>
      </dsp:txBody>
      <dsp:txXfrm>
        <a:off x="91269" y="4066732"/>
        <a:ext cx="6331065" cy="168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6ECAB-F4F6-47AD-BD2E-7065EBDDED6F}">
      <dsp:nvSpPr>
        <dsp:cNvPr id="0" name=""/>
        <dsp:cNvSpPr/>
      </dsp:nvSpPr>
      <dsp:spPr>
        <a:xfrm>
          <a:off x="415130" y="0"/>
          <a:ext cx="4351338" cy="435133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All U.S. Census Tracts</a:t>
          </a:r>
        </a:p>
      </dsp:txBody>
      <dsp:txXfrm>
        <a:off x="1982482" y="217566"/>
        <a:ext cx="1216634" cy="652700"/>
      </dsp:txXfrm>
    </dsp:sp>
    <dsp:sp modelId="{4BB702D8-6FAB-42C8-9436-1E462DF61396}">
      <dsp:nvSpPr>
        <dsp:cNvPr id="0" name=""/>
        <dsp:cNvSpPr/>
      </dsp:nvSpPr>
      <dsp:spPr>
        <a:xfrm>
          <a:off x="850264" y="870267"/>
          <a:ext cx="3481070" cy="348107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Tracts in largest cities</a:t>
          </a:r>
        </a:p>
      </dsp:txBody>
      <dsp:txXfrm>
        <a:off x="1982482" y="1079131"/>
        <a:ext cx="1216634" cy="626592"/>
      </dsp:txXfrm>
    </dsp:sp>
    <dsp:sp modelId="{E2BF81D4-738A-418C-B6E0-5BC740C1FD03}">
      <dsp:nvSpPr>
        <dsp:cNvPr id="0" name=""/>
        <dsp:cNvSpPr/>
      </dsp:nvSpPr>
      <dsp:spPr>
        <a:xfrm>
          <a:off x="1285398" y="1740535"/>
          <a:ext cx="2610802" cy="261080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Eligible Tracts</a:t>
          </a:r>
        </a:p>
      </dsp:txBody>
      <dsp:txXfrm>
        <a:off x="1982482" y="1936345"/>
        <a:ext cx="1216634" cy="587430"/>
      </dsp:txXfrm>
    </dsp:sp>
    <dsp:sp modelId="{B2EAE001-F824-4644-8337-D16081698EB4}">
      <dsp:nvSpPr>
        <dsp:cNvPr id="0" name=""/>
        <dsp:cNvSpPr/>
      </dsp:nvSpPr>
      <dsp:spPr>
        <a:xfrm>
          <a:off x="1720532" y="2610802"/>
          <a:ext cx="1740535" cy="17405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Designated Tracts</a:t>
          </a:r>
        </a:p>
      </dsp:txBody>
      <dsp:txXfrm>
        <a:off x="1975427" y="3045936"/>
        <a:ext cx="1230744" cy="870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A3B46-5E25-45FF-BFCC-8C18E7178C00}">
      <dsp:nvSpPr>
        <dsp:cNvPr id="0" name=""/>
        <dsp:cNvSpPr/>
      </dsp:nvSpPr>
      <dsp:spPr>
        <a:xfrm>
          <a:off x="0" y="482571"/>
          <a:ext cx="6513603"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24,409 contiguous U.S. census tracts </a:t>
          </a:r>
        </a:p>
      </dsp:txBody>
      <dsp:txXfrm>
        <a:off x="36845" y="519416"/>
        <a:ext cx="6439913" cy="681087"/>
      </dsp:txXfrm>
    </dsp:sp>
    <dsp:sp modelId="{034EC387-A069-43A8-B32F-8BA0C7DB9481}">
      <dsp:nvSpPr>
        <dsp:cNvPr id="0" name=""/>
        <dsp:cNvSpPr/>
      </dsp:nvSpPr>
      <dsp:spPr>
        <a:xfrm>
          <a:off x="0" y="1292069"/>
          <a:ext cx="6513603" cy="754777"/>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U.S. Census Bureau 2016 TIGER Line Geodatabase files representing 2010 geographies. ACS 2012-2016.</a:t>
          </a:r>
        </a:p>
      </dsp:txBody>
      <dsp:txXfrm>
        <a:off x="36845" y="1328914"/>
        <a:ext cx="6439913" cy="681087"/>
      </dsp:txXfrm>
    </dsp:sp>
    <dsp:sp modelId="{BEC83F39-8E99-4BDC-AD9B-4FF7DC08DFF1}">
      <dsp:nvSpPr>
        <dsp:cNvPr id="0" name=""/>
        <dsp:cNvSpPr/>
      </dsp:nvSpPr>
      <dsp:spPr>
        <a:xfrm>
          <a:off x="0" y="2101567"/>
          <a:ext cx="6513603" cy="754777"/>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NETS data from RECVD (businesses) (</a:t>
          </a:r>
          <a:r>
            <a:rPr lang="en-US" sz="1900" kern="1200" dirty="0">
              <a:hlinkClick xmlns:r="http://schemas.openxmlformats.org/officeDocument/2006/relationships" r:id="rId1"/>
            </a:rPr>
            <a:t>https://sites.google.com/view/recvd-team-project-site/home</a:t>
          </a:r>
          <a:r>
            <a:rPr lang="en-US" sz="1900" kern="1200" dirty="0"/>
            <a:t>)</a:t>
          </a:r>
        </a:p>
      </dsp:txBody>
      <dsp:txXfrm>
        <a:off x="36845" y="2138412"/>
        <a:ext cx="6439913" cy="681087"/>
      </dsp:txXfrm>
    </dsp:sp>
    <dsp:sp modelId="{3EB21AEE-104B-46BB-854F-6FA182E98080}">
      <dsp:nvSpPr>
        <dsp:cNvPr id="0" name=""/>
        <dsp:cNvSpPr/>
      </dsp:nvSpPr>
      <dsp:spPr>
        <a:xfrm>
          <a:off x="0" y="2911065"/>
          <a:ext cx="6513603" cy="754777"/>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500 Cities health dataset*(health/behaviors) (</a:t>
          </a:r>
          <a:r>
            <a:rPr lang="en-US" sz="1900" u="sng" kern="1200" dirty="0">
              <a:hlinkClick xmlns:r="http://schemas.openxmlformats.org/officeDocument/2006/relationships" r:id="rId2"/>
            </a:rPr>
            <a:t>https://www.cdc.gov/500cities/index.htm</a:t>
          </a:r>
          <a:r>
            <a:rPr lang="en-US" sz="1900" u="sng" kern="1200" dirty="0"/>
            <a:t>)</a:t>
          </a:r>
          <a:endParaRPr lang="en-US" sz="1900" kern="1200" dirty="0"/>
        </a:p>
      </dsp:txBody>
      <dsp:txXfrm>
        <a:off x="36845" y="2947910"/>
        <a:ext cx="6439913" cy="681087"/>
      </dsp:txXfrm>
    </dsp:sp>
    <dsp:sp modelId="{6A12FC12-0683-4C3A-B998-BF03E375A788}">
      <dsp:nvSpPr>
        <dsp:cNvPr id="0" name=""/>
        <dsp:cNvSpPr/>
      </dsp:nvSpPr>
      <dsp:spPr>
        <a:xfrm>
          <a:off x="0" y="3720562"/>
          <a:ext cx="6513603" cy="754777"/>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USA LEEP data (</a:t>
          </a:r>
          <a:r>
            <a:rPr lang="en-US" sz="1900" kern="1200" dirty="0">
              <a:hlinkClick xmlns:r="http://schemas.openxmlformats.org/officeDocument/2006/relationships" r:id="rId3"/>
            </a:rPr>
            <a:t>https://www.cdc.gov/nchs/nvss/usaleep/usaleep.html</a:t>
          </a:r>
          <a:r>
            <a:rPr lang="en-US" sz="1900" kern="1200" dirty="0"/>
            <a:t>)</a:t>
          </a:r>
        </a:p>
      </dsp:txBody>
      <dsp:txXfrm>
        <a:off x="36845" y="3757407"/>
        <a:ext cx="6439913" cy="681087"/>
      </dsp:txXfrm>
    </dsp:sp>
    <dsp:sp modelId="{B7AD971C-C02E-4742-ACD2-5EC7124B7AD4}">
      <dsp:nvSpPr>
        <dsp:cNvPr id="0" name=""/>
        <dsp:cNvSpPr/>
      </dsp:nvSpPr>
      <dsp:spPr>
        <a:xfrm>
          <a:off x="0" y="4530060"/>
          <a:ext cx="6513603" cy="7547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U.S. Dept Treasury (QOZ designations as of 12/14/2018) (</a:t>
          </a:r>
          <a:r>
            <a:rPr lang="en-US" sz="1900" kern="1200" dirty="0">
              <a:hlinkClick xmlns:r="http://schemas.openxmlformats.org/officeDocument/2006/relationships" r:id="rId4"/>
            </a:rPr>
            <a:t>https://www.cdfifund.gov/Pages/Opportunity-Zones.aspx</a:t>
          </a:r>
          <a:r>
            <a:rPr lang="en-US" sz="1900" kern="1200" dirty="0"/>
            <a:t>)</a:t>
          </a:r>
        </a:p>
      </dsp:txBody>
      <dsp:txXfrm>
        <a:off x="36845" y="4566905"/>
        <a:ext cx="6439913" cy="681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4B617-BB2F-4F3D-8918-378854775BF2}">
      <dsp:nvSpPr>
        <dsp:cNvPr id="0" name=""/>
        <dsp:cNvSpPr/>
      </dsp:nvSpPr>
      <dsp:spPr>
        <a:xfrm>
          <a:off x="770970" y="0"/>
          <a:ext cx="810523" cy="6967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0EF4DB-1783-462E-807F-4AE2D22BD81C}">
      <dsp:nvSpPr>
        <dsp:cNvPr id="0" name=""/>
        <dsp:cNvSpPr/>
      </dsp:nvSpPr>
      <dsp:spPr>
        <a:xfrm>
          <a:off x="18341" y="857445"/>
          <a:ext cx="2315782" cy="1017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b="1"/>
          </a:pPr>
          <a:r>
            <a:rPr lang="en-US" sz="2800" kern="1200"/>
            <a:t>Healthcare facilities </a:t>
          </a:r>
        </a:p>
      </dsp:txBody>
      <dsp:txXfrm>
        <a:off x="18341" y="857445"/>
        <a:ext cx="2315782" cy="1017354"/>
      </dsp:txXfrm>
    </dsp:sp>
    <dsp:sp modelId="{2C19DA7C-6932-4613-AEE6-1B5651F6A857}">
      <dsp:nvSpPr>
        <dsp:cNvPr id="0" name=""/>
        <dsp:cNvSpPr/>
      </dsp:nvSpPr>
      <dsp:spPr>
        <a:xfrm>
          <a:off x="18341" y="1949538"/>
          <a:ext cx="2315782" cy="240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all clinical treatment, hospitals and inpatient care, ambulatory care, kidney centers, physical therapist, residential facilities with health care, all pharmacies and drug stores</a:t>
          </a:r>
        </a:p>
      </dsp:txBody>
      <dsp:txXfrm>
        <a:off x="18341" y="1949538"/>
        <a:ext cx="2315782" cy="2401799"/>
      </dsp:txXfrm>
    </dsp:sp>
    <dsp:sp modelId="{56912836-94F1-4BC0-A9E4-B7BC0C89A0BE}">
      <dsp:nvSpPr>
        <dsp:cNvPr id="0" name=""/>
        <dsp:cNvSpPr/>
      </dsp:nvSpPr>
      <dsp:spPr>
        <a:xfrm>
          <a:off x="3492015" y="0"/>
          <a:ext cx="810523" cy="6967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4CBA96-24DE-4AB8-A995-ED09E77509DE}">
      <dsp:nvSpPr>
        <dsp:cNvPr id="0" name=""/>
        <dsp:cNvSpPr/>
      </dsp:nvSpPr>
      <dsp:spPr>
        <a:xfrm>
          <a:off x="2739386" y="857445"/>
          <a:ext cx="2315782" cy="1017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b="1"/>
          </a:pPr>
          <a:r>
            <a:rPr lang="en-US" sz="2800" kern="1200"/>
            <a:t>Physical activity resources </a:t>
          </a:r>
        </a:p>
      </dsp:txBody>
      <dsp:txXfrm>
        <a:off x="2739386" y="857445"/>
        <a:ext cx="2315782" cy="1017354"/>
      </dsp:txXfrm>
    </dsp:sp>
    <dsp:sp modelId="{58EBD2A3-BEFE-48A9-8E75-5498C43D4784}">
      <dsp:nvSpPr>
        <dsp:cNvPr id="0" name=""/>
        <dsp:cNvSpPr/>
      </dsp:nvSpPr>
      <dsp:spPr>
        <a:xfrm>
          <a:off x="2739386" y="1949538"/>
          <a:ext cx="2315782" cy="240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all physical activity facilities, multi-use facilities, walkable destinations for daily living, greenness (from NLCD)</a:t>
          </a:r>
        </a:p>
      </dsp:txBody>
      <dsp:txXfrm>
        <a:off x="2739386" y="1949538"/>
        <a:ext cx="2315782" cy="2401799"/>
      </dsp:txXfrm>
    </dsp:sp>
    <dsp:sp modelId="{CCB94348-2131-482A-97FE-3BDAFC06313D}">
      <dsp:nvSpPr>
        <dsp:cNvPr id="0" name=""/>
        <dsp:cNvSpPr/>
      </dsp:nvSpPr>
      <dsp:spPr>
        <a:xfrm>
          <a:off x="6213060" y="0"/>
          <a:ext cx="810523" cy="6967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49842-7492-4FC0-8402-65DE769DCA6F}">
      <dsp:nvSpPr>
        <dsp:cNvPr id="0" name=""/>
        <dsp:cNvSpPr/>
      </dsp:nvSpPr>
      <dsp:spPr>
        <a:xfrm>
          <a:off x="5460430" y="857445"/>
          <a:ext cx="2315782" cy="1017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b="1"/>
          </a:pPr>
          <a:r>
            <a:rPr lang="en-US" sz="2800" kern="1200"/>
            <a:t>Food stores </a:t>
          </a:r>
        </a:p>
      </dsp:txBody>
      <dsp:txXfrm>
        <a:off x="5460430" y="857445"/>
        <a:ext cx="2315782" cy="1017354"/>
      </dsp:txXfrm>
    </dsp:sp>
    <dsp:sp modelId="{6758FFA0-7A0F-4BEA-9CC2-CE9053669D8A}">
      <dsp:nvSpPr>
        <dsp:cNvPr id="0" name=""/>
        <dsp:cNvSpPr/>
      </dsp:nvSpPr>
      <dsp:spPr>
        <a:xfrm>
          <a:off x="5460430" y="1949538"/>
          <a:ext cx="2315782" cy="240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all food stores, healthy food sales, all unhealthy food sources, all fast food</a:t>
          </a:r>
        </a:p>
      </dsp:txBody>
      <dsp:txXfrm>
        <a:off x="5460430" y="1949538"/>
        <a:ext cx="2315782" cy="2401799"/>
      </dsp:txXfrm>
    </dsp:sp>
    <dsp:sp modelId="{BD5DD596-DCAA-436E-877F-01B92C990F43}">
      <dsp:nvSpPr>
        <dsp:cNvPr id="0" name=""/>
        <dsp:cNvSpPr/>
      </dsp:nvSpPr>
      <dsp:spPr>
        <a:xfrm>
          <a:off x="8934105" y="0"/>
          <a:ext cx="810523" cy="6967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8C6094-4C8E-468D-8B39-6E6355791537}">
      <dsp:nvSpPr>
        <dsp:cNvPr id="0" name=""/>
        <dsp:cNvSpPr/>
      </dsp:nvSpPr>
      <dsp:spPr>
        <a:xfrm>
          <a:off x="8181475" y="857445"/>
          <a:ext cx="2315782" cy="1017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b="1"/>
          </a:pPr>
          <a:r>
            <a:rPr lang="en-US" sz="2800" kern="1200"/>
            <a:t>Other health-related businesses </a:t>
          </a:r>
        </a:p>
      </dsp:txBody>
      <dsp:txXfrm>
        <a:off x="8181475" y="857445"/>
        <a:ext cx="2315782" cy="1017354"/>
      </dsp:txXfrm>
    </dsp:sp>
    <dsp:sp modelId="{84BF232C-5179-4229-9731-66CF70D1A354}">
      <dsp:nvSpPr>
        <dsp:cNvPr id="0" name=""/>
        <dsp:cNvSpPr/>
      </dsp:nvSpPr>
      <dsp:spPr>
        <a:xfrm>
          <a:off x="8181475" y="1949538"/>
          <a:ext cx="2315782" cy="240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cognitive enrichment destinations, frequent social destinations, individual and family social services, bars and nightclubs serving alcohol, liquor stores)</a:t>
          </a:r>
        </a:p>
      </dsp:txBody>
      <dsp:txXfrm>
        <a:off x="8181475" y="1949538"/>
        <a:ext cx="2315782" cy="2401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D3C51-2457-4F5D-A6CD-12BAE54251A7}">
      <dsp:nvSpPr>
        <dsp:cNvPr id="0" name=""/>
        <dsp:cNvSpPr/>
      </dsp:nvSpPr>
      <dsp:spPr>
        <a:xfrm>
          <a:off x="5222" y="135213"/>
          <a:ext cx="1063561" cy="98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DA565A-9227-44A2-955D-0CF0EAB249A1}">
      <dsp:nvSpPr>
        <dsp:cNvPr id="0" name=""/>
        <dsp:cNvSpPr/>
      </dsp:nvSpPr>
      <dsp:spPr>
        <a:xfrm>
          <a:off x="5222" y="1263215"/>
          <a:ext cx="3038748" cy="42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kern="1200"/>
            <a:t>unhealthy behaviors </a:t>
          </a:r>
        </a:p>
      </dsp:txBody>
      <dsp:txXfrm>
        <a:off x="5222" y="1263215"/>
        <a:ext cx="3038748" cy="421741"/>
      </dsp:txXfrm>
    </dsp:sp>
    <dsp:sp modelId="{B9582263-D7E8-4B92-A818-EE5DE8654058}">
      <dsp:nvSpPr>
        <dsp:cNvPr id="0" name=""/>
        <dsp:cNvSpPr/>
      </dsp:nvSpPr>
      <dsp:spPr>
        <a:xfrm>
          <a:off x="5222" y="1751904"/>
          <a:ext cx="3038748" cy="1730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physical inactivity, drinking, smoking, sleeping, obesity</a:t>
          </a:r>
        </a:p>
      </dsp:txBody>
      <dsp:txXfrm>
        <a:off x="5222" y="1751904"/>
        <a:ext cx="3038748" cy="1730727"/>
      </dsp:txXfrm>
    </dsp:sp>
    <dsp:sp modelId="{7C73AF72-EC2D-48C7-A28C-DABA6C9F336D}">
      <dsp:nvSpPr>
        <dsp:cNvPr id="0" name=""/>
        <dsp:cNvSpPr/>
      </dsp:nvSpPr>
      <dsp:spPr>
        <a:xfrm>
          <a:off x="3575751" y="135213"/>
          <a:ext cx="1063561" cy="98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A0BF23-B549-43C8-81F2-53B1CBEA7E3A}">
      <dsp:nvSpPr>
        <dsp:cNvPr id="0" name=""/>
        <dsp:cNvSpPr/>
      </dsp:nvSpPr>
      <dsp:spPr>
        <a:xfrm>
          <a:off x="3575751" y="1263215"/>
          <a:ext cx="3038748" cy="42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kern="1200"/>
            <a:t>health outcomes </a:t>
          </a:r>
        </a:p>
      </dsp:txBody>
      <dsp:txXfrm>
        <a:off x="3575751" y="1263215"/>
        <a:ext cx="3038748" cy="421741"/>
      </dsp:txXfrm>
    </dsp:sp>
    <dsp:sp modelId="{EE3FC175-682B-47CB-B4F8-90EB7AB4845D}">
      <dsp:nvSpPr>
        <dsp:cNvPr id="0" name=""/>
        <dsp:cNvSpPr/>
      </dsp:nvSpPr>
      <dsp:spPr>
        <a:xfrm>
          <a:off x="3575751" y="1751904"/>
          <a:ext cx="3038748" cy="1730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poor physical health, poor mental health, stroke, coronary heart disease, cancer, arthritis, diabetes, high cholesterol, high blood pressure, adult asthma, chronic obstructive pulmonary disease, chronic kidney disease, all teeth lost, life expectancy at birth (USALEEP)</a:t>
          </a:r>
        </a:p>
      </dsp:txBody>
      <dsp:txXfrm>
        <a:off x="3575751" y="1751904"/>
        <a:ext cx="3038748" cy="1730727"/>
      </dsp:txXfrm>
    </dsp:sp>
    <dsp:sp modelId="{D7AA132C-DAAA-46D1-95A6-272FECD3DCED}">
      <dsp:nvSpPr>
        <dsp:cNvPr id="0" name=""/>
        <dsp:cNvSpPr/>
      </dsp:nvSpPr>
      <dsp:spPr>
        <a:xfrm>
          <a:off x="7146281" y="135213"/>
          <a:ext cx="1063561" cy="98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8A2CA8-A878-4A17-9549-E0AAF5EE0683}">
      <dsp:nvSpPr>
        <dsp:cNvPr id="0" name=""/>
        <dsp:cNvSpPr/>
      </dsp:nvSpPr>
      <dsp:spPr>
        <a:xfrm>
          <a:off x="7146281" y="1263215"/>
          <a:ext cx="3038748" cy="42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kern="1200"/>
            <a:t>prevention practices </a:t>
          </a:r>
        </a:p>
      </dsp:txBody>
      <dsp:txXfrm>
        <a:off x="7146281" y="1263215"/>
        <a:ext cx="3038748" cy="421741"/>
      </dsp:txXfrm>
    </dsp:sp>
    <dsp:sp modelId="{E0DADB4F-F264-4CEC-8E76-EF79E0363870}">
      <dsp:nvSpPr>
        <dsp:cNvPr id="0" name=""/>
        <dsp:cNvSpPr/>
      </dsp:nvSpPr>
      <dsp:spPr>
        <a:xfrm>
          <a:off x="7146281" y="1751904"/>
          <a:ext cx="3038748" cy="1730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current lack of health insurance, clinical preventive services, routine checkups, dental visits, cholesterol screening, blood pressure medication, colonoscopy, mammography, pap smear</a:t>
          </a:r>
        </a:p>
      </dsp:txBody>
      <dsp:txXfrm>
        <a:off x="7146281" y="1751904"/>
        <a:ext cx="3038748" cy="17307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32369-5F0F-4836-98DA-50164842DAD6}">
      <dsp:nvSpPr>
        <dsp:cNvPr id="0" name=""/>
        <dsp:cNvSpPr/>
      </dsp:nvSpPr>
      <dsp:spPr>
        <a:xfrm>
          <a:off x="0" y="78669"/>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1) Distribution of investments (both from QOF and other private investors) into QOZ and other tracts</a:t>
          </a:r>
        </a:p>
      </dsp:txBody>
      <dsp:txXfrm>
        <a:off x="48547" y="127216"/>
        <a:ext cx="10418506" cy="897406"/>
      </dsp:txXfrm>
    </dsp:sp>
    <dsp:sp modelId="{9CDEDF3D-C031-40C4-A836-D9F7D6F145E8}">
      <dsp:nvSpPr>
        <dsp:cNvPr id="0" name=""/>
        <dsp:cNvSpPr/>
      </dsp:nvSpPr>
      <dsp:spPr>
        <a:xfrm>
          <a:off x="0" y="1145169"/>
          <a:ext cx="10515600" cy="9945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2) Changes that may occur in the built and social environment using data similar to that benchmarked in this report</a:t>
          </a:r>
        </a:p>
      </dsp:txBody>
      <dsp:txXfrm>
        <a:off x="48547" y="1193716"/>
        <a:ext cx="10418506" cy="897406"/>
      </dsp:txXfrm>
    </dsp:sp>
    <dsp:sp modelId="{AF27EF44-B973-4799-B6ED-17AF155C9C1B}">
      <dsp:nvSpPr>
        <dsp:cNvPr id="0" name=""/>
        <dsp:cNvSpPr/>
      </dsp:nvSpPr>
      <dsp:spPr>
        <a:xfrm>
          <a:off x="0" y="2211669"/>
          <a:ext cx="10515600" cy="9945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3) Population dynamics in census tracts, with a special focus on displacement</a:t>
          </a:r>
        </a:p>
      </dsp:txBody>
      <dsp:txXfrm>
        <a:off x="48547" y="2260216"/>
        <a:ext cx="10418506" cy="897406"/>
      </dsp:txXfrm>
    </dsp:sp>
    <dsp:sp modelId="{80CDAA88-C38D-42ED-851D-BA8AC5C02B6F}">
      <dsp:nvSpPr>
        <dsp:cNvPr id="0" name=""/>
        <dsp:cNvSpPr/>
      </dsp:nvSpPr>
      <dsp:spPr>
        <a:xfrm>
          <a:off x="0" y="3278169"/>
          <a:ext cx="10515600"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4) Changes in health behaviors and outcomes at the individual and neighborhood level</a:t>
          </a:r>
        </a:p>
      </dsp:txBody>
      <dsp:txXfrm>
        <a:off x="48547" y="3326716"/>
        <a:ext cx="104185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FC324-93ED-4F64-B5EC-9298AC48ECE8}"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94DE4-ADB8-4AEC-A448-0A0EA5464E1A}" type="slidenum">
              <a:rPr lang="en-US" smtClean="0"/>
              <a:t>‹#›</a:t>
            </a:fld>
            <a:endParaRPr lang="en-US"/>
          </a:p>
        </p:txBody>
      </p:sp>
    </p:spTree>
    <p:extLst>
      <p:ext uri="{BB962C8B-B14F-4D97-AF65-F5344CB8AC3E}">
        <p14:creationId xmlns:p14="http://schemas.microsoft.com/office/powerpoint/2010/main" val="2706667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Investments in new businesses</a:t>
            </a:r>
          </a:p>
          <a:p>
            <a:pPr lvl="1"/>
            <a:r>
              <a:rPr lang="en-US" dirty="0"/>
              <a:t>Create jobs</a:t>
            </a:r>
          </a:p>
          <a:p>
            <a:pPr lvl="1"/>
            <a:r>
              <a:rPr lang="en-US" dirty="0"/>
              <a:t>Raise income</a:t>
            </a:r>
          </a:p>
          <a:p>
            <a:r>
              <a:rPr lang="en-US" dirty="0"/>
              <a:t>Changing the physical or retail environment</a:t>
            </a:r>
          </a:p>
          <a:p>
            <a:pPr lvl="1"/>
            <a:r>
              <a:rPr lang="en-US" i="1" dirty="0"/>
              <a:t>Nutrition/PA from built environment change</a:t>
            </a:r>
          </a:p>
          <a:p>
            <a:r>
              <a:rPr lang="en-US" dirty="0"/>
              <a:t>Potential for displacement (and worsening health disparities)</a:t>
            </a:r>
          </a:p>
          <a:p>
            <a:pPr lvl="1"/>
            <a:r>
              <a:rPr lang="en-US" i="1" dirty="0"/>
              <a:t>Stress/mental health/social cohesion</a:t>
            </a:r>
          </a:p>
          <a:p>
            <a:pPr lvl="1"/>
            <a:r>
              <a:rPr lang="en-US" i="1" dirty="0"/>
              <a:t>Substance use outcomes</a:t>
            </a:r>
          </a:p>
          <a:p>
            <a:r>
              <a:rPr lang="en-US" dirty="0"/>
              <a:t>Different impacts by populations </a:t>
            </a:r>
          </a:p>
          <a:p>
            <a:pPr lvl="1"/>
            <a:r>
              <a:rPr lang="en-US" i="1" dirty="0"/>
              <a:t>youth/older adults</a:t>
            </a:r>
          </a:p>
          <a:p>
            <a:pPr lvl="1"/>
            <a:r>
              <a:rPr lang="en-US" i="1" dirty="0"/>
              <a:t>Race/ethnicity</a:t>
            </a:r>
          </a:p>
          <a:p>
            <a:pPr lvl="1"/>
            <a:r>
              <a:rPr lang="en-US" i="1" dirty="0"/>
              <a:t>Income groups</a:t>
            </a:r>
          </a:p>
        </p:txBody>
      </p:sp>
      <p:sp>
        <p:nvSpPr>
          <p:cNvPr id="4" name="Slide Number Placeholder 3"/>
          <p:cNvSpPr>
            <a:spLocks noGrp="1"/>
          </p:cNvSpPr>
          <p:nvPr>
            <p:ph type="sldNum" sz="quarter" idx="5"/>
          </p:nvPr>
        </p:nvSpPr>
        <p:spPr/>
        <p:txBody>
          <a:bodyPr/>
          <a:lstStyle/>
          <a:p>
            <a:fld id="{41D94DE4-ADB8-4AEC-A448-0A0EA5464E1A}" type="slidenum">
              <a:rPr lang="en-US" smtClean="0"/>
              <a:t>6</a:t>
            </a:fld>
            <a:endParaRPr lang="en-US"/>
          </a:p>
        </p:txBody>
      </p:sp>
    </p:spTree>
    <p:extLst>
      <p:ext uri="{BB962C8B-B14F-4D97-AF65-F5344CB8AC3E}">
        <p14:creationId xmlns:p14="http://schemas.microsoft.com/office/powerpoint/2010/main" val="242547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4DE4-ADB8-4AEC-A448-0A0EA5464E1A}" type="slidenum">
              <a:rPr lang="en-US" smtClean="0"/>
              <a:t>7</a:t>
            </a:fld>
            <a:endParaRPr lang="en-US"/>
          </a:p>
        </p:txBody>
      </p:sp>
    </p:spTree>
    <p:extLst>
      <p:ext uri="{BB962C8B-B14F-4D97-AF65-F5344CB8AC3E}">
        <p14:creationId xmlns:p14="http://schemas.microsoft.com/office/powerpoint/2010/main" val="3253623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94DE4-ADB8-4AEC-A448-0A0EA5464E1A}" type="slidenum">
              <a:rPr lang="en-US" smtClean="0"/>
              <a:t>9</a:t>
            </a:fld>
            <a:endParaRPr lang="en-US"/>
          </a:p>
        </p:txBody>
      </p:sp>
    </p:spTree>
    <p:extLst>
      <p:ext uri="{BB962C8B-B14F-4D97-AF65-F5344CB8AC3E}">
        <p14:creationId xmlns:p14="http://schemas.microsoft.com/office/powerpoint/2010/main" val="3623144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Calculated means and standard deviations (SD) across QOZ categories </a:t>
            </a:r>
          </a:p>
          <a:p>
            <a:r>
              <a:rPr lang="en-US" dirty="0"/>
              <a:t>Repeated analyses for each state to supplement efforts to track how QOZ play out across the country</a:t>
            </a:r>
          </a:p>
          <a:p>
            <a:r>
              <a:rPr lang="en-US" dirty="0"/>
              <a:t>Calculated differences between designated QOZ and eligible but not designated tracts</a:t>
            </a:r>
          </a:p>
          <a:p>
            <a:pPr lvl="1"/>
            <a:r>
              <a:rPr lang="en-US" dirty="0"/>
              <a:t>To tease apart differences due to overall disparities from differences due to targeting more distressed communities, we calculated residuals of a regression of the difference between designated and eligible and the coefficient of variation (total disparity). </a:t>
            </a:r>
          </a:p>
          <a:p>
            <a:r>
              <a:rPr lang="en-US" dirty="0"/>
              <a:t>NOTE: this study aims to describe baseline conditions rather than assess causality. We do not formally test any hypotheses. </a:t>
            </a:r>
          </a:p>
          <a:p>
            <a:endParaRPr lang="en-US" dirty="0"/>
          </a:p>
        </p:txBody>
      </p:sp>
      <p:sp>
        <p:nvSpPr>
          <p:cNvPr id="4" name="Slide Number Placeholder 3"/>
          <p:cNvSpPr>
            <a:spLocks noGrp="1"/>
          </p:cNvSpPr>
          <p:nvPr>
            <p:ph type="sldNum" sz="quarter" idx="5"/>
          </p:nvPr>
        </p:nvSpPr>
        <p:spPr/>
        <p:txBody>
          <a:bodyPr/>
          <a:lstStyle/>
          <a:p>
            <a:fld id="{41D94DE4-ADB8-4AEC-A448-0A0EA5464E1A}" type="slidenum">
              <a:rPr lang="en-US" smtClean="0"/>
              <a:t>12</a:t>
            </a:fld>
            <a:endParaRPr lang="en-US"/>
          </a:p>
        </p:txBody>
      </p:sp>
    </p:spTree>
    <p:extLst>
      <p:ext uri="{BB962C8B-B14F-4D97-AF65-F5344CB8AC3E}">
        <p14:creationId xmlns:p14="http://schemas.microsoft.com/office/powerpoint/2010/main" val="219345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allow for a better understanding of the specific differences in health outcomes and health-related resources by state, we also present our results in an interactive online dashboard</a:t>
            </a:r>
          </a:p>
        </p:txBody>
      </p:sp>
      <p:sp>
        <p:nvSpPr>
          <p:cNvPr id="4" name="Slide Number Placeholder 3"/>
          <p:cNvSpPr>
            <a:spLocks noGrp="1"/>
          </p:cNvSpPr>
          <p:nvPr>
            <p:ph type="sldNum" sz="quarter" idx="5"/>
          </p:nvPr>
        </p:nvSpPr>
        <p:spPr/>
        <p:txBody>
          <a:bodyPr/>
          <a:lstStyle/>
          <a:p>
            <a:fld id="{41D94DE4-ADB8-4AEC-A448-0A0EA5464E1A}" type="slidenum">
              <a:rPr lang="en-US" smtClean="0"/>
              <a:t>15</a:t>
            </a:fld>
            <a:endParaRPr lang="en-US"/>
          </a:p>
        </p:txBody>
      </p:sp>
    </p:spTree>
    <p:extLst>
      <p:ext uri="{BB962C8B-B14F-4D97-AF65-F5344CB8AC3E}">
        <p14:creationId xmlns:p14="http://schemas.microsoft.com/office/powerpoint/2010/main" val="3886694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Although health was not a criterion for QOZ eligibility or designation, residents of QOZ had poorer health, health behaviors, and prevention practices than other eligible or ineligible tracts</a:t>
            </a:r>
          </a:p>
          <a:p>
            <a:pPr marL="171450" indent="-171450">
              <a:buFont typeface="Arial" panose="020B0604020202020204" pitchFamily="34" charset="0"/>
              <a:buChar char="•"/>
            </a:pPr>
            <a:r>
              <a:rPr lang="en-US" dirty="0"/>
              <a:t>Evaluation of the effects of QOZ on health is important because previous research linking place-based policies such as QOZ to health is limited</a:t>
            </a:r>
          </a:p>
          <a:p>
            <a:pPr marL="171450" indent="-171450">
              <a:buFont typeface="Arial" panose="020B0604020202020204" pitchFamily="34" charset="0"/>
              <a:buChar char="•"/>
            </a:pPr>
            <a:r>
              <a:rPr lang="en-US" dirty="0"/>
              <a:t>While QOZ could improve access to jobs and health resources in high-need areas, these gains could be negated by gentrification and displacement of low-income residents</a:t>
            </a:r>
          </a:p>
          <a:p>
            <a:endParaRPr lang="en-US" dirty="0"/>
          </a:p>
        </p:txBody>
      </p:sp>
      <p:sp>
        <p:nvSpPr>
          <p:cNvPr id="4" name="Slide Number Placeholder 3"/>
          <p:cNvSpPr>
            <a:spLocks noGrp="1"/>
          </p:cNvSpPr>
          <p:nvPr>
            <p:ph type="sldNum" sz="quarter" idx="5"/>
          </p:nvPr>
        </p:nvSpPr>
        <p:spPr/>
        <p:txBody>
          <a:bodyPr/>
          <a:lstStyle/>
          <a:p>
            <a:fld id="{41D94DE4-ADB8-4AEC-A448-0A0EA5464E1A}" type="slidenum">
              <a:rPr lang="en-US" smtClean="0"/>
              <a:t>18</a:t>
            </a:fld>
            <a:endParaRPr lang="en-US"/>
          </a:p>
        </p:txBody>
      </p:sp>
    </p:spTree>
    <p:extLst>
      <p:ext uri="{BB962C8B-B14F-4D97-AF65-F5344CB8AC3E}">
        <p14:creationId xmlns:p14="http://schemas.microsoft.com/office/powerpoint/2010/main" val="948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programs bundled tax incentives with business assistance, infrastructure spending, and job training; it is unclear that tax incentives alone will produce the same effects</a:t>
            </a:r>
          </a:p>
          <a:p>
            <a:r>
              <a:rPr lang="en-US" dirty="0"/>
              <a:t>Policy does not ensure equal (or any) investment across all QOZ</a:t>
            </a:r>
          </a:p>
          <a:p>
            <a:pPr lvl="1"/>
            <a:r>
              <a:rPr lang="en-US" dirty="0"/>
              <a:t>Some predict that just 10 to 15 percent of the “hottest” QOZ could capture a majority of investment</a:t>
            </a:r>
          </a:p>
          <a:p>
            <a:r>
              <a:rPr lang="en-US" dirty="0"/>
              <a:t>Different policy impacts for different assets</a:t>
            </a:r>
          </a:p>
          <a:p>
            <a:r>
              <a:rPr lang="en-US" dirty="0"/>
              <a:t>No system to track QOF spending; the only check on investments would be a federal tax audit by the Internal Revenue Service</a:t>
            </a:r>
          </a:p>
          <a:p>
            <a:endParaRPr lang="en-US" dirty="0"/>
          </a:p>
        </p:txBody>
      </p:sp>
      <p:sp>
        <p:nvSpPr>
          <p:cNvPr id="4" name="Slide Number Placeholder 3"/>
          <p:cNvSpPr>
            <a:spLocks noGrp="1"/>
          </p:cNvSpPr>
          <p:nvPr>
            <p:ph type="sldNum" sz="quarter" idx="5"/>
          </p:nvPr>
        </p:nvSpPr>
        <p:spPr/>
        <p:txBody>
          <a:bodyPr/>
          <a:lstStyle/>
          <a:p>
            <a:fld id="{41D94DE4-ADB8-4AEC-A448-0A0EA5464E1A}" type="slidenum">
              <a:rPr lang="en-US" smtClean="0"/>
              <a:t>19</a:t>
            </a:fld>
            <a:endParaRPr lang="en-US"/>
          </a:p>
        </p:txBody>
      </p:sp>
    </p:spTree>
    <p:extLst>
      <p:ext uri="{BB962C8B-B14F-4D97-AF65-F5344CB8AC3E}">
        <p14:creationId xmlns:p14="http://schemas.microsoft.com/office/powerpoint/2010/main" val="378565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limited federal transparency for investments, local jurisdictions may add tracking of QOF investments to land use variance forms, building permits, or other related transactions</a:t>
            </a:r>
          </a:p>
          <a:p>
            <a:r>
              <a:rPr lang="en-US" dirty="0"/>
              <a:t>Ensure that QOZ locations have inclusionary zoning that incentivizes or subsidizes affordable housing to remediate displacement and increase benefits for existing residents</a:t>
            </a:r>
          </a:p>
          <a:p>
            <a:r>
              <a:rPr lang="en-US" dirty="0"/>
              <a:t>Zone land uses in QOZ for health-promoting resources or create potential development incentives for health-promoting businesses. Similarly, ensure design, form, and function of spaces remain health focused. </a:t>
            </a:r>
          </a:p>
          <a:p>
            <a:pPr lvl="1"/>
            <a:r>
              <a:rPr lang="en-US" dirty="0"/>
              <a:t>Public space requirements, landscapes that facilitate green space, local art, street scale for walkability, and other similar features </a:t>
            </a:r>
          </a:p>
          <a:p>
            <a:r>
              <a:rPr lang="en-US" dirty="0"/>
              <a:t>Pair public investment with private investment to foster the largest benefit</a:t>
            </a:r>
          </a:p>
          <a:p>
            <a:pPr lvl="1"/>
            <a:r>
              <a:rPr lang="en-US" dirty="0"/>
              <a:t>Build new parks, trails, bike lanes, transit, or other amenities in QOZ</a:t>
            </a:r>
          </a:p>
          <a:p>
            <a:pPr lvl="1"/>
            <a:r>
              <a:rPr lang="en-US" dirty="0"/>
              <a:t>Spur returns on investments for QOF and thus increase the attractiveness of that QOZ compared to a tract without public investment </a:t>
            </a:r>
          </a:p>
          <a:p>
            <a:pPr lvl="1"/>
            <a:r>
              <a:rPr lang="en-US" dirty="0"/>
              <a:t>Alternatively, requirements on private investments for neighborhood amenities (e.g. public art, green space) may have similar affects </a:t>
            </a:r>
          </a:p>
          <a:p>
            <a:r>
              <a:rPr lang="en-US" dirty="0"/>
              <a:t>Given the potential of QOZ designation to either improve or worsen health disparities, special attention in future evaluations must be paid to changes in disparities at the state or city level. </a:t>
            </a:r>
          </a:p>
          <a:p>
            <a:r>
              <a:rPr lang="en-US" dirty="0"/>
              <a:t>QOZ designation may be a key time for local engagement and mobilization</a:t>
            </a:r>
          </a:p>
          <a:p>
            <a:pPr lvl="1"/>
            <a:r>
              <a:rPr lang="en-US" dirty="0"/>
              <a:t>identifying existing community health strengths that could appeal to QOF investment </a:t>
            </a:r>
          </a:p>
          <a:p>
            <a:pPr lvl="1"/>
            <a:r>
              <a:rPr lang="en-US" dirty="0"/>
              <a:t>mapping neighborhood health-related gaps that might be filled through additional investment</a:t>
            </a:r>
          </a:p>
          <a:p>
            <a:pPr lvl="1"/>
            <a:r>
              <a:rPr lang="en-US" dirty="0"/>
              <a:t>requiring and performing health impact assessments for all developments in QOZ may clearly articulate potential outcomes of individual QOF investment</a:t>
            </a:r>
          </a:p>
        </p:txBody>
      </p:sp>
      <p:sp>
        <p:nvSpPr>
          <p:cNvPr id="4" name="Slide Number Placeholder 3"/>
          <p:cNvSpPr>
            <a:spLocks noGrp="1"/>
          </p:cNvSpPr>
          <p:nvPr>
            <p:ph type="sldNum" sz="quarter" idx="5"/>
          </p:nvPr>
        </p:nvSpPr>
        <p:spPr/>
        <p:txBody>
          <a:bodyPr/>
          <a:lstStyle/>
          <a:p>
            <a:fld id="{41D94DE4-ADB8-4AEC-A448-0A0EA5464E1A}" type="slidenum">
              <a:rPr lang="en-US" smtClean="0"/>
              <a:t>22</a:t>
            </a:fld>
            <a:endParaRPr lang="en-US"/>
          </a:p>
        </p:txBody>
      </p:sp>
    </p:spTree>
    <p:extLst>
      <p:ext uri="{BB962C8B-B14F-4D97-AF65-F5344CB8AC3E}">
        <p14:creationId xmlns:p14="http://schemas.microsoft.com/office/powerpoint/2010/main" val="346478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5F06-EED7-4032-9AFC-4D68958069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729B5C-F3F6-49AC-82AC-13A380261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D295BF-ABF7-4A07-8699-736D1AB0D10C}"/>
              </a:ext>
            </a:extLst>
          </p:cNvPr>
          <p:cNvSpPr>
            <a:spLocks noGrp="1"/>
          </p:cNvSpPr>
          <p:nvPr>
            <p:ph type="dt" sz="half" idx="10"/>
          </p:nvPr>
        </p:nvSpPr>
        <p:spPr/>
        <p:txBody>
          <a:bodyPr/>
          <a:lstStyle/>
          <a:p>
            <a:fld id="{4E2D50E9-14D5-4C81-8702-8F0A702006CB}" type="datetimeFigureOut">
              <a:rPr lang="en-US" smtClean="0"/>
              <a:t>1/13/2020</a:t>
            </a:fld>
            <a:endParaRPr lang="en-US"/>
          </a:p>
        </p:txBody>
      </p:sp>
      <p:sp>
        <p:nvSpPr>
          <p:cNvPr id="5" name="Footer Placeholder 4">
            <a:extLst>
              <a:ext uri="{FF2B5EF4-FFF2-40B4-BE49-F238E27FC236}">
                <a16:creationId xmlns:a16="http://schemas.microsoft.com/office/drawing/2014/main" id="{60F04913-AE19-4738-8318-7B27D8544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CF421-D13D-4888-8715-33D37D8F0E10}"/>
              </a:ext>
            </a:extLst>
          </p:cNvPr>
          <p:cNvSpPr>
            <a:spLocks noGrp="1"/>
          </p:cNvSpPr>
          <p:nvPr>
            <p:ph type="sldNum" sz="quarter" idx="12"/>
          </p:nvPr>
        </p:nvSpPr>
        <p:spPr/>
        <p:txBody>
          <a:bodyPr/>
          <a:lstStyle/>
          <a:p>
            <a:fld id="{26C35956-7863-4A47-8916-8D654A73FC48}" type="slidenum">
              <a:rPr lang="en-US" smtClean="0"/>
              <a:t>‹#›</a:t>
            </a:fld>
            <a:endParaRPr lang="en-US"/>
          </a:p>
        </p:txBody>
      </p:sp>
    </p:spTree>
    <p:extLst>
      <p:ext uri="{BB962C8B-B14F-4D97-AF65-F5344CB8AC3E}">
        <p14:creationId xmlns:p14="http://schemas.microsoft.com/office/powerpoint/2010/main" val="385994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03376-D99F-4419-B78C-0B941B6E58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D13A2C-009B-45AE-8BCA-0953BD959E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1CE3F-2B92-4081-81BE-6FB522B85452}"/>
              </a:ext>
            </a:extLst>
          </p:cNvPr>
          <p:cNvSpPr>
            <a:spLocks noGrp="1"/>
          </p:cNvSpPr>
          <p:nvPr>
            <p:ph type="dt" sz="half" idx="10"/>
          </p:nvPr>
        </p:nvSpPr>
        <p:spPr/>
        <p:txBody>
          <a:bodyPr/>
          <a:lstStyle/>
          <a:p>
            <a:fld id="{4E2D50E9-14D5-4C81-8702-8F0A702006CB}" type="datetimeFigureOut">
              <a:rPr lang="en-US" smtClean="0"/>
              <a:t>1/13/2020</a:t>
            </a:fld>
            <a:endParaRPr lang="en-US"/>
          </a:p>
        </p:txBody>
      </p:sp>
      <p:sp>
        <p:nvSpPr>
          <p:cNvPr id="5" name="Footer Placeholder 4">
            <a:extLst>
              <a:ext uri="{FF2B5EF4-FFF2-40B4-BE49-F238E27FC236}">
                <a16:creationId xmlns:a16="http://schemas.microsoft.com/office/drawing/2014/main" id="{B9FE18A1-1C8C-4CB9-8761-C7374A647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6FF3F-3122-4A71-AAA0-BB12A5B45D84}"/>
              </a:ext>
            </a:extLst>
          </p:cNvPr>
          <p:cNvSpPr>
            <a:spLocks noGrp="1"/>
          </p:cNvSpPr>
          <p:nvPr>
            <p:ph type="sldNum" sz="quarter" idx="12"/>
          </p:nvPr>
        </p:nvSpPr>
        <p:spPr/>
        <p:txBody>
          <a:bodyPr/>
          <a:lstStyle/>
          <a:p>
            <a:fld id="{26C35956-7863-4A47-8916-8D654A73FC48}" type="slidenum">
              <a:rPr lang="en-US" smtClean="0"/>
              <a:t>‹#›</a:t>
            </a:fld>
            <a:endParaRPr lang="en-US"/>
          </a:p>
        </p:txBody>
      </p:sp>
    </p:spTree>
    <p:extLst>
      <p:ext uri="{BB962C8B-B14F-4D97-AF65-F5344CB8AC3E}">
        <p14:creationId xmlns:p14="http://schemas.microsoft.com/office/powerpoint/2010/main" val="228714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BFB2A-09A5-452B-B80C-AD728B1FB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7B1E64-74A0-4D7A-9053-66B47DD86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3754D-D66A-470A-BD09-A95F062C1874}"/>
              </a:ext>
            </a:extLst>
          </p:cNvPr>
          <p:cNvSpPr>
            <a:spLocks noGrp="1"/>
          </p:cNvSpPr>
          <p:nvPr>
            <p:ph type="dt" sz="half" idx="10"/>
          </p:nvPr>
        </p:nvSpPr>
        <p:spPr/>
        <p:txBody>
          <a:bodyPr/>
          <a:lstStyle/>
          <a:p>
            <a:fld id="{4E2D50E9-14D5-4C81-8702-8F0A702006CB}" type="datetimeFigureOut">
              <a:rPr lang="en-US" smtClean="0"/>
              <a:t>1/13/2020</a:t>
            </a:fld>
            <a:endParaRPr lang="en-US"/>
          </a:p>
        </p:txBody>
      </p:sp>
      <p:sp>
        <p:nvSpPr>
          <p:cNvPr id="5" name="Footer Placeholder 4">
            <a:extLst>
              <a:ext uri="{FF2B5EF4-FFF2-40B4-BE49-F238E27FC236}">
                <a16:creationId xmlns:a16="http://schemas.microsoft.com/office/drawing/2014/main" id="{873F0D77-99A4-4621-BBDF-3F340B060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2365B-ABD2-4F45-AD79-2EB4FBB2490F}"/>
              </a:ext>
            </a:extLst>
          </p:cNvPr>
          <p:cNvSpPr>
            <a:spLocks noGrp="1"/>
          </p:cNvSpPr>
          <p:nvPr>
            <p:ph type="sldNum" sz="quarter" idx="12"/>
          </p:nvPr>
        </p:nvSpPr>
        <p:spPr/>
        <p:txBody>
          <a:bodyPr/>
          <a:lstStyle/>
          <a:p>
            <a:fld id="{26C35956-7863-4A47-8916-8D654A73FC48}" type="slidenum">
              <a:rPr lang="en-US" smtClean="0"/>
              <a:t>‹#›</a:t>
            </a:fld>
            <a:endParaRPr lang="en-US"/>
          </a:p>
        </p:txBody>
      </p:sp>
    </p:spTree>
    <p:extLst>
      <p:ext uri="{BB962C8B-B14F-4D97-AF65-F5344CB8AC3E}">
        <p14:creationId xmlns:p14="http://schemas.microsoft.com/office/powerpoint/2010/main" val="248234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22C6-3A5A-45BA-BE47-0A64FE4DE4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9F473A-0256-4F3A-9BFF-FB9F32A84C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82D70-F4CA-4F14-B5E1-95048B59B668}"/>
              </a:ext>
            </a:extLst>
          </p:cNvPr>
          <p:cNvSpPr>
            <a:spLocks noGrp="1"/>
          </p:cNvSpPr>
          <p:nvPr>
            <p:ph type="dt" sz="half" idx="10"/>
          </p:nvPr>
        </p:nvSpPr>
        <p:spPr/>
        <p:txBody>
          <a:bodyPr/>
          <a:lstStyle/>
          <a:p>
            <a:fld id="{4E2D50E9-14D5-4C81-8702-8F0A702006CB}" type="datetimeFigureOut">
              <a:rPr lang="en-US" smtClean="0"/>
              <a:t>1/13/2020</a:t>
            </a:fld>
            <a:endParaRPr lang="en-US"/>
          </a:p>
        </p:txBody>
      </p:sp>
      <p:sp>
        <p:nvSpPr>
          <p:cNvPr id="5" name="Footer Placeholder 4">
            <a:extLst>
              <a:ext uri="{FF2B5EF4-FFF2-40B4-BE49-F238E27FC236}">
                <a16:creationId xmlns:a16="http://schemas.microsoft.com/office/drawing/2014/main" id="{4AFB90CD-613A-4061-9BB8-9E84B3B96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4B78F-1FE7-4528-A965-4913322BC67D}"/>
              </a:ext>
            </a:extLst>
          </p:cNvPr>
          <p:cNvSpPr>
            <a:spLocks noGrp="1"/>
          </p:cNvSpPr>
          <p:nvPr>
            <p:ph type="sldNum" sz="quarter" idx="12"/>
          </p:nvPr>
        </p:nvSpPr>
        <p:spPr/>
        <p:txBody>
          <a:bodyPr/>
          <a:lstStyle/>
          <a:p>
            <a:fld id="{26C35956-7863-4A47-8916-8D654A73FC48}" type="slidenum">
              <a:rPr lang="en-US" smtClean="0"/>
              <a:t>‹#›</a:t>
            </a:fld>
            <a:endParaRPr lang="en-US"/>
          </a:p>
        </p:txBody>
      </p:sp>
    </p:spTree>
    <p:extLst>
      <p:ext uri="{BB962C8B-B14F-4D97-AF65-F5344CB8AC3E}">
        <p14:creationId xmlns:p14="http://schemas.microsoft.com/office/powerpoint/2010/main" val="265830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9D89F-4C31-453B-BCA2-5967A2616B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381991-B5EA-4F6B-90EA-57CE4BF85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A59124-CFD7-4F98-812F-60EF2B34ACC8}"/>
              </a:ext>
            </a:extLst>
          </p:cNvPr>
          <p:cNvSpPr>
            <a:spLocks noGrp="1"/>
          </p:cNvSpPr>
          <p:nvPr>
            <p:ph type="dt" sz="half" idx="10"/>
          </p:nvPr>
        </p:nvSpPr>
        <p:spPr/>
        <p:txBody>
          <a:bodyPr/>
          <a:lstStyle/>
          <a:p>
            <a:fld id="{4E2D50E9-14D5-4C81-8702-8F0A702006CB}" type="datetimeFigureOut">
              <a:rPr lang="en-US" smtClean="0"/>
              <a:t>1/13/2020</a:t>
            </a:fld>
            <a:endParaRPr lang="en-US"/>
          </a:p>
        </p:txBody>
      </p:sp>
      <p:sp>
        <p:nvSpPr>
          <p:cNvPr id="5" name="Footer Placeholder 4">
            <a:extLst>
              <a:ext uri="{FF2B5EF4-FFF2-40B4-BE49-F238E27FC236}">
                <a16:creationId xmlns:a16="http://schemas.microsoft.com/office/drawing/2014/main" id="{2D888352-C543-4AAB-8EFF-D9AE5A4E3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FB54B-B6E9-4EF3-ABA4-61DDC122DE9A}"/>
              </a:ext>
            </a:extLst>
          </p:cNvPr>
          <p:cNvSpPr>
            <a:spLocks noGrp="1"/>
          </p:cNvSpPr>
          <p:nvPr>
            <p:ph type="sldNum" sz="quarter" idx="12"/>
          </p:nvPr>
        </p:nvSpPr>
        <p:spPr/>
        <p:txBody>
          <a:bodyPr/>
          <a:lstStyle/>
          <a:p>
            <a:fld id="{26C35956-7863-4A47-8916-8D654A73FC48}" type="slidenum">
              <a:rPr lang="en-US" smtClean="0"/>
              <a:t>‹#›</a:t>
            </a:fld>
            <a:endParaRPr lang="en-US"/>
          </a:p>
        </p:txBody>
      </p:sp>
    </p:spTree>
    <p:extLst>
      <p:ext uri="{BB962C8B-B14F-4D97-AF65-F5344CB8AC3E}">
        <p14:creationId xmlns:p14="http://schemas.microsoft.com/office/powerpoint/2010/main" val="3918887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BB64-4DA7-4ED4-A5F1-CE32949C4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72A69-4722-43F9-914B-1B42E009E3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7F0822-75E6-4490-B438-DB8A78BACC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BFF428-922A-43E6-9757-D1AE3A586724}"/>
              </a:ext>
            </a:extLst>
          </p:cNvPr>
          <p:cNvSpPr>
            <a:spLocks noGrp="1"/>
          </p:cNvSpPr>
          <p:nvPr>
            <p:ph type="dt" sz="half" idx="10"/>
          </p:nvPr>
        </p:nvSpPr>
        <p:spPr/>
        <p:txBody>
          <a:bodyPr/>
          <a:lstStyle/>
          <a:p>
            <a:fld id="{4E2D50E9-14D5-4C81-8702-8F0A702006CB}" type="datetimeFigureOut">
              <a:rPr lang="en-US" smtClean="0"/>
              <a:t>1/13/2020</a:t>
            </a:fld>
            <a:endParaRPr lang="en-US"/>
          </a:p>
        </p:txBody>
      </p:sp>
      <p:sp>
        <p:nvSpPr>
          <p:cNvPr id="6" name="Footer Placeholder 5">
            <a:extLst>
              <a:ext uri="{FF2B5EF4-FFF2-40B4-BE49-F238E27FC236}">
                <a16:creationId xmlns:a16="http://schemas.microsoft.com/office/drawing/2014/main" id="{96CEB166-E69D-4602-9F49-5838E6972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C1A12-6035-4144-93B4-3DF825BD4D25}"/>
              </a:ext>
            </a:extLst>
          </p:cNvPr>
          <p:cNvSpPr>
            <a:spLocks noGrp="1"/>
          </p:cNvSpPr>
          <p:nvPr>
            <p:ph type="sldNum" sz="quarter" idx="12"/>
          </p:nvPr>
        </p:nvSpPr>
        <p:spPr/>
        <p:txBody>
          <a:bodyPr/>
          <a:lstStyle/>
          <a:p>
            <a:fld id="{26C35956-7863-4A47-8916-8D654A73FC48}" type="slidenum">
              <a:rPr lang="en-US" smtClean="0"/>
              <a:t>‹#›</a:t>
            </a:fld>
            <a:endParaRPr lang="en-US"/>
          </a:p>
        </p:txBody>
      </p:sp>
    </p:spTree>
    <p:extLst>
      <p:ext uri="{BB962C8B-B14F-4D97-AF65-F5344CB8AC3E}">
        <p14:creationId xmlns:p14="http://schemas.microsoft.com/office/powerpoint/2010/main" val="192194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7FC5-8B89-42EC-9E92-33A837890A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452E65-4C75-48CC-BD20-A89AEDDD78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34D5A0-1915-4A0D-82A5-2962CCFC8C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EF0559-34E2-42FB-A05C-6723DA1ACF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602B51-7076-4178-A3DD-319CFE1E72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54861C-B591-473D-AD4A-AE1169071585}"/>
              </a:ext>
            </a:extLst>
          </p:cNvPr>
          <p:cNvSpPr>
            <a:spLocks noGrp="1"/>
          </p:cNvSpPr>
          <p:nvPr>
            <p:ph type="dt" sz="half" idx="10"/>
          </p:nvPr>
        </p:nvSpPr>
        <p:spPr/>
        <p:txBody>
          <a:bodyPr/>
          <a:lstStyle/>
          <a:p>
            <a:fld id="{4E2D50E9-14D5-4C81-8702-8F0A702006CB}" type="datetimeFigureOut">
              <a:rPr lang="en-US" smtClean="0"/>
              <a:t>1/13/2020</a:t>
            </a:fld>
            <a:endParaRPr lang="en-US"/>
          </a:p>
        </p:txBody>
      </p:sp>
      <p:sp>
        <p:nvSpPr>
          <p:cNvPr id="8" name="Footer Placeholder 7">
            <a:extLst>
              <a:ext uri="{FF2B5EF4-FFF2-40B4-BE49-F238E27FC236}">
                <a16:creationId xmlns:a16="http://schemas.microsoft.com/office/drawing/2014/main" id="{9E5211F8-0C00-4DC5-947B-B0F750F7DD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EF22DB-0A78-49C9-B701-958F6162EE06}"/>
              </a:ext>
            </a:extLst>
          </p:cNvPr>
          <p:cNvSpPr>
            <a:spLocks noGrp="1"/>
          </p:cNvSpPr>
          <p:nvPr>
            <p:ph type="sldNum" sz="quarter" idx="12"/>
          </p:nvPr>
        </p:nvSpPr>
        <p:spPr/>
        <p:txBody>
          <a:bodyPr/>
          <a:lstStyle/>
          <a:p>
            <a:fld id="{26C35956-7863-4A47-8916-8D654A73FC48}" type="slidenum">
              <a:rPr lang="en-US" smtClean="0"/>
              <a:t>‹#›</a:t>
            </a:fld>
            <a:endParaRPr lang="en-US"/>
          </a:p>
        </p:txBody>
      </p:sp>
    </p:spTree>
    <p:extLst>
      <p:ext uri="{BB962C8B-B14F-4D97-AF65-F5344CB8AC3E}">
        <p14:creationId xmlns:p14="http://schemas.microsoft.com/office/powerpoint/2010/main" val="264081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2B3A-CCA6-4D92-B8C1-367E10116F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4AB693-E81C-4D60-9790-8E0E46B5C134}"/>
              </a:ext>
            </a:extLst>
          </p:cNvPr>
          <p:cNvSpPr>
            <a:spLocks noGrp="1"/>
          </p:cNvSpPr>
          <p:nvPr>
            <p:ph type="dt" sz="half" idx="10"/>
          </p:nvPr>
        </p:nvSpPr>
        <p:spPr/>
        <p:txBody>
          <a:bodyPr/>
          <a:lstStyle/>
          <a:p>
            <a:fld id="{4E2D50E9-14D5-4C81-8702-8F0A702006CB}" type="datetimeFigureOut">
              <a:rPr lang="en-US" smtClean="0"/>
              <a:t>1/13/2020</a:t>
            </a:fld>
            <a:endParaRPr lang="en-US"/>
          </a:p>
        </p:txBody>
      </p:sp>
      <p:sp>
        <p:nvSpPr>
          <p:cNvPr id="4" name="Footer Placeholder 3">
            <a:extLst>
              <a:ext uri="{FF2B5EF4-FFF2-40B4-BE49-F238E27FC236}">
                <a16:creationId xmlns:a16="http://schemas.microsoft.com/office/drawing/2014/main" id="{B9DAA98E-464F-457B-9A5E-AB8ECEB69A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774ED-D2AE-430E-8E4F-3A8A0FEA878A}"/>
              </a:ext>
            </a:extLst>
          </p:cNvPr>
          <p:cNvSpPr>
            <a:spLocks noGrp="1"/>
          </p:cNvSpPr>
          <p:nvPr>
            <p:ph type="sldNum" sz="quarter" idx="12"/>
          </p:nvPr>
        </p:nvSpPr>
        <p:spPr/>
        <p:txBody>
          <a:bodyPr/>
          <a:lstStyle/>
          <a:p>
            <a:fld id="{26C35956-7863-4A47-8916-8D654A73FC48}" type="slidenum">
              <a:rPr lang="en-US" smtClean="0"/>
              <a:t>‹#›</a:t>
            </a:fld>
            <a:endParaRPr lang="en-US"/>
          </a:p>
        </p:txBody>
      </p:sp>
    </p:spTree>
    <p:extLst>
      <p:ext uri="{BB962C8B-B14F-4D97-AF65-F5344CB8AC3E}">
        <p14:creationId xmlns:p14="http://schemas.microsoft.com/office/powerpoint/2010/main" val="302165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747B0F-FB6D-48D1-BE7E-F9AB1B7118B7}"/>
              </a:ext>
            </a:extLst>
          </p:cNvPr>
          <p:cNvSpPr>
            <a:spLocks noGrp="1"/>
          </p:cNvSpPr>
          <p:nvPr>
            <p:ph type="dt" sz="half" idx="10"/>
          </p:nvPr>
        </p:nvSpPr>
        <p:spPr/>
        <p:txBody>
          <a:bodyPr/>
          <a:lstStyle/>
          <a:p>
            <a:fld id="{4E2D50E9-14D5-4C81-8702-8F0A702006CB}" type="datetimeFigureOut">
              <a:rPr lang="en-US" smtClean="0"/>
              <a:t>1/13/2020</a:t>
            </a:fld>
            <a:endParaRPr lang="en-US"/>
          </a:p>
        </p:txBody>
      </p:sp>
      <p:sp>
        <p:nvSpPr>
          <p:cNvPr id="3" name="Footer Placeholder 2">
            <a:extLst>
              <a:ext uri="{FF2B5EF4-FFF2-40B4-BE49-F238E27FC236}">
                <a16:creationId xmlns:a16="http://schemas.microsoft.com/office/drawing/2014/main" id="{5850B77C-ACD3-47BC-BF2A-9F11D44495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CDFDCC-4459-427D-9647-71390BD89D6C}"/>
              </a:ext>
            </a:extLst>
          </p:cNvPr>
          <p:cNvSpPr>
            <a:spLocks noGrp="1"/>
          </p:cNvSpPr>
          <p:nvPr>
            <p:ph type="sldNum" sz="quarter" idx="12"/>
          </p:nvPr>
        </p:nvSpPr>
        <p:spPr/>
        <p:txBody>
          <a:bodyPr/>
          <a:lstStyle/>
          <a:p>
            <a:fld id="{26C35956-7863-4A47-8916-8D654A73FC48}" type="slidenum">
              <a:rPr lang="en-US" smtClean="0"/>
              <a:t>‹#›</a:t>
            </a:fld>
            <a:endParaRPr lang="en-US"/>
          </a:p>
        </p:txBody>
      </p:sp>
    </p:spTree>
    <p:extLst>
      <p:ext uri="{BB962C8B-B14F-4D97-AF65-F5344CB8AC3E}">
        <p14:creationId xmlns:p14="http://schemas.microsoft.com/office/powerpoint/2010/main" val="243267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832A-9CAA-419B-90CA-FFC766C04D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3DB27B-1741-47A8-8D47-5EE76FE3E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7BC218-D28A-46BB-8968-24E1B8A7F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5B786C-4B27-481B-8A71-6739CC5C5DD7}"/>
              </a:ext>
            </a:extLst>
          </p:cNvPr>
          <p:cNvSpPr>
            <a:spLocks noGrp="1"/>
          </p:cNvSpPr>
          <p:nvPr>
            <p:ph type="dt" sz="half" idx="10"/>
          </p:nvPr>
        </p:nvSpPr>
        <p:spPr/>
        <p:txBody>
          <a:bodyPr/>
          <a:lstStyle/>
          <a:p>
            <a:fld id="{4E2D50E9-14D5-4C81-8702-8F0A702006CB}" type="datetimeFigureOut">
              <a:rPr lang="en-US" smtClean="0"/>
              <a:t>1/13/2020</a:t>
            </a:fld>
            <a:endParaRPr lang="en-US"/>
          </a:p>
        </p:txBody>
      </p:sp>
      <p:sp>
        <p:nvSpPr>
          <p:cNvPr id="6" name="Footer Placeholder 5">
            <a:extLst>
              <a:ext uri="{FF2B5EF4-FFF2-40B4-BE49-F238E27FC236}">
                <a16:creationId xmlns:a16="http://schemas.microsoft.com/office/drawing/2014/main" id="{9D1957E4-E12E-4FD8-B7B0-E0A42E2DA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BA8533-8EB9-42D3-9B45-259964809344}"/>
              </a:ext>
            </a:extLst>
          </p:cNvPr>
          <p:cNvSpPr>
            <a:spLocks noGrp="1"/>
          </p:cNvSpPr>
          <p:nvPr>
            <p:ph type="sldNum" sz="quarter" idx="12"/>
          </p:nvPr>
        </p:nvSpPr>
        <p:spPr/>
        <p:txBody>
          <a:bodyPr/>
          <a:lstStyle/>
          <a:p>
            <a:fld id="{26C35956-7863-4A47-8916-8D654A73FC48}" type="slidenum">
              <a:rPr lang="en-US" smtClean="0"/>
              <a:t>‹#›</a:t>
            </a:fld>
            <a:endParaRPr lang="en-US"/>
          </a:p>
        </p:txBody>
      </p:sp>
    </p:spTree>
    <p:extLst>
      <p:ext uri="{BB962C8B-B14F-4D97-AF65-F5344CB8AC3E}">
        <p14:creationId xmlns:p14="http://schemas.microsoft.com/office/powerpoint/2010/main" val="121657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2027-0A33-46FF-B07E-CA2C82F409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A1114C-2ED8-4CB2-A7C8-A805EE217B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798AE3-F2BF-4CAA-BE4E-9F6781346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5E21B-11E9-4B70-9107-22A312E08B96}"/>
              </a:ext>
            </a:extLst>
          </p:cNvPr>
          <p:cNvSpPr>
            <a:spLocks noGrp="1"/>
          </p:cNvSpPr>
          <p:nvPr>
            <p:ph type="dt" sz="half" idx="10"/>
          </p:nvPr>
        </p:nvSpPr>
        <p:spPr/>
        <p:txBody>
          <a:bodyPr/>
          <a:lstStyle/>
          <a:p>
            <a:fld id="{4E2D50E9-14D5-4C81-8702-8F0A702006CB}" type="datetimeFigureOut">
              <a:rPr lang="en-US" smtClean="0"/>
              <a:t>1/13/2020</a:t>
            </a:fld>
            <a:endParaRPr lang="en-US"/>
          </a:p>
        </p:txBody>
      </p:sp>
      <p:sp>
        <p:nvSpPr>
          <p:cNvPr id="6" name="Footer Placeholder 5">
            <a:extLst>
              <a:ext uri="{FF2B5EF4-FFF2-40B4-BE49-F238E27FC236}">
                <a16:creationId xmlns:a16="http://schemas.microsoft.com/office/drawing/2014/main" id="{34674D6F-72D1-432F-9F3F-B047DC81CB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B0887E-83EB-4A23-BA1C-F7BB677499DB}"/>
              </a:ext>
            </a:extLst>
          </p:cNvPr>
          <p:cNvSpPr>
            <a:spLocks noGrp="1"/>
          </p:cNvSpPr>
          <p:nvPr>
            <p:ph type="sldNum" sz="quarter" idx="12"/>
          </p:nvPr>
        </p:nvSpPr>
        <p:spPr/>
        <p:txBody>
          <a:bodyPr/>
          <a:lstStyle/>
          <a:p>
            <a:fld id="{26C35956-7863-4A47-8916-8D654A73FC48}" type="slidenum">
              <a:rPr lang="en-US" smtClean="0"/>
              <a:t>‹#›</a:t>
            </a:fld>
            <a:endParaRPr lang="en-US"/>
          </a:p>
        </p:txBody>
      </p:sp>
    </p:spTree>
    <p:extLst>
      <p:ext uri="{BB962C8B-B14F-4D97-AF65-F5344CB8AC3E}">
        <p14:creationId xmlns:p14="http://schemas.microsoft.com/office/powerpoint/2010/main" val="56942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353503-2996-4045-8A18-703D6B9BA9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9CCF73-713D-4D4B-802A-3A6A45E33E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FF64B-F269-44EA-B131-9E31E954C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D50E9-14D5-4C81-8702-8F0A702006CB}" type="datetimeFigureOut">
              <a:rPr lang="en-US" smtClean="0"/>
              <a:t>1/13/2020</a:t>
            </a:fld>
            <a:endParaRPr lang="en-US"/>
          </a:p>
        </p:txBody>
      </p:sp>
      <p:sp>
        <p:nvSpPr>
          <p:cNvPr id="5" name="Footer Placeholder 4">
            <a:extLst>
              <a:ext uri="{FF2B5EF4-FFF2-40B4-BE49-F238E27FC236}">
                <a16:creationId xmlns:a16="http://schemas.microsoft.com/office/drawing/2014/main" id="{F2373BF8-CA50-473F-BBE6-588CBE18D4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114B6B-058B-450F-8685-27156BC65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35956-7863-4A47-8916-8D654A73FC48}" type="slidenum">
              <a:rPr lang="en-US" smtClean="0"/>
              <a:t>‹#›</a:t>
            </a:fld>
            <a:endParaRPr lang="en-US"/>
          </a:p>
        </p:txBody>
      </p:sp>
    </p:spTree>
    <p:extLst>
      <p:ext uri="{BB962C8B-B14F-4D97-AF65-F5344CB8AC3E}">
        <p14:creationId xmlns:p14="http://schemas.microsoft.com/office/powerpoint/2010/main" val="2978603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eighborhooddata.shinyapps.io/FQOZ_Benchmar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dced.maps.arcgis.com/home/webmap/viewer.html?webmap=b0bd4d703ddc498fb0a993a00d77ed4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A03C0982-688F-419B-AD2B-5881A04C3493}"/>
              </a:ext>
            </a:extLst>
          </p:cNvPr>
          <p:cNvSpPr>
            <a:spLocks noGrp="1"/>
          </p:cNvSpPr>
          <p:nvPr>
            <p:ph type="subTitle" idx="1"/>
          </p:nvPr>
        </p:nvSpPr>
        <p:spPr>
          <a:xfrm>
            <a:off x="4439633" y="4518923"/>
            <a:ext cx="3312734" cy="1141851"/>
          </a:xfrm>
          <a:noFill/>
        </p:spPr>
        <p:txBody>
          <a:bodyPr>
            <a:normAutofit/>
          </a:bodyPr>
          <a:lstStyle/>
          <a:p>
            <a:r>
              <a:rPr lang="en-US" sz="1900" dirty="0">
                <a:solidFill>
                  <a:srgbClr val="080808"/>
                </a:solidFill>
              </a:rPr>
              <a:t>Jana A. Hirsch, </a:t>
            </a:r>
            <a:r>
              <a:rPr lang="en-US" sz="1900" dirty="0" err="1">
                <a:solidFill>
                  <a:srgbClr val="080808"/>
                </a:solidFill>
              </a:rPr>
              <a:t>Yuzhe</a:t>
            </a:r>
            <a:r>
              <a:rPr lang="en-US" sz="1900" dirty="0">
                <a:solidFill>
                  <a:srgbClr val="080808"/>
                </a:solidFill>
              </a:rPr>
              <a:t> Zhao, Usama Bilal, Kathryn M. Neckerman, Yvonne L. Michael</a:t>
            </a:r>
          </a:p>
        </p:txBody>
      </p:sp>
      <p:sp>
        <p:nvSpPr>
          <p:cNvPr id="2" name="Title 1">
            <a:extLst>
              <a:ext uri="{FF2B5EF4-FFF2-40B4-BE49-F238E27FC236}">
                <a16:creationId xmlns:a16="http://schemas.microsoft.com/office/drawing/2014/main" id="{48249306-B527-4DC2-BBB9-3A8EFAE2AD1F}"/>
              </a:ext>
            </a:extLst>
          </p:cNvPr>
          <p:cNvSpPr>
            <a:spLocks noGrp="1"/>
          </p:cNvSpPr>
          <p:nvPr>
            <p:ph type="ctrTitle"/>
          </p:nvPr>
        </p:nvSpPr>
        <p:spPr>
          <a:xfrm>
            <a:off x="3204642" y="2353641"/>
            <a:ext cx="5782716" cy="2150719"/>
          </a:xfrm>
          <a:noFill/>
        </p:spPr>
        <p:txBody>
          <a:bodyPr anchor="ctr">
            <a:normAutofit/>
          </a:bodyPr>
          <a:lstStyle/>
          <a:p>
            <a:r>
              <a:rPr lang="en-US" sz="3300" b="1" dirty="0">
                <a:solidFill>
                  <a:srgbClr val="080808"/>
                </a:solidFill>
              </a:rPr>
              <a:t>Federally Qualified Opportunity Zones: </a:t>
            </a:r>
            <a:r>
              <a:rPr lang="en-US" sz="2400" dirty="0">
                <a:solidFill>
                  <a:srgbClr val="080808"/>
                </a:solidFill>
              </a:rPr>
              <a:t>an Opportunity for Natural Experiments on Place-based Programming and Neighborhood Change</a:t>
            </a:r>
            <a:endParaRPr lang="en-US" sz="33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86946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E9A3-B9ED-4DD8-891E-C90A71995045}"/>
              </a:ext>
            </a:extLst>
          </p:cNvPr>
          <p:cNvSpPr>
            <a:spLocks noGrp="1"/>
          </p:cNvSpPr>
          <p:nvPr>
            <p:ph type="title"/>
          </p:nvPr>
        </p:nvSpPr>
        <p:spPr>
          <a:xfrm>
            <a:off x="838200" y="365125"/>
            <a:ext cx="10515600" cy="1325563"/>
          </a:xfrm>
        </p:spPr>
        <p:txBody>
          <a:bodyPr>
            <a:normAutofit/>
          </a:bodyPr>
          <a:lstStyle/>
          <a:p>
            <a:r>
              <a:rPr lang="en-US" dirty="0"/>
              <a:t>RECVD Project Data Included in Manuscript</a:t>
            </a:r>
          </a:p>
        </p:txBody>
      </p:sp>
      <p:graphicFrame>
        <p:nvGraphicFramePr>
          <p:cNvPr id="5" name="Content Placeholder 2">
            <a:extLst>
              <a:ext uri="{FF2B5EF4-FFF2-40B4-BE49-F238E27FC236}">
                <a16:creationId xmlns:a16="http://schemas.microsoft.com/office/drawing/2014/main" id="{D889AB08-D808-4AD2-A1B1-63380A9FEB97}"/>
              </a:ext>
            </a:extLst>
          </p:cNvPr>
          <p:cNvGraphicFramePr>
            <a:graphicFrameLocks noGrp="1"/>
          </p:cNvGraphicFramePr>
          <p:nvPr>
            <p:ph idx="1"/>
            <p:extLst>
              <p:ext uri="{D42A27DB-BD31-4B8C-83A1-F6EECF244321}">
                <p14:modId xmlns:p14="http://schemas.microsoft.com/office/powerpoint/2010/main" val="19508316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310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1C02-0F0B-4DDF-831B-9269DCE51749}"/>
              </a:ext>
            </a:extLst>
          </p:cNvPr>
          <p:cNvSpPr>
            <a:spLocks noGrp="1"/>
          </p:cNvSpPr>
          <p:nvPr>
            <p:ph type="title"/>
          </p:nvPr>
        </p:nvSpPr>
        <p:spPr>
          <a:xfrm>
            <a:off x="870204" y="606564"/>
            <a:ext cx="10451592" cy="1325563"/>
          </a:xfrm>
        </p:spPr>
        <p:txBody>
          <a:bodyPr anchor="ctr">
            <a:normAutofit/>
          </a:bodyPr>
          <a:lstStyle/>
          <a:p>
            <a:r>
              <a:rPr lang="en-US" dirty="0"/>
              <a:t>Health Data Included (model-based estimates from 500 Cities &amp; USALEEP)</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FEAACDB-3344-423A-A05E-0EAF35F795BC}"/>
              </a:ext>
            </a:extLst>
          </p:cNvPr>
          <p:cNvGraphicFramePr>
            <a:graphicFrameLocks noGrp="1"/>
          </p:cNvGraphicFramePr>
          <p:nvPr>
            <p:ph idx="1"/>
            <p:extLst>
              <p:ext uri="{D42A27DB-BD31-4B8C-83A1-F6EECF244321}">
                <p14:modId xmlns:p14="http://schemas.microsoft.com/office/powerpoint/2010/main" val="1918237060"/>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18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688C34-3F8C-4868-B3F6-DBC709BB2E23}"/>
              </a:ext>
            </a:extLst>
          </p:cNvPr>
          <p:cNvSpPr>
            <a:spLocks noGrp="1"/>
          </p:cNvSpPr>
          <p:nvPr>
            <p:ph type="title"/>
          </p:nvPr>
        </p:nvSpPr>
        <p:spPr>
          <a:xfrm>
            <a:off x="1211507" y="621792"/>
            <a:ext cx="3845405" cy="5413248"/>
          </a:xfrm>
        </p:spPr>
        <p:txBody>
          <a:bodyPr>
            <a:normAutofit/>
          </a:bodyPr>
          <a:lstStyle/>
          <a:p>
            <a:r>
              <a:rPr lang="en-US" sz="4800" dirty="0"/>
              <a:t>Analyses aimed to describe baseline conditions</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B3BC185-9C40-482C-BE73-C8E5B0CD8622}"/>
              </a:ext>
            </a:extLst>
          </p:cNvPr>
          <p:cNvSpPr>
            <a:spLocks noGrp="1"/>
          </p:cNvSpPr>
          <p:nvPr>
            <p:ph idx="1"/>
          </p:nvPr>
        </p:nvSpPr>
        <p:spPr>
          <a:xfrm>
            <a:off x="4821382" y="643466"/>
            <a:ext cx="6727150" cy="5571065"/>
          </a:xfrm>
          <a:noFill/>
        </p:spPr>
        <p:txBody>
          <a:bodyPr anchor="ctr">
            <a:normAutofit/>
          </a:bodyPr>
          <a:lstStyle/>
          <a:p>
            <a:r>
              <a:rPr lang="en-US" sz="3200" dirty="0"/>
              <a:t>Means and standard deviations (SD) across QOZ categories </a:t>
            </a:r>
          </a:p>
          <a:p>
            <a:r>
              <a:rPr lang="en-US" sz="3200" dirty="0"/>
              <a:t>Repeated by state</a:t>
            </a:r>
          </a:p>
          <a:p>
            <a:r>
              <a:rPr lang="en-US" sz="3200" dirty="0"/>
              <a:t>Differences between designated QOZ and eligible but not designated tracts (adjusting for total disparity)</a:t>
            </a:r>
          </a:p>
        </p:txBody>
      </p:sp>
    </p:spTree>
    <p:extLst>
      <p:ext uri="{BB962C8B-B14F-4D97-AF65-F5344CB8AC3E}">
        <p14:creationId xmlns:p14="http://schemas.microsoft.com/office/powerpoint/2010/main" val="31794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2863-6FD4-4282-AF86-C49A67F467E9}"/>
              </a:ext>
            </a:extLst>
          </p:cNvPr>
          <p:cNvSpPr>
            <a:spLocks noGrp="1"/>
          </p:cNvSpPr>
          <p:nvPr>
            <p:ph type="title"/>
          </p:nvPr>
        </p:nvSpPr>
        <p:spPr/>
        <p:txBody>
          <a:bodyPr/>
          <a:lstStyle/>
          <a:p>
            <a:r>
              <a:rPr lang="en-US" dirty="0"/>
              <a:t>Example map</a:t>
            </a:r>
          </a:p>
        </p:txBody>
      </p:sp>
      <p:pic>
        <p:nvPicPr>
          <p:cNvPr id="4" name="Content Placeholder 3">
            <a:extLst>
              <a:ext uri="{FF2B5EF4-FFF2-40B4-BE49-F238E27FC236}">
                <a16:creationId xmlns:a16="http://schemas.microsoft.com/office/drawing/2014/main" id="{7CB0BBE1-CEF1-4D62-AA96-A2A852A0D069}"/>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0256" t="5289" r="9936" b="6971"/>
          <a:stretch/>
        </p:blipFill>
        <p:spPr bwMode="auto">
          <a:xfrm>
            <a:off x="3359383" y="1995557"/>
            <a:ext cx="5473233" cy="40114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837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2863-6FD4-4282-AF86-C49A67F467E9}"/>
              </a:ext>
            </a:extLst>
          </p:cNvPr>
          <p:cNvSpPr>
            <a:spLocks noGrp="1"/>
          </p:cNvSpPr>
          <p:nvPr>
            <p:ph type="title"/>
          </p:nvPr>
        </p:nvSpPr>
        <p:spPr/>
        <p:txBody>
          <a:bodyPr/>
          <a:lstStyle/>
          <a:p>
            <a:r>
              <a:rPr lang="en-US" dirty="0"/>
              <a:t>Example difference adjusting for total disparity</a:t>
            </a:r>
          </a:p>
        </p:txBody>
      </p:sp>
      <p:sp>
        <p:nvSpPr>
          <p:cNvPr id="9" name="Rectangle 8">
            <a:extLst>
              <a:ext uri="{FF2B5EF4-FFF2-40B4-BE49-F238E27FC236}">
                <a16:creationId xmlns:a16="http://schemas.microsoft.com/office/drawing/2014/main" id="{2E8ED336-5EE3-429C-92BD-E6A770195DF3}"/>
              </a:ext>
            </a:extLst>
          </p:cNvPr>
          <p:cNvSpPr/>
          <p:nvPr/>
        </p:nvSpPr>
        <p:spPr>
          <a:xfrm>
            <a:off x="7024254" y="1964171"/>
            <a:ext cx="4136397" cy="3416320"/>
          </a:xfrm>
          <a:prstGeom prst="rect">
            <a:avLst/>
          </a:prstGeom>
        </p:spPr>
        <p:txBody>
          <a:bodyPr wrap="square">
            <a:spAutoFit/>
          </a:bodyPr>
          <a:lstStyle/>
          <a:p>
            <a:r>
              <a:rPr lang="en-US" dirty="0"/>
              <a:t>Difference between the mean value of proportion poor physical health (2016) in tracts designated as QOZ compared to eligible, not designated tracts by state plotted against the coefficient of variation (total disparity). For “negative outcomes” such as this (i.e. where we expect targeted designation to mean more positive differences), states above the line are doing best and states below the line are doing worse at targeting tracts that need investment.</a:t>
            </a:r>
          </a:p>
        </p:txBody>
      </p:sp>
      <p:pic>
        <p:nvPicPr>
          <p:cNvPr id="5" name="Content Placeholder 4">
            <a:extLst>
              <a:ext uri="{FF2B5EF4-FFF2-40B4-BE49-F238E27FC236}">
                <a16:creationId xmlns:a16="http://schemas.microsoft.com/office/drawing/2014/main" id="{87331F3A-7F66-491F-A741-4339860F0CBC}"/>
              </a:ext>
            </a:extLst>
          </p:cNvPr>
          <p:cNvPicPr>
            <a:picLocks noGrp="1" noChangeAspect="1"/>
          </p:cNvPicPr>
          <p:nvPr>
            <p:ph idx="1"/>
          </p:nvPr>
        </p:nvPicPr>
        <p:blipFill>
          <a:blip r:embed="rId2"/>
          <a:stretch>
            <a:fillRect/>
          </a:stretch>
        </p:blipFill>
        <p:spPr>
          <a:xfrm>
            <a:off x="264541" y="1834356"/>
            <a:ext cx="6619875" cy="4333875"/>
          </a:xfrm>
          <a:prstGeom prst="rect">
            <a:avLst/>
          </a:prstGeom>
        </p:spPr>
      </p:pic>
    </p:spTree>
    <p:extLst>
      <p:ext uri="{BB962C8B-B14F-4D97-AF65-F5344CB8AC3E}">
        <p14:creationId xmlns:p14="http://schemas.microsoft.com/office/powerpoint/2010/main" val="417497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244EE8-9BF4-479F-81FD-35494B335F20}"/>
              </a:ext>
            </a:extLst>
          </p:cNvPr>
          <p:cNvSpPr>
            <a:spLocks noGrp="1"/>
          </p:cNvSpPr>
          <p:nvPr>
            <p:ph type="title"/>
          </p:nvPr>
        </p:nvSpPr>
        <p:spPr>
          <a:xfrm>
            <a:off x="643468" y="643467"/>
            <a:ext cx="4804064" cy="5571065"/>
          </a:xfrm>
        </p:spPr>
        <p:txBody>
          <a:bodyPr>
            <a:normAutofit/>
          </a:bodyPr>
          <a:lstStyle/>
          <a:p>
            <a:r>
              <a:rPr lang="en-US" sz="3600"/>
              <a:t>Online Dashboard of Results</a:t>
            </a:r>
          </a:p>
        </p:txBody>
      </p:sp>
      <p:sp>
        <p:nvSpPr>
          <p:cNvPr id="10"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FEECDA1-0903-4213-BDBF-90CD3F6182B3}"/>
              </a:ext>
            </a:extLst>
          </p:cNvPr>
          <p:cNvSpPr>
            <a:spLocks noGrp="1"/>
          </p:cNvSpPr>
          <p:nvPr>
            <p:ph idx="1"/>
          </p:nvPr>
        </p:nvSpPr>
        <p:spPr>
          <a:xfrm>
            <a:off x="5735782" y="643467"/>
            <a:ext cx="5812749" cy="5571065"/>
          </a:xfrm>
        </p:spPr>
        <p:txBody>
          <a:bodyPr anchor="ctr">
            <a:normAutofit/>
          </a:bodyPr>
          <a:lstStyle/>
          <a:p>
            <a:pPr marL="0" indent="0">
              <a:buNone/>
            </a:pPr>
            <a:endParaRPr lang="en-US" sz="5400" dirty="0"/>
          </a:p>
          <a:p>
            <a:pPr marL="0" indent="0">
              <a:buNone/>
            </a:pPr>
            <a:r>
              <a:rPr lang="en-US" sz="5400" dirty="0">
                <a:hlinkClick r:id="rId3"/>
              </a:rPr>
              <a:t>https://neighborhooddata.shinyapps.io/FQOZ_Benchmark/</a:t>
            </a:r>
            <a:r>
              <a:rPr lang="en-US" sz="5400" dirty="0"/>
              <a:t> </a:t>
            </a:r>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32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E1433B-CFEE-49BD-9C94-97A525771074}"/>
              </a:ext>
            </a:extLst>
          </p:cNvPr>
          <p:cNvSpPr>
            <a:spLocks noGrp="1"/>
          </p:cNvSpPr>
          <p:nvPr>
            <p:ph type="title"/>
          </p:nvPr>
        </p:nvSpPr>
        <p:spPr>
          <a:xfrm>
            <a:off x="643467" y="321734"/>
            <a:ext cx="10905066" cy="1135737"/>
          </a:xfrm>
        </p:spPr>
        <p:txBody>
          <a:bodyPr>
            <a:normAutofit/>
          </a:bodyPr>
          <a:lstStyle/>
          <a:p>
            <a:r>
              <a:rPr lang="en-US" sz="3600" dirty="0"/>
              <a:t>Verbal/written results: NETS</a:t>
            </a:r>
          </a:p>
        </p:txBody>
      </p:sp>
      <p:sp>
        <p:nvSpPr>
          <p:cNvPr id="3" name="Content Placeholder 2">
            <a:extLst>
              <a:ext uri="{FF2B5EF4-FFF2-40B4-BE49-F238E27FC236}">
                <a16:creationId xmlns:a16="http://schemas.microsoft.com/office/drawing/2014/main" id="{DA9AFE8D-E912-4A01-8621-25A937E2DC48}"/>
              </a:ext>
            </a:extLst>
          </p:cNvPr>
          <p:cNvSpPr>
            <a:spLocks noGrp="1"/>
          </p:cNvSpPr>
          <p:nvPr>
            <p:ph idx="1"/>
          </p:nvPr>
        </p:nvSpPr>
        <p:spPr>
          <a:xfrm>
            <a:off x="643467" y="1782981"/>
            <a:ext cx="10905066" cy="4393982"/>
          </a:xfrm>
        </p:spPr>
        <p:txBody>
          <a:bodyPr>
            <a:normAutofit/>
          </a:bodyPr>
          <a:lstStyle/>
          <a:p>
            <a:r>
              <a:rPr lang="en-US" sz="1900"/>
              <a:t>Eligible but not designated and ineligible tracts, on average QOZ had smaller, younger, and more racially/ethnically diverse populations</a:t>
            </a:r>
          </a:p>
          <a:p>
            <a:r>
              <a:rPr lang="en-US" sz="1900"/>
              <a:t>QOZ and eligible tracts had lower socioeconomic status (SES) than ineligible tracts</a:t>
            </a:r>
          </a:p>
          <a:p>
            <a:r>
              <a:rPr lang="en-US" sz="1900"/>
              <a:t>Designated QOZ had lower overall clinical treatment facility density, primarily driven by less ambulatory care</a:t>
            </a:r>
          </a:p>
          <a:p>
            <a:pPr lvl="1"/>
            <a:r>
              <a:rPr lang="en-US" sz="1900"/>
              <a:t>Higher density of hospitals and inpatient care and pharmacies or drug stores</a:t>
            </a:r>
          </a:p>
          <a:p>
            <a:r>
              <a:rPr lang="en-US" sz="1900"/>
              <a:t>QOZ had substantially lower density of physical activity resources, including multi-use facilities and proportion green, than ineligible tracts but were similar to eligible tracts across these resources. </a:t>
            </a:r>
          </a:p>
          <a:p>
            <a:pPr lvl="1"/>
            <a:r>
              <a:rPr lang="en-US" sz="1900"/>
              <a:t>QOZ had a higher density of walkable destinations for daily living than other eligible or ineligible tracts</a:t>
            </a:r>
          </a:p>
          <a:p>
            <a:r>
              <a:rPr lang="en-US" sz="1900"/>
              <a:t>QOZ had more food stores, primarily driven by a higher density of unhealthy food sources, including fast food. </a:t>
            </a:r>
          </a:p>
          <a:p>
            <a:r>
              <a:rPr lang="en-US" sz="1900"/>
              <a:t>Consistent with their higher walkability, QOZ had more social destinations and social services. </a:t>
            </a:r>
          </a:p>
          <a:p>
            <a:r>
              <a:rPr lang="en-US" sz="1900"/>
              <a:t>QOZ and other eligible tracts had a much higher density of liquor stores than ineligible tracts.</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3789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E1433B-CFEE-49BD-9C94-97A525771074}"/>
              </a:ext>
            </a:extLst>
          </p:cNvPr>
          <p:cNvSpPr>
            <a:spLocks noGrp="1"/>
          </p:cNvSpPr>
          <p:nvPr>
            <p:ph type="title"/>
          </p:nvPr>
        </p:nvSpPr>
        <p:spPr>
          <a:xfrm>
            <a:off x="643467" y="321734"/>
            <a:ext cx="10905066" cy="1135737"/>
          </a:xfrm>
        </p:spPr>
        <p:txBody>
          <a:bodyPr>
            <a:normAutofit/>
          </a:bodyPr>
          <a:lstStyle/>
          <a:p>
            <a:r>
              <a:rPr lang="en-US" sz="3600"/>
              <a:t>Verbal/written results: Health</a:t>
            </a:r>
          </a:p>
        </p:txBody>
      </p:sp>
      <p:sp>
        <p:nvSpPr>
          <p:cNvPr id="3" name="Content Placeholder 2">
            <a:extLst>
              <a:ext uri="{FF2B5EF4-FFF2-40B4-BE49-F238E27FC236}">
                <a16:creationId xmlns:a16="http://schemas.microsoft.com/office/drawing/2014/main" id="{DA9AFE8D-E912-4A01-8621-25A937E2DC48}"/>
              </a:ext>
            </a:extLst>
          </p:cNvPr>
          <p:cNvSpPr>
            <a:spLocks noGrp="1"/>
          </p:cNvSpPr>
          <p:nvPr>
            <p:ph idx="1"/>
          </p:nvPr>
        </p:nvSpPr>
        <p:spPr>
          <a:xfrm>
            <a:off x="643467" y="1782981"/>
            <a:ext cx="10905066" cy="4393982"/>
          </a:xfrm>
        </p:spPr>
        <p:txBody>
          <a:bodyPr>
            <a:normAutofit/>
          </a:bodyPr>
          <a:lstStyle/>
          <a:p>
            <a:r>
              <a:rPr lang="en-US" sz="2000"/>
              <a:t>Prevalence of all unhealthy behaviors except binge drinking was highest in QOZ, intermediate in other eligible tracts, and lowest in ineligible tracts</a:t>
            </a:r>
          </a:p>
          <a:p>
            <a:pPr lvl="1"/>
            <a:r>
              <a:rPr lang="en-US" sz="2000"/>
              <a:t>Binge drinking showed a reverse pattern, with ineligible tracts having the highest prevalence</a:t>
            </a:r>
          </a:p>
          <a:p>
            <a:r>
              <a:rPr lang="en-US" sz="2000"/>
              <a:t>Designated QOZ had the poorest health outcomes across all measures except cancer</a:t>
            </a:r>
          </a:p>
          <a:p>
            <a:r>
              <a:rPr lang="en-US" sz="2000"/>
              <a:t>Prevention practices were less consistent; </a:t>
            </a:r>
          </a:p>
          <a:p>
            <a:pPr lvl="1"/>
            <a:r>
              <a:rPr lang="en-US" sz="2000"/>
              <a:t>While QOZ had a higher proportion without health insurance and a lower proportion up-to-date on clinical preventive services, cholesterol screening, colonoscopy and visits to the dentist </a:t>
            </a:r>
          </a:p>
          <a:p>
            <a:pPr lvl="1"/>
            <a:r>
              <a:rPr lang="en-US" sz="2000"/>
              <a:t>Also had higher prevalence of visits to the doctor for routine checkup. There was no difference in proportions with blood pressure medication, mammogram, and Papanicolaou smear use</a:t>
            </a:r>
          </a:p>
          <a:p>
            <a:r>
              <a:rPr lang="en-US" sz="2000"/>
              <a:t>The difference in life expectancy in QOZ was 6.3- and 2.3-years compared to ineligible and eligible but not designated areas, respectively</a:t>
            </a:r>
          </a:p>
        </p:txBody>
      </p:sp>
      <p:sp>
        <p:nvSpPr>
          <p:cNvPr id="23"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7945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C9E39D-71F1-42F8-868B-2C64EB6E4F98}"/>
              </a:ext>
            </a:extLst>
          </p:cNvPr>
          <p:cNvSpPr>
            <a:spLocks noGrp="1"/>
          </p:cNvSpPr>
          <p:nvPr>
            <p:ph type="title"/>
          </p:nvPr>
        </p:nvSpPr>
        <p:spPr>
          <a:xfrm>
            <a:off x="643467" y="321734"/>
            <a:ext cx="5136416" cy="1135737"/>
          </a:xfrm>
        </p:spPr>
        <p:txBody>
          <a:bodyPr>
            <a:normAutofit/>
          </a:bodyPr>
          <a:lstStyle/>
          <a:p>
            <a:r>
              <a:rPr lang="en-US" sz="3600"/>
              <a:t>Discussion of Findings</a:t>
            </a:r>
          </a:p>
        </p:txBody>
      </p:sp>
      <p:sp>
        <p:nvSpPr>
          <p:cNvPr id="3" name="Content Placeholder 2">
            <a:extLst>
              <a:ext uri="{FF2B5EF4-FFF2-40B4-BE49-F238E27FC236}">
                <a16:creationId xmlns:a16="http://schemas.microsoft.com/office/drawing/2014/main" id="{E2396552-6516-4E51-8D5F-909DDCF1CF31}"/>
              </a:ext>
            </a:extLst>
          </p:cNvPr>
          <p:cNvSpPr>
            <a:spLocks noGrp="1"/>
          </p:cNvSpPr>
          <p:nvPr>
            <p:ph idx="1"/>
          </p:nvPr>
        </p:nvSpPr>
        <p:spPr>
          <a:xfrm>
            <a:off x="643468" y="1782981"/>
            <a:ext cx="5136416" cy="4393982"/>
          </a:xfrm>
        </p:spPr>
        <p:txBody>
          <a:bodyPr>
            <a:noAutofit/>
          </a:bodyPr>
          <a:lstStyle/>
          <a:p>
            <a:r>
              <a:rPr lang="en-US" sz="2000" dirty="0"/>
              <a:t>Residents of QOZ had poorer health, health behaviors, and prevention practices</a:t>
            </a:r>
          </a:p>
          <a:p>
            <a:r>
              <a:rPr lang="en-US" sz="2000" dirty="0"/>
              <a:t>Previous research on place-based policies is limited</a:t>
            </a:r>
          </a:p>
          <a:p>
            <a:pPr lvl="1"/>
            <a:r>
              <a:rPr lang="en-US" sz="1800" dirty="0"/>
              <a:t>Need for evaluation</a:t>
            </a:r>
          </a:p>
          <a:p>
            <a:r>
              <a:rPr lang="en-US" sz="2000" dirty="0"/>
              <a:t>Contradictory impacts</a:t>
            </a:r>
          </a:p>
          <a:p>
            <a:pPr lvl="1"/>
            <a:r>
              <a:rPr lang="en-US" sz="1800" dirty="0"/>
              <a:t>QOZ could improve access to jobs and health resources in high-need areas</a:t>
            </a:r>
          </a:p>
          <a:p>
            <a:pPr lvl="1"/>
            <a:r>
              <a:rPr lang="en-US" sz="1800" dirty="0"/>
              <a:t>Gains could be negated by gentrification and displacement of low-income residents</a:t>
            </a:r>
          </a:p>
          <a:p>
            <a:r>
              <a:rPr lang="en-US" sz="2000" dirty="0"/>
              <a:t>QOZ may become a transformative force for health within our communities if tracked, assessed, and managed carefully</a:t>
            </a:r>
          </a:p>
        </p:txBody>
      </p:sp>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ore filled with lots of fresh produce&#10;&#10;Description automatically generated">
            <a:extLst>
              <a:ext uri="{FF2B5EF4-FFF2-40B4-BE49-F238E27FC236}">
                <a16:creationId xmlns:a16="http://schemas.microsoft.com/office/drawing/2014/main" id="{A9A4F2FA-5C01-43F2-B930-56A24C3C2CB2}"/>
              </a:ext>
            </a:extLst>
          </p:cNvPr>
          <p:cNvPicPr>
            <a:picLocks noChangeAspect="1"/>
          </p:cNvPicPr>
          <p:nvPr/>
        </p:nvPicPr>
        <p:blipFill rotWithShape="1">
          <a:blip r:embed="rId3">
            <a:extLst>
              <a:ext uri="{28A0092B-C50C-407E-A947-70E740481C1C}">
                <a14:useLocalDpi xmlns:a14="http://schemas.microsoft.com/office/drawing/2010/main" val="0"/>
              </a:ext>
            </a:extLst>
          </a:blip>
          <a:srcRect l="35246" r="17346"/>
          <a:stretch/>
        </p:blipFill>
        <p:spPr>
          <a:xfrm>
            <a:off x="6412117" y="10"/>
            <a:ext cx="5779884" cy="6857990"/>
          </a:xfrm>
          <a:prstGeom prst="rect">
            <a:avLst/>
          </a:prstGeom>
        </p:spPr>
      </p:pic>
      <p:grpSp>
        <p:nvGrpSpPr>
          <p:cNvPr id="16"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57254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C9E39D-71F1-42F8-868B-2C64EB6E4F98}"/>
              </a:ext>
            </a:extLst>
          </p:cNvPr>
          <p:cNvSpPr>
            <a:spLocks noGrp="1"/>
          </p:cNvSpPr>
          <p:nvPr>
            <p:ph type="title"/>
          </p:nvPr>
        </p:nvSpPr>
        <p:spPr>
          <a:xfrm>
            <a:off x="643467" y="321734"/>
            <a:ext cx="4970877" cy="1135737"/>
          </a:xfrm>
        </p:spPr>
        <p:txBody>
          <a:bodyPr>
            <a:normAutofit/>
          </a:bodyPr>
          <a:lstStyle/>
          <a:p>
            <a:r>
              <a:rPr lang="en-US" sz="3600"/>
              <a:t>QOZ As A Unique Policy to Study</a:t>
            </a:r>
          </a:p>
        </p:txBody>
      </p:sp>
      <p:sp>
        <p:nvSpPr>
          <p:cNvPr id="3" name="Content Placeholder 2">
            <a:extLst>
              <a:ext uri="{FF2B5EF4-FFF2-40B4-BE49-F238E27FC236}">
                <a16:creationId xmlns:a16="http://schemas.microsoft.com/office/drawing/2014/main" id="{E2396552-6516-4E51-8D5F-909DDCF1CF31}"/>
              </a:ext>
            </a:extLst>
          </p:cNvPr>
          <p:cNvSpPr>
            <a:spLocks noGrp="1"/>
          </p:cNvSpPr>
          <p:nvPr>
            <p:ph idx="1"/>
          </p:nvPr>
        </p:nvSpPr>
        <p:spPr>
          <a:xfrm>
            <a:off x="643468" y="1782981"/>
            <a:ext cx="5780192" cy="4393982"/>
          </a:xfrm>
        </p:spPr>
        <p:txBody>
          <a:bodyPr>
            <a:normAutofit/>
          </a:bodyPr>
          <a:lstStyle/>
          <a:p>
            <a:r>
              <a:rPr lang="en-US" sz="2400" dirty="0"/>
              <a:t>Compared to other programs:</a:t>
            </a:r>
          </a:p>
          <a:p>
            <a:pPr lvl="1"/>
            <a:r>
              <a:rPr lang="en-US" sz="2000" dirty="0"/>
              <a:t>No business assistance, infrastructure spending, and job training </a:t>
            </a:r>
          </a:p>
          <a:p>
            <a:pPr lvl="1"/>
            <a:r>
              <a:rPr lang="en-US" sz="2000" dirty="0"/>
              <a:t>Unclear tax incentives alone will produce the same effects</a:t>
            </a:r>
          </a:p>
          <a:p>
            <a:r>
              <a:rPr lang="en-US" sz="2400" dirty="0"/>
              <a:t>Differential designation by states</a:t>
            </a:r>
          </a:p>
          <a:p>
            <a:r>
              <a:rPr lang="en-US" sz="2400" dirty="0"/>
              <a:t>Policy does not ensure equal (or any) investment across all QOZ</a:t>
            </a:r>
          </a:p>
          <a:p>
            <a:r>
              <a:rPr lang="en-US" sz="2400" dirty="0"/>
              <a:t>Different policy impacts for different investment assets</a:t>
            </a:r>
          </a:p>
          <a:p>
            <a:r>
              <a:rPr lang="en-US" sz="2400" dirty="0"/>
              <a:t>No system to track QOF-QOZ spending</a:t>
            </a:r>
          </a:p>
        </p:txBody>
      </p:sp>
      <p:grpSp>
        <p:nvGrpSpPr>
          <p:cNvPr id="11" name="Group 1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03B644E-48D9-4C09-9DB5-7054551C98DF}"/>
              </a:ext>
            </a:extLst>
          </p:cNvPr>
          <p:cNvPicPr>
            <a:picLocks noChangeAspect="1"/>
          </p:cNvPicPr>
          <p:nvPr/>
        </p:nvPicPr>
        <p:blipFill rotWithShape="1">
          <a:blip r:embed="rId3"/>
          <a:srcRect l="8918" r="6335" b="3"/>
          <a:stretch/>
        </p:blipFill>
        <p:spPr>
          <a:xfrm>
            <a:off x="6255922" y="685726"/>
            <a:ext cx="5486548" cy="5486548"/>
          </a:xfrm>
          <a:custGeom>
            <a:avLst/>
            <a:gdLst>
              <a:gd name="connsiteX0" fmla="*/ 2145643 w 4291285"/>
              <a:gd name="connsiteY0" fmla="*/ 0 h 4291285"/>
              <a:gd name="connsiteX1" fmla="*/ 4291285 w 4291285"/>
              <a:gd name="connsiteY1" fmla="*/ 2145643 h 4291285"/>
              <a:gd name="connsiteX2" fmla="*/ 2145643 w 4291285"/>
              <a:gd name="connsiteY2" fmla="*/ 4291285 h 4291285"/>
              <a:gd name="connsiteX3" fmla="*/ 0 w 4291285"/>
              <a:gd name="connsiteY3" fmla="*/ 2145643 h 4291285"/>
            </a:gdLst>
            <a:ahLst/>
            <a:cxnLst>
              <a:cxn ang="0">
                <a:pos x="connsiteX0" y="connsiteY0"/>
              </a:cxn>
              <a:cxn ang="0">
                <a:pos x="connsiteX1" y="connsiteY1"/>
              </a:cxn>
              <a:cxn ang="0">
                <a:pos x="connsiteX2" y="connsiteY2"/>
              </a:cxn>
              <a:cxn ang="0">
                <a:pos x="connsiteX3" y="connsiteY3"/>
              </a:cxn>
            </a:cxnLst>
            <a:rect l="l" t="t" r="r" b="b"/>
            <a:pathLst>
              <a:path w="4291285" h="4291285">
                <a:moveTo>
                  <a:pt x="2145643" y="0"/>
                </a:moveTo>
                <a:lnTo>
                  <a:pt x="4291285" y="2145643"/>
                </a:lnTo>
                <a:lnTo>
                  <a:pt x="2145643" y="4291285"/>
                </a:lnTo>
                <a:lnTo>
                  <a:pt x="0" y="2145643"/>
                </a:lnTo>
                <a:close/>
              </a:path>
            </a:pathLst>
          </a:custGeom>
        </p:spPr>
      </p:pic>
    </p:spTree>
    <p:extLst>
      <p:ext uri="{BB962C8B-B14F-4D97-AF65-F5344CB8AC3E}">
        <p14:creationId xmlns:p14="http://schemas.microsoft.com/office/powerpoint/2010/main" val="222512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632355-98C8-4D31-8214-D469A5F0282D}"/>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kern="1200">
                <a:solidFill>
                  <a:schemeClr val="tx1"/>
                </a:solidFill>
                <a:latin typeface="+mj-lt"/>
                <a:ea typeface="+mj-ea"/>
                <a:cs typeface="+mj-cs"/>
              </a:rPr>
              <a:t>Background: Tax Cuts and Jobs Act</a:t>
            </a:r>
          </a:p>
        </p:txBody>
      </p:sp>
      <p:sp>
        <p:nvSpPr>
          <p:cNvPr id="3" name="Content Placeholder 2">
            <a:extLst>
              <a:ext uri="{FF2B5EF4-FFF2-40B4-BE49-F238E27FC236}">
                <a16:creationId xmlns:a16="http://schemas.microsoft.com/office/drawing/2014/main" id="{7C9B040A-1561-4E3C-B922-2379094D3E17}"/>
              </a:ext>
            </a:extLst>
          </p:cNvPr>
          <p:cNvSpPr>
            <a:spLocks noGrp="1"/>
          </p:cNvSpPr>
          <p:nvPr>
            <p:ph sz="half" idx="1"/>
          </p:nvPr>
        </p:nvSpPr>
        <p:spPr>
          <a:xfrm>
            <a:off x="643469" y="1782981"/>
            <a:ext cx="4008384" cy="4393982"/>
          </a:xfrm>
        </p:spPr>
        <p:txBody>
          <a:bodyPr vert="horz" lIns="91440" tIns="45720" rIns="91440" bIns="45720" rtlCol="0">
            <a:normAutofit lnSpcReduction="10000"/>
          </a:bodyPr>
          <a:lstStyle/>
          <a:p>
            <a:r>
              <a:rPr lang="en-US" sz="2000" dirty="0"/>
              <a:t>December 22, 2017</a:t>
            </a:r>
          </a:p>
          <a:p>
            <a:pPr marL="0" indent="0">
              <a:buNone/>
            </a:pPr>
            <a:endParaRPr lang="en-US" sz="2000" dirty="0"/>
          </a:p>
          <a:p>
            <a:r>
              <a:rPr lang="en-US" sz="2000" dirty="0"/>
              <a:t>Qualified Opportunity Zones (QOZ)</a:t>
            </a:r>
          </a:p>
          <a:p>
            <a:pPr lvl="1"/>
            <a:r>
              <a:rPr lang="en-US" sz="2000" dirty="0"/>
              <a:t>Census tract boundaries</a:t>
            </a:r>
          </a:p>
          <a:p>
            <a:pPr lvl="1"/>
            <a:r>
              <a:rPr lang="en-US" sz="2000" dirty="0"/>
              <a:t>Since passage: 8700+ QOZ</a:t>
            </a:r>
          </a:p>
          <a:p>
            <a:pPr lvl="2"/>
            <a:r>
              <a:rPr lang="en-US" sz="1600" dirty="0"/>
              <a:t>12% of U.S. tracts</a:t>
            </a:r>
          </a:p>
          <a:p>
            <a:pPr lvl="1"/>
            <a:r>
              <a:rPr lang="en-US" sz="2000" dirty="0"/>
              <a:t>All 50 states, DC, and five US possessions</a:t>
            </a:r>
          </a:p>
          <a:p>
            <a:pPr lvl="1"/>
            <a:endParaRPr lang="en-US" sz="2000" dirty="0"/>
          </a:p>
          <a:p>
            <a:r>
              <a:rPr lang="en-US" sz="2400" dirty="0"/>
              <a:t>Provides a tax benefit to investors who invest eligible capital into QOZ</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5" descr="A person standing in front of a crowd posing for the camera&#10;&#10;Description automatically generated">
            <a:extLst>
              <a:ext uri="{FF2B5EF4-FFF2-40B4-BE49-F238E27FC236}">
                <a16:creationId xmlns:a16="http://schemas.microsoft.com/office/drawing/2014/main" id="{F3F3B832-C040-431D-9122-06848B143B3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5320" y="1884734"/>
            <a:ext cx="6253212" cy="4158385"/>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72431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004ED4-A5C7-4EC3-B1F2-F760D5BA83C4}"/>
              </a:ext>
            </a:extLst>
          </p:cNvPr>
          <p:cNvSpPr>
            <a:spLocks noGrp="1"/>
          </p:cNvSpPr>
          <p:nvPr>
            <p:ph type="title"/>
          </p:nvPr>
        </p:nvSpPr>
        <p:spPr>
          <a:xfrm>
            <a:off x="643467" y="321734"/>
            <a:ext cx="5136416" cy="1135737"/>
          </a:xfrm>
        </p:spPr>
        <p:txBody>
          <a:bodyPr>
            <a:normAutofit/>
          </a:bodyPr>
          <a:lstStyle/>
          <a:p>
            <a:r>
              <a:rPr lang="en-US" sz="3600"/>
              <a:t>Future evaluation efforts</a:t>
            </a:r>
          </a:p>
        </p:txBody>
      </p:sp>
      <p:sp>
        <p:nvSpPr>
          <p:cNvPr id="3" name="Content Placeholder 2">
            <a:extLst>
              <a:ext uri="{FF2B5EF4-FFF2-40B4-BE49-F238E27FC236}">
                <a16:creationId xmlns:a16="http://schemas.microsoft.com/office/drawing/2014/main" id="{3ECB29A0-6FA3-45C1-ADBA-2C036035927B}"/>
              </a:ext>
            </a:extLst>
          </p:cNvPr>
          <p:cNvSpPr>
            <a:spLocks noGrp="1"/>
          </p:cNvSpPr>
          <p:nvPr>
            <p:ph idx="1"/>
          </p:nvPr>
        </p:nvSpPr>
        <p:spPr>
          <a:xfrm>
            <a:off x="643468" y="1457471"/>
            <a:ext cx="5136416" cy="4719492"/>
          </a:xfrm>
        </p:spPr>
        <p:txBody>
          <a:bodyPr>
            <a:normAutofit lnSpcReduction="10000"/>
          </a:bodyPr>
          <a:lstStyle/>
          <a:p>
            <a:r>
              <a:rPr lang="en-US" sz="2000" b="1" dirty="0"/>
              <a:t>Facilitate evaluation</a:t>
            </a:r>
          </a:p>
          <a:p>
            <a:pPr lvl="1"/>
            <a:r>
              <a:rPr lang="en-US" sz="1800" dirty="0"/>
              <a:t>Broad eligibility criteria and only modest targeting </a:t>
            </a:r>
          </a:p>
          <a:p>
            <a:pPr lvl="2"/>
            <a:r>
              <a:rPr lang="en-US" sz="1800" dirty="0"/>
              <a:t>Ample numbers of comparison tracts similar to QOZ tracts receiving the policy “treatment”</a:t>
            </a:r>
          </a:p>
          <a:p>
            <a:pPr lvl="1"/>
            <a:r>
              <a:rPr lang="en-US" sz="1800" dirty="0"/>
              <a:t>Selection of QOZ across multiple contexts </a:t>
            </a:r>
          </a:p>
          <a:p>
            <a:pPr lvl="2"/>
            <a:r>
              <a:rPr lang="en-US" sz="1800" dirty="0"/>
              <a:t>Consideration of the moderating effects of geographic and policy context</a:t>
            </a:r>
          </a:p>
          <a:p>
            <a:pPr lvl="2"/>
            <a:r>
              <a:rPr lang="en-US" sz="1800" dirty="0"/>
              <a:t>State variation in the extent of targeting provides a natural experiment</a:t>
            </a:r>
          </a:p>
          <a:p>
            <a:r>
              <a:rPr lang="en-US" sz="2000" b="1" dirty="0"/>
              <a:t>Challenges</a:t>
            </a:r>
          </a:p>
          <a:p>
            <a:pPr lvl="1"/>
            <a:r>
              <a:rPr lang="en-US" sz="1800" dirty="0"/>
              <a:t>nonrandom selection of QOZ</a:t>
            </a:r>
          </a:p>
          <a:p>
            <a:pPr lvl="1"/>
            <a:r>
              <a:rPr lang="en-US" sz="1800" dirty="0"/>
              <a:t>very limited monitoring and transparency</a:t>
            </a:r>
          </a:p>
          <a:p>
            <a:pPr lvl="1"/>
            <a:r>
              <a:rPr lang="en-US" sz="1800" dirty="0"/>
              <a:t>difficulty of documenting displacement of existing residents</a:t>
            </a:r>
          </a:p>
        </p:txBody>
      </p:sp>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8F0DF617-7D00-4568-A70A-50CF29D4B2B0}"/>
              </a:ext>
            </a:extLst>
          </p:cNvPr>
          <p:cNvPicPr>
            <a:picLocks noChangeAspect="1"/>
          </p:cNvPicPr>
          <p:nvPr/>
        </p:nvPicPr>
        <p:blipFill rotWithShape="1">
          <a:blip r:embed="rId2">
            <a:extLst>
              <a:ext uri="{28A0092B-C50C-407E-A947-70E740481C1C}">
                <a14:useLocalDpi xmlns:a14="http://schemas.microsoft.com/office/drawing/2010/main" val="0"/>
              </a:ext>
            </a:extLst>
          </a:blip>
          <a:srcRect l="21444" r="22299" b="-1"/>
          <a:stretch/>
        </p:blipFill>
        <p:spPr>
          <a:xfrm>
            <a:off x="6412117" y="10"/>
            <a:ext cx="5779884" cy="6857990"/>
          </a:xfrm>
          <a:prstGeom prst="rect">
            <a:avLst/>
          </a:prstGeom>
        </p:spPr>
      </p:pic>
      <p:grpSp>
        <p:nvGrpSpPr>
          <p:cNvPr id="16"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88511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4ED4-A5C7-4EC3-B1F2-F760D5BA83C4}"/>
              </a:ext>
            </a:extLst>
          </p:cNvPr>
          <p:cNvSpPr>
            <a:spLocks noGrp="1"/>
          </p:cNvSpPr>
          <p:nvPr>
            <p:ph type="title"/>
          </p:nvPr>
        </p:nvSpPr>
        <p:spPr>
          <a:xfrm>
            <a:off x="838200" y="365125"/>
            <a:ext cx="10515600" cy="1325563"/>
          </a:xfrm>
        </p:spPr>
        <p:txBody>
          <a:bodyPr>
            <a:normAutofit/>
          </a:bodyPr>
          <a:lstStyle/>
          <a:p>
            <a:r>
              <a:rPr lang="en-US" dirty="0"/>
              <a:t>What Public Health will need to track</a:t>
            </a:r>
          </a:p>
        </p:txBody>
      </p:sp>
      <p:graphicFrame>
        <p:nvGraphicFramePr>
          <p:cNvPr id="5" name="Content Placeholder 2">
            <a:extLst>
              <a:ext uri="{FF2B5EF4-FFF2-40B4-BE49-F238E27FC236}">
                <a16:creationId xmlns:a16="http://schemas.microsoft.com/office/drawing/2014/main" id="{276B884F-4E11-4663-B67C-FBBFFBB208ED}"/>
              </a:ext>
            </a:extLst>
          </p:cNvPr>
          <p:cNvGraphicFramePr>
            <a:graphicFrameLocks noGrp="1"/>
          </p:cNvGraphicFramePr>
          <p:nvPr>
            <p:ph idx="1"/>
            <p:extLst>
              <p:ext uri="{D42A27DB-BD31-4B8C-83A1-F6EECF244321}">
                <p14:modId xmlns:p14="http://schemas.microsoft.com/office/powerpoint/2010/main" val="25012328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267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004ED4-A5C7-4EC3-B1F2-F760D5BA83C4}"/>
              </a:ext>
            </a:extLst>
          </p:cNvPr>
          <p:cNvSpPr>
            <a:spLocks noGrp="1"/>
          </p:cNvSpPr>
          <p:nvPr>
            <p:ph type="title"/>
          </p:nvPr>
        </p:nvSpPr>
        <p:spPr>
          <a:xfrm>
            <a:off x="643467" y="321734"/>
            <a:ext cx="10905066" cy="1135737"/>
          </a:xfrm>
        </p:spPr>
        <p:txBody>
          <a:bodyPr>
            <a:normAutofit/>
          </a:bodyPr>
          <a:lstStyle/>
          <a:p>
            <a:r>
              <a:rPr lang="en-US" sz="3600"/>
              <a:t>Strategies for local jurisdictions</a:t>
            </a:r>
          </a:p>
        </p:txBody>
      </p:sp>
      <p:sp>
        <p:nvSpPr>
          <p:cNvPr id="7" name="Content Placeholder 2">
            <a:extLst>
              <a:ext uri="{FF2B5EF4-FFF2-40B4-BE49-F238E27FC236}">
                <a16:creationId xmlns:a16="http://schemas.microsoft.com/office/drawing/2014/main" id="{35295880-1B3F-41A7-B6AD-68AE6CC681B3}"/>
              </a:ext>
            </a:extLst>
          </p:cNvPr>
          <p:cNvSpPr>
            <a:spLocks noGrp="1"/>
          </p:cNvSpPr>
          <p:nvPr>
            <p:ph idx="1"/>
          </p:nvPr>
        </p:nvSpPr>
        <p:spPr>
          <a:xfrm>
            <a:off x="643467" y="1782981"/>
            <a:ext cx="10905066" cy="4393982"/>
          </a:xfrm>
        </p:spPr>
        <p:txBody>
          <a:bodyPr>
            <a:normAutofit/>
          </a:bodyPr>
          <a:lstStyle/>
          <a:p>
            <a:r>
              <a:rPr lang="en-US" sz="1700" b="1"/>
              <a:t>Local Transparency: </a:t>
            </a:r>
            <a:r>
              <a:rPr lang="en-US" sz="1700"/>
              <a:t>add tracking of QOF investments to land use variance forms, building permits, or other related transactions</a:t>
            </a:r>
          </a:p>
          <a:p>
            <a:r>
              <a:rPr lang="en-US" sz="1700" b="1"/>
              <a:t>Affordable housing incentives: </a:t>
            </a:r>
            <a:r>
              <a:rPr lang="en-US" sz="1700"/>
              <a:t>inclusionary zoning that incentivizes or subsidizes affordable housing to remediate displacement and increase benefits for existing residents</a:t>
            </a:r>
          </a:p>
          <a:p>
            <a:r>
              <a:rPr lang="en-US" sz="1700" b="1"/>
              <a:t>Zoning: </a:t>
            </a:r>
            <a:r>
              <a:rPr lang="en-US" sz="1700"/>
              <a:t>Zone land uses for health-promoting resources or create potential development incentives. Public space requirements, landscapes that facilitate green space, local art, street scale for walkability, and other similar features </a:t>
            </a:r>
          </a:p>
          <a:p>
            <a:r>
              <a:rPr lang="en-US" sz="1700" b="1"/>
              <a:t>Pair public investment with private investment: </a:t>
            </a:r>
            <a:r>
              <a:rPr lang="en-US" sz="1700"/>
              <a:t>Build new parks, trails, bike lanes, transit, or other amenities in QOZ. Spur returns on investments for QOF and thus increase the attractiveness of that QOZ compared to a tract without public investment. Requirements on private investments for neighborhood amenities (e.g. public art, green space) may have similar affects.</a:t>
            </a:r>
          </a:p>
          <a:p>
            <a:r>
              <a:rPr lang="en-US" sz="1700" b="1"/>
              <a:t>Disparities: </a:t>
            </a:r>
            <a:r>
              <a:rPr lang="en-US" sz="1700"/>
              <a:t>Attention in future evaluations must be paid to changes in disparities at the state or city level. </a:t>
            </a:r>
          </a:p>
          <a:p>
            <a:r>
              <a:rPr lang="en-US" sz="1700" b="1"/>
              <a:t>Local Engagement: </a:t>
            </a:r>
            <a:r>
              <a:rPr lang="en-US" sz="1700"/>
              <a:t>Identifying existing community health strengths that could appeal to QOF investment. Mapping neighborhood health-related gaps that might be filled through additional investment. Requiring and performing health impact assessments for all developments in QOZ may clearly articulate potential outcomes of individual QOF investment.</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00056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7CDC7D-7B11-4FA9-B213-6D01380CB85D}"/>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Activity: Leveraging for UHC research</a:t>
            </a:r>
          </a:p>
        </p:txBody>
      </p:sp>
      <p:sp>
        <p:nvSpPr>
          <p:cNvPr id="4" name="Content Placeholder 3">
            <a:extLst>
              <a:ext uri="{FF2B5EF4-FFF2-40B4-BE49-F238E27FC236}">
                <a16:creationId xmlns:a16="http://schemas.microsoft.com/office/drawing/2014/main" id="{2EAAF269-546E-4441-A4B4-FC04A3E11AEF}"/>
              </a:ext>
            </a:extLst>
          </p:cNvPr>
          <p:cNvSpPr>
            <a:spLocks noGrp="1"/>
          </p:cNvSpPr>
          <p:nvPr>
            <p:ph sz="half" idx="1"/>
          </p:nvPr>
        </p:nvSpPr>
        <p:spPr>
          <a:xfrm>
            <a:off x="4380855" y="1412489"/>
            <a:ext cx="3427283" cy="4363844"/>
          </a:xfrm>
        </p:spPr>
        <p:txBody>
          <a:bodyPr>
            <a:normAutofit fontScale="92500"/>
          </a:bodyPr>
          <a:lstStyle/>
          <a:p>
            <a:r>
              <a:rPr lang="en-US" sz="3000" b="1" dirty="0"/>
              <a:t>Things that could be leveraged:</a:t>
            </a:r>
          </a:p>
          <a:p>
            <a:pPr marL="742950" lvl="1" indent="-285750"/>
            <a:r>
              <a:rPr lang="en-US" sz="2800" dirty="0"/>
              <a:t>Broad, nationally-relevant</a:t>
            </a:r>
          </a:p>
          <a:p>
            <a:pPr marL="742950" lvl="1" indent="-285750"/>
            <a:r>
              <a:rPr lang="en-US" sz="2800" dirty="0"/>
              <a:t>Easy to link to cohorts (tracts)</a:t>
            </a:r>
          </a:p>
          <a:p>
            <a:pPr marL="742950" lvl="1" indent="-285750"/>
            <a:r>
              <a:rPr lang="en-US" sz="2800" dirty="0"/>
              <a:t>States designated them differently</a:t>
            </a:r>
          </a:p>
          <a:p>
            <a:pPr marL="742950" lvl="1" indent="-285750"/>
            <a:r>
              <a:rPr lang="en-US" sz="2800" dirty="0"/>
              <a:t>Local concentration in Philadelphia</a:t>
            </a: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9405538-AC19-494B-B1D9-891EC9A84DB7}"/>
              </a:ext>
            </a:extLst>
          </p:cNvPr>
          <p:cNvSpPr>
            <a:spLocks noGrp="1"/>
          </p:cNvSpPr>
          <p:nvPr>
            <p:ph sz="half" idx="2"/>
          </p:nvPr>
        </p:nvSpPr>
        <p:spPr>
          <a:xfrm>
            <a:off x="8451604" y="1412489"/>
            <a:ext cx="3197701" cy="4363844"/>
          </a:xfrm>
        </p:spPr>
        <p:txBody>
          <a:bodyPr>
            <a:normAutofit fontScale="92500"/>
          </a:bodyPr>
          <a:lstStyle/>
          <a:p>
            <a:r>
              <a:rPr lang="en-US" sz="3000" b="1" dirty="0"/>
              <a:t>Seeking: </a:t>
            </a:r>
          </a:p>
          <a:p>
            <a:pPr lvl="1"/>
            <a:r>
              <a:rPr lang="en-US" sz="3000" dirty="0"/>
              <a:t>Collaborations</a:t>
            </a:r>
          </a:p>
          <a:p>
            <a:pPr lvl="1"/>
            <a:r>
              <a:rPr lang="en-US" sz="3000" dirty="0"/>
              <a:t>Suggestions of funding</a:t>
            </a:r>
          </a:p>
          <a:p>
            <a:pPr lvl="1"/>
            <a:r>
              <a:rPr lang="en-US" sz="3000" dirty="0"/>
              <a:t>Creative study designs </a:t>
            </a:r>
          </a:p>
        </p:txBody>
      </p:sp>
    </p:spTree>
    <p:extLst>
      <p:ext uri="{BB962C8B-B14F-4D97-AF65-F5344CB8AC3E}">
        <p14:creationId xmlns:p14="http://schemas.microsoft.com/office/powerpoint/2010/main" val="272205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1F35-50EC-4300-8E6B-7A757807A565}"/>
              </a:ext>
            </a:extLst>
          </p:cNvPr>
          <p:cNvSpPr>
            <a:spLocks noGrp="1"/>
          </p:cNvSpPr>
          <p:nvPr>
            <p:ph type="title"/>
          </p:nvPr>
        </p:nvSpPr>
        <p:spPr/>
        <p:txBody>
          <a:bodyPr/>
          <a:lstStyle/>
          <a:p>
            <a:r>
              <a:rPr lang="en-US" dirty="0"/>
              <a:t>QOZ Eligibility:</a:t>
            </a:r>
          </a:p>
        </p:txBody>
      </p:sp>
      <p:sp>
        <p:nvSpPr>
          <p:cNvPr id="5" name="Text Placeholder 4">
            <a:extLst>
              <a:ext uri="{FF2B5EF4-FFF2-40B4-BE49-F238E27FC236}">
                <a16:creationId xmlns:a16="http://schemas.microsoft.com/office/drawing/2014/main" id="{DC6B2B5E-AC06-47B1-927C-5A4A98E00D8F}"/>
              </a:ext>
            </a:extLst>
          </p:cNvPr>
          <p:cNvSpPr>
            <a:spLocks noGrp="1"/>
          </p:cNvSpPr>
          <p:nvPr>
            <p:ph type="body" idx="1"/>
          </p:nvPr>
        </p:nvSpPr>
        <p:spPr/>
        <p:txBody>
          <a:bodyPr/>
          <a:lstStyle/>
          <a:p>
            <a:r>
              <a:rPr lang="en-US" dirty="0"/>
              <a:t>Eligible Tracts</a:t>
            </a:r>
          </a:p>
        </p:txBody>
      </p:sp>
      <p:sp>
        <p:nvSpPr>
          <p:cNvPr id="6" name="Content Placeholder 5">
            <a:extLst>
              <a:ext uri="{FF2B5EF4-FFF2-40B4-BE49-F238E27FC236}">
                <a16:creationId xmlns:a16="http://schemas.microsoft.com/office/drawing/2014/main" id="{42AA22D1-980C-409C-8D48-87820BAA19CC}"/>
              </a:ext>
            </a:extLst>
          </p:cNvPr>
          <p:cNvSpPr>
            <a:spLocks noGrp="1"/>
          </p:cNvSpPr>
          <p:nvPr>
            <p:ph sz="half" idx="2"/>
          </p:nvPr>
        </p:nvSpPr>
        <p:spPr/>
        <p:txBody>
          <a:bodyPr>
            <a:normAutofit/>
          </a:bodyPr>
          <a:lstStyle/>
          <a:p>
            <a:r>
              <a:rPr lang="en-US" dirty="0"/>
              <a:t>Low Income:</a:t>
            </a:r>
          </a:p>
          <a:p>
            <a:pPr lvl="1"/>
            <a:r>
              <a:rPr lang="en-US" dirty="0"/>
              <a:t>Poverty rate of at least 20%</a:t>
            </a:r>
          </a:p>
          <a:p>
            <a:pPr lvl="1"/>
            <a:r>
              <a:rPr lang="en-US" dirty="0"/>
              <a:t>Median family income no greater than 80% of the state median for nonmetropolitan tracts or the state or metropolitan-area median (whichever is higher) for metropolitan tracts</a:t>
            </a:r>
          </a:p>
        </p:txBody>
      </p:sp>
      <p:sp>
        <p:nvSpPr>
          <p:cNvPr id="7" name="Text Placeholder 6">
            <a:extLst>
              <a:ext uri="{FF2B5EF4-FFF2-40B4-BE49-F238E27FC236}">
                <a16:creationId xmlns:a16="http://schemas.microsoft.com/office/drawing/2014/main" id="{FD7AE248-4898-4512-B281-DE8EB876EBAB}"/>
              </a:ext>
            </a:extLst>
          </p:cNvPr>
          <p:cNvSpPr>
            <a:spLocks noGrp="1"/>
          </p:cNvSpPr>
          <p:nvPr>
            <p:ph type="body" sz="quarter" idx="3"/>
          </p:nvPr>
        </p:nvSpPr>
        <p:spPr/>
        <p:txBody>
          <a:bodyPr/>
          <a:lstStyle/>
          <a:p>
            <a:r>
              <a:rPr lang="en-US" dirty="0"/>
              <a:t>Adjacent Eligible Tracts</a:t>
            </a:r>
          </a:p>
        </p:txBody>
      </p:sp>
      <p:sp>
        <p:nvSpPr>
          <p:cNvPr id="8" name="Content Placeholder 7">
            <a:extLst>
              <a:ext uri="{FF2B5EF4-FFF2-40B4-BE49-F238E27FC236}">
                <a16:creationId xmlns:a16="http://schemas.microsoft.com/office/drawing/2014/main" id="{9E0CA516-BEA6-4257-A04C-AB7F641444B5}"/>
              </a:ext>
            </a:extLst>
          </p:cNvPr>
          <p:cNvSpPr>
            <a:spLocks noGrp="1"/>
          </p:cNvSpPr>
          <p:nvPr>
            <p:ph sz="quarter" idx="4"/>
          </p:nvPr>
        </p:nvSpPr>
        <p:spPr/>
        <p:txBody>
          <a:bodyPr>
            <a:normAutofit/>
          </a:bodyPr>
          <a:lstStyle/>
          <a:p>
            <a:r>
              <a:rPr lang="en-US" dirty="0"/>
              <a:t>Adjacent to qualifying low-income tracts if median family income did not exceed 125% of the median family income of the adjacent qualifying tract</a:t>
            </a:r>
          </a:p>
        </p:txBody>
      </p:sp>
      <p:sp>
        <p:nvSpPr>
          <p:cNvPr id="9" name="Rectangle 8">
            <a:extLst>
              <a:ext uri="{FF2B5EF4-FFF2-40B4-BE49-F238E27FC236}">
                <a16:creationId xmlns:a16="http://schemas.microsoft.com/office/drawing/2014/main" id="{AA16367C-E029-462D-B5B9-7C273FC463C8}"/>
              </a:ext>
            </a:extLst>
          </p:cNvPr>
          <p:cNvSpPr/>
          <p:nvPr/>
        </p:nvSpPr>
        <p:spPr>
          <a:xfrm>
            <a:off x="1" y="5779715"/>
            <a:ext cx="12192000" cy="523220"/>
          </a:xfrm>
          <a:prstGeom prst="rect">
            <a:avLst/>
          </a:prstGeom>
        </p:spPr>
        <p:txBody>
          <a:bodyPr wrap="square">
            <a:spAutoFit/>
          </a:bodyPr>
          <a:lstStyle/>
          <a:p>
            <a:pPr algn="ctr"/>
            <a:r>
              <a:rPr lang="en-US" sz="2800" dirty="0"/>
              <a:t>Uses ACS 2011-2015 data</a:t>
            </a:r>
          </a:p>
        </p:txBody>
      </p:sp>
    </p:spTree>
    <p:extLst>
      <p:ext uri="{BB962C8B-B14F-4D97-AF65-F5344CB8AC3E}">
        <p14:creationId xmlns:p14="http://schemas.microsoft.com/office/powerpoint/2010/main" val="292871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454252-774A-4489-BC79-416D1EC439B3}"/>
              </a:ext>
            </a:extLst>
          </p:cNvPr>
          <p:cNvSpPr>
            <a:spLocks noGrp="1"/>
          </p:cNvSpPr>
          <p:nvPr>
            <p:ph type="title"/>
          </p:nvPr>
        </p:nvSpPr>
        <p:spPr>
          <a:xfrm>
            <a:off x="863029" y="1012004"/>
            <a:ext cx="3416158" cy="4795408"/>
          </a:xfrm>
        </p:spPr>
        <p:txBody>
          <a:bodyPr>
            <a:normAutofit/>
          </a:bodyPr>
          <a:lstStyle/>
          <a:p>
            <a:r>
              <a:rPr lang="en-US">
                <a:solidFill>
                  <a:srgbClr val="FFFFFF"/>
                </a:solidFill>
              </a:rPr>
              <a:t>Law uses three mechanisms to incentivize investment within QOZ*:</a:t>
            </a:r>
          </a:p>
        </p:txBody>
      </p:sp>
      <p:graphicFrame>
        <p:nvGraphicFramePr>
          <p:cNvPr id="11" name="Content Placeholder 8">
            <a:extLst>
              <a:ext uri="{FF2B5EF4-FFF2-40B4-BE49-F238E27FC236}">
                <a16:creationId xmlns:a16="http://schemas.microsoft.com/office/drawing/2014/main" id="{A3E00B28-61A8-437F-AE77-828B070D6B1E}"/>
              </a:ext>
            </a:extLst>
          </p:cNvPr>
          <p:cNvGraphicFramePr>
            <a:graphicFrameLocks noGrp="1"/>
          </p:cNvGraphicFramePr>
          <p:nvPr>
            <p:ph idx="1"/>
            <p:extLst>
              <p:ext uri="{D42A27DB-BD31-4B8C-83A1-F6EECF244321}">
                <p14:modId xmlns:p14="http://schemas.microsoft.com/office/powerpoint/2010/main" val="31747442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a:extLst>
              <a:ext uri="{FF2B5EF4-FFF2-40B4-BE49-F238E27FC236}">
                <a16:creationId xmlns:a16="http://schemas.microsoft.com/office/drawing/2014/main" id="{0D3982C2-BDA3-4AA6-AD6E-A7F369BFCE74}"/>
              </a:ext>
            </a:extLst>
          </p:cNvPr>
          <p:cNvSpPr/>
          <p:nvPr/>
        </p:nvSpPr>
        <p:spPr>
          <a:xfrm>
            <a:off x="4710875" y="6334780"/>
            <a:ext cx="7480453" cy="523220"/>
          </a:xfrm>
          <a:prstGeom prst="rect">
            <a:avLst/>
          </a:prstGeom>
        </p:spPr>
        <p:txBody>
          <a:bodyPr wrap="square">
            <a:spAutoFit/>
          </a:bodyPr>
          <a:lstStyle/>
          <a:p>
            <a:r>
              <a:rPr lang="en-US" sz="1400" dirty="0"/>
              <a:t>*Incentive only applies to those with previously earned capital gains who put these into Qualified Opportunity Funds (QOF) to spend within QOZ</a:t>
            </a:r>
          </a:p>
        </p:txBody>
      </p:sp>
    </p:spTree>
    <p:extLst>
      <p:ext uri="{BB962C8B-B14F-4D97-AF65-F5344CB8AC3E}">
        <p14:creationId xmlns:p14="http://schemas.microsoft.com/office/powerpoint/2010/main" val="231587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4F53-64FE-4B04-AF23-92AB9C1FB79A}"/>
              </a:ext>
            </a:extLst>
          </p:cNvPr>
          <p:cNvSpPr>
            <a:spLocks noGrp="1"/>
          </p:cNvSpPr>
          <p:nvPr>
            <p:ph type="title"/>
          </p:nvPr>
        </p:nvSpPr>
        <p:spPr>
          <a:xfrm>
            <a:off x="648929" y="629266"/>
            <a:ext cx="3651467" cy="1676603"/>
          </a:xfrm>
        </p:spPr>
        <p:txBody>
          <a:bodyPr>
            <a:normAutofit/>
          </a:bodyPr>
          <a:lstStyle/>
          <a:p>
            <a:r>
              <a:rPr lang="en-US" dirty="0"/>
              <a:t>QOZ here in Philadelphia</a:t>
            </a:r>
          </a:p>
        </p:txBody>
      </p:sp>
      <p:sp>
        <p:nvSpPr>
          <p:cNvPr id="8" name="Content Placeholder 7">
            <a:extLst>
              <a:ext uri="{FF2B5EF4-FFF2-40B4-BE49-F238E27FC236}">
                <a16:creationId xmlns:a16="http://schemas.microsoft.com/office/drawing/2014/main" id="{49E6D751-E34F-40D7-97D4-23BC41B5921E}"/>
              </a:ext>
            </a:extLst>
          </p:cNvPr>
          <p:cNvSpPr>
            <a:spLocks noGrp="1"/>
          </p:cNvSpPr>
          <p:nvPr>
            <p:ph idx="1"/>
          </p:nvPr>
        </p:nvSpPr>
        <p:spPr>
          <a:xfrm>
            <a:off x="648931" y="2438400"/>
            <a:ext cx="3651466" cy="3785419"/>
          </a:xfrm>
        </p:spPr>
        <p:txBody>
          <a:bodyPr>
            <a:normAutofit/>
          </a:bodyPr>
          <a:lstStyle/>
          <a:p>
            <a:pPr marL="0" indent="0">
              <a:buNone/>
            </a:pPr>
            <a:r>
              <a:rPr lang="en-US" dirty="0"/>
              <a:t>Explore more at: </a:t>
            </a:r>
            <a:r>
              <a:rPr lang="en-US" dirty="0">
                <a:hlinkClick r:id="rId2"/>
              </a:rPr>
              <a:t>http://dced.maps.arcgis.com/home/webmap/viewer.html?webmap=b0bd4d703ddc498fb0a993a00d77ed4c</a:t>
            </a:r>
            <a:endParaRPr lang="en-US" dirty="0"/>
          </a:p>
        </p:txBody>
      </p:sp>
      <p:pic>
        <p:nvPicPr>
          <p:cNvPr id="4" name="Content Placeholder 3">
            <a:extLst>
              <a:ext uri="{FF2B5EF4-FFF2-40B4-BE49-F238E27FC236}">
                <a16:creationId xmlns:a16="http://schemas.microsoft.com/office/drawing/2014/main" id="{021D7CE0-3B0A-43F6-8DB4-7E62FCADCDDD}"/>
              </a:ext>
            </a:extLst>
          </p:cNvPr>
          <p:cNvPicPr>
            <a:picLocks noChangeAspect="1"/>
          </p:cNvPicPr>
          <p:nvPr/>
        </p:nvPicPr>
        <p:blipFill rotWithShape="1">
          <a:blip r:embed="rId3"/>
          <a:srcRect l="2689" r="22419" b="-1"/>
          <a:stretch/>
        </p:blipFill>
        <p:spPr>
          <a:xfrm>
            <a:off x="4639056" y="10"/>
            <a:ext cx="7552944" cy="6857990"/>
          </a:xfrm>
          <a:prstGeom prst="rect">
            <a:avLst/>
          </a:prstGeom>
          <a:effectLst/>
        </p:spPr>
      </p:pic>
    </p:spTree>
    <p:extLst>
      <p:ext uri="{BB962C8B-B14F-4D97-AF65-F5344CB8AC3E}">
        <p14:creationId xmlns:p14="http://schemas.microsoft.com/office/powerpoint/2010/main" val="233251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D0CA-670B-4C14-9C8C-AD50FC8A8851}"/>
              </a:ext>
            </a:extLst>
          </p:cNvPr>
          <p:cNvSpPr>
            <a:spLocks noGrp="1"/>
          </p:cNvSpPr>
          <p:nvPr>
            <p:ph type="title"/>
          </p:nvPr>
        </p:nvSpPr>
        <p:spPr/>
        <p:txBody>
          <a:bodyPr/>
          <a:lstStyle/>
          <a:p>
            <a:r>
              <a:rPr lang="en-US" dirty="0"/>
              <a:t>Potential Public Health Impacts</a:t>
            </a:r>
          </a:p>
        </p:txBody>
      </p:sp>
      <p:pic>
        <p:nvPicPr>
          <p:cNvPr id="7" name="Content Placeholder 6" descr="A person walking down the street&#10;&#10;Description automatically generated">
            <a:extLst>
              <a:ext uri="{FF2B5EF4-FFF2-40B4-BE49-F238E27FC236}">
                <a16:creationId xmlns:a16="http://schemas.microsoft.com/office/drawing/2014/main" id="{26D1AF4B-9581-4939-A3FC-53F6C76E26A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065784"/>
            <a:ext cx="5181600" cy="3871019"/>
          </a:xfrm>
        </p:spPr>
      </p:pic>
      <p:sp>
        <p:nvSpPr>
          <p:cNvPr id="5" name="Content Placeholder 4">
            <a:extLst>
              <a:ext uri="{FF2B5EF4-FFF2-40B4-BE49-F238E27FC236}">
                <a16:creationId xmlns:a16="http://schemas.microsoft.com/office/drawing/2014/main" id="{09864BDC-D276-4B20-8910-87E5DA9BEB3E}"/>
              </a:ext>
            </a:extLst>
          </p:cNvPr>
          <p:cNvSpPr>
            <a:spLocks noGrp="1"/>
          </p:cNvSpPr>
          <p:nvPr>
            <p:ph sz="half" idx="2"/>
          </p:nvPr>
        </p:nvSpPr>
        <p:spPr/>
        <p:txBody>
          <a:bodyPr>
            <a:normAutofit/>
          </a:bodyPr>
          <a:lstStyle/>
          <a:p>
            <a:r>
              <a:rPr lang="en-US" dirty="0"/>
              <a:t>Shifting neighborhoods</a:t>
            </a:r>
          </a:p>
          <a:p>
            <a:pPr lvl="1"/>
            <a:r>
              <a:rPr lang="en-US" dirty="0"/>
              <a:t>Investments in new businesses</a:t>
            </a:r>
          </a:p>
          <a:p>
            <a:pPr lvl="1"/>
            <a:r>
              <a:rPr lang="en-US" dirty="0"/>
              <a:t>Changing the physical or retail environment</a:t>
            </a:r>
          </a:p>
          <a:p>
            <a:pPr lvl="1"/>
            <a:r>
              <a:rPr lang="en-US" dirty="0"/>
              <a:t>Potential for displacement (and worsening health disparities)</a:t>
            </a:r>
          </a:p>
          <a:p>
            <a:pPr marL="457200" lvl="1" indent="0">
              <a:buNone/>
            </a:pPr>
            <a:endParaRPr lang="en-US" dirty="0"/>
          </a:p>
          <a:p>
            <a:r>
              <a:rPr lang="en-US" dirty="0"/>
              <a:t>Different impacts by population </a:t>
            </a:r>
          </a:p>
        </p:txBody>
      </p:sp>
      <p:sp>
        <p:nvSpPr>
          <p:cNvPr id="8" name="TextBox 7">
            <a:extLst>
              <a:ext uri="{FF2B5EF4-FFF2-40B4-BE49-F238E27FC236}">
                <a16:creationId xmlns:a16="http://schemas.microsoft.com/office/drawing/2014/main" id="{5718A010-86C6-4E83-BD97-791927FE3576}"/>
              </a:ext>
            </a:extLst>
          </p:cNvPr>
          <p:cNvSpPr txBox="1"/>
          <p:nvPr/>
        </p:nvSpPr>
        <p:spPr>
          <a:xfrm>
            <a:off x="1690255" y="6176963"/>
            <a:ext cx="3560618" cy="369332"/>
          </a:xfrm>
          <a:prstGeom prst="rect">
            <a:avLst/>
          </a:prstGeom>
          <a:noFill/>
        </p:spPr>
        <p:txBody>
          <a:bodyPr wrap="square" rtlCol="0">
            <a:spAutoFit/>
          </a:bodyPr>
          <a:lstStyle/>
          <a:p>
            <a:r>
              <a:rPr lang="en-US" dirty="0"/>
              <a:t>Casita Triste (Art project in Dallas)</a:t>
            </a:r>
          </a:p>
        </p:txBody>
      </p:sp>
    </p:spTree>
    <p:extLst>
      <p:ext uri="{BB962C8B-B14F-4D97-AF65-F5344CB8AC3E}">
        <p14:creationId xmlns:p14="http://schemas.microsoft.com/office/powerpoint/2010/main" val="19385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CEBC1449-F2B6-4A97-8572-A2E3AE1EE2B5}"/>
              </a:ext>
            </a:extLst>
          </p:cNvPr>
          <p:cNvSpPr>
            <a:spLocks noGrp="1"/>
          </p:cNvSpPr>
          <p:nvPr>
            <p:ph type="body" idx="1"/>
          </p:nvPr>
        </p:nvSpPr>
        <p:spPr>
          <a:xfrm>
            <a:off x="4439633" y="3948545"/>
            <a:ext cx="3312734" cy="1712229"/>
          </a:xfrm>
          <a:noFill/>
        </p:spPr>
        <p:txBody>
          <a:bodyPr vert="horz" lIns="91440" tIns="45720" rIns="91440" bIns="45720" rtlCol="0">
            <a:normAutofit fontScale="85000" lnSpcReduction="10000"/>
          </a:bodyPr>
          <a:lstStyle/>
          <a:p>
            <a:pPr algn="ctr"/>
            <a:r>
              <a:rPr lang="en-US" kern="1200" dirty="0">
                <a:solidFill>
                  <a:srgbClr val="080808"/>
                </a:solidFill>
                <a:latin typeface="+mn-lt"/>
                <a:ea typeface="+mn-ea"/>
                <a:cs typeface="+mn-cs"/>
              </a:rPr>
              <a:t>Health and Health-Related Resources in Newly</a:t>
            </a:r>
          </a:p>
          <a:p>
            <a:pPr algn="ctr"/>
            <a:r>
              <a:rPr lang="en-US" kern="1200" dirty="0">
                <a:solidFill>
                  <a:srgbClr val="080808"/>
                </a:solidFill>
                <a:latin typeface="+mn-lt"/>
                <a:ea typeface="+mn-ea"/>
                <a:cs typeface="+mn-cs"/>
              </a:rPr>
              <a:t>Designated Federally Qualified Opportunity Zones:</a:t>
            </a:r>
          </a:p>
          <a:p>
            <a:pPr algn="ctr"/>
            <a:r>
              <a:rPr lang="en-US" kern="1200" dirty="0">
                <a:solidFill>
                  <a:srgbClr val="080808"/>
                </a:solidFill>
                <a:latin typeface="+mn-lt"/>
                <a:ea typeface="+mn-ea"/>
                <a:cs typeface="+mn-cs"/>
              </a:rPr>
              <a:t>United States, 2012–2016</a:t>
            </a:r>
          </a:p>
        </p:txBody>
      </p:sp>
      <p:sp>
        <p:nvSpPr>
          <p:cNvPr id="2" name="Title 1">
            <a:extLst>
              <a:ext uri="{FF2B5EF4-FFF2-40B4-BE49-F238E27FC236}">
                <a16:creationId xmlns:a16="http://schemas.microsoft.com/office/drawing/2014/main" id="{4497765A-48F9-4AF0-A4AA-58D322831B36}"/>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dirty="0">
                <a:solidFill>
                  <a:srgbClr val="080808"/>
                </a:solidFill>
                <a:latin typeface="+mj-lt"/>
                <a:ea typeface="+mj-ea"/>
                <a:cs typeface="+mj-cs"/>
              </a:rPr>
              <a:t>New Paper out 1/16:</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8682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7D047E-AFC7-4907-B4D4-043E897373B8}"/>
              </a:ext>
            </a:extLst>
          </p:cNvPr>
          <p:cNvSpPr>
            <a:spLocks noGrp="1"/>
          </p:cNvSpPr>
          <p:nvPr>
            <p:ph type="title"/>
          </p:nvPr>
        </p:nvSpPr>
        <p:spPr/>
        <p:txBody>
          <a:bodyPr>
            <a:normAutofit fontScale="90000"/>
          </a:bodyPr>
          <a:lstStyle/>
          <a:p>
            <a:r>
              <a:rPr lang="en-US" dirty="0"/>
              <a:t>Describing conditions at baseline is imperative for assessing public health policy impacts</a:t>
            </a:r>
          </a:p>
        </p:txBody>
      </p:sp>
      <p:sp>
        <p:nvSpPr>
          <p:cNvPr id="6" name="Content Placeholder 5">
            <a:extLst>
              <a:ext uri="{FF2B5EF4-FFF2-40B4-BE49-F238E27FC236}">
                <a16:creationId xmlns:a16="http://schemas.microsoft.com/office/drawing/2014/main" id="{9975BC10-C086-4865-89DF-8BDF99385E03}"/>
              </a:ext>
            </a:extLst>
          </p:cNvPr>
          <p:cNvSpPr>
            <a:spLocks noGrp="1"/>
          </p:cNvSpPr>
          <p:nvPr>
            <p:ph sz="half" idx="1"/>
          </p:nvPr>
        </p:nvSpPr>
        <p:spPr>
          <a:xfrm>
            <a:off x="838200" y="1825625"/>
            <a:ext cx="5181600" cy="4351338"/>
          </a:xfrm>
        </p:spPr>
        <p:txBody>
          <a:bodyPr anchor="ctr">
            <a:normAutofit/>
          </a:bodyPr>
          <a:lstStyle/>
          <a:p>
            <a:pPr marL="0" indent="0">
              <a:buNone/>
            </a:pPr>
            <a:r>
              <a:rPr lang="en-US" sz="3600" b="1" dirty="0"/>
              <a:t>AIM: </a:t>
            </a:r>
            <a:r>
              <a:rPr lang="en-US" sz="3600" dirty="0"/>
              <a:t>To compare health and healthy resources in </a:t>
            </a:r>
            <a:r>
              <a:rPr lang="en-US" sz="3600" u="sng" dirty="0">
                <a:solidFill>
                  <a:schemeClr val="accent1"/>
                </a:solidFill>
              </a:rPr>
              <a:t>newly designated QOZ</a:t>
            </a:r>
            <a:r>
              <a:rPr lang="en-US" sz="3600" dirty="0"/>
              <a:t>, </a:t>
            </a:r>
            <a:r>
              <a:rPr lang="en-US" sz="3600" u="sng" dirty="0">
                <a:solidFill>
                  <a:schemeClr val="accent4">
                    <a:lumMod val="75000"/>
                  </a:schemeClr>
                </a:solidFill>
              </a:rPr>
              <a:t>eligible but not designated tracts</a:t>
            </a:r>
            <a:r>
              <a:rPr lang="en-US" sz="3600" dirty="0"/>
              <a:t>, and </a:t>
            </a:r>
            <a:r>
              <a:rPr lang="en-US" sz="3600" u="sng" dirty="0">
                <a:solidFill>
                  <a:schemeClr val="bg1">
                    <a:lumMod val="50000"/>
                  </a:schemeClr>
                </a:solidFill>
              </a:rPr>
              <a:t>ineligible tracts</a:t>
            </a:r>
            <a:r>
              <a:rPr lang="en-US" sz="3600" dirty="0"/>
              <a:t> in large U.S. cities.</a:t>
            </a:r>
          </a:p>
        </p:txBody>
      </p:sp>
      <p:graphicFrame>
        <p:nvGraphicFramePr>
          <p:cNvPr id="9" name="Content Placeholder 8">
            <a:extLst>
              <a:ext uri="{FF2B5EF4-FFF2-40B4-BE49-F238E27FC236}">
                <a16:creationId xmlns:a16="http://schemas.microsoft.com/office/drawing/2014/main" id="{DE7D8D0F-F53D-4D74-A2F9-E166289EBDEA}"/>
              </a:ext>
            </a:extLst>
          </p:cNvPr>
          <p:cNvGraphicFramePr>
            <a:graphicFrameLocks noGrp="1"/>
          </p:cNvGraphicFramePr>
          <p:nvPr>
            <p:ph sz="half" idx="2"/>
            <p:extLst>
              <p:ext uri="{D42A27DB-BD31-4B8C-83A1-F6EECF244321}">
                <p14:modId xmlns:p14="http://schemas.microsoft.com/office/powerpoint/2010/main" val="2465265724"/>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024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4C1FBD5A-CFCC-4BC8-8442-D7B44828EA6C}"/>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Data Sources</a:t>
            </a:r>
          </a:p>
        </p:txBody>
      </p:sp>
      <p:graphicFrame>
        <p:nvGraphicFramePr>
          <p:cNvPr id="9" name="Content Placeholder 5">
            <a:extLst>
              <a:ext uri="{FF2B5EF4-FFF2-40B4-BE49-F238E27FC236}">
                <a16:creationId xmlns:a16="http://schemas.microsoft.com/office/drawing/2014/main" id="{292B032F-86A3-4D39-AA0C-C046E9425B66}"/>
              </a:ext>
            </a:extLst>
          </p:cNvPr>
          <p:cNvGraphicFramePr>
            <a:graphicFrameLocks noGrp="1"/>
          </p:cNvGraphicFramePr>
          <p:nvPr>
            <p:ph idx="1"/>
            <p:extLst>
              <p:ext uri="{D42A27DB-BD31-4B8C-83A1-F6EECF244321}">
                <p14:modId xmlns:p14="http://schemas.microsoft.com/office/powerpoint/2010/main" val="8543990"/>
              </p:ext>
            </p:extLst>
          </p:nvPr>
        </p:nvGraphicFramePr>
        <p:xfrm>
          <a:off x="5194300" y="470924"/>
          <a:ext cx="6513604" cy="5767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CC79D44-DA3E-43C1-958F-A6DE5B7CC9EA}"/>
              </a:ext>
            </a:extLst>
          </p:cNvPr>
          <p:cNvSpPr txBox="1"/>
          <p:nvPr/>
        </p:nvSpPr>
        <p:spPr>
          <a:xfrm>
            <a:off x="4959114" y="5740745"/>
            <a:ext cx="6748790" cy="646331"/>
          </a:xfrm>
          <a:prstGeom prst="rect">
            <a:avLst/>
          </a:prstGeom>
          <a:noFill/>
        </p:spPr>
        <p:txBody>
          <a:bodyPr wrap="square" rtlCol="0">
            <a:spAutoFit/>
          </a:bodyPr>
          <a:lstStyle/>
          <a:p>
            <a:r>
              <a:rPr lang="en-US" sz="1200" dirty="0"/>
              <a:t>*The city boundaries used for the 500 Cities dataset were delineated by block rather than tract. Therefore, tracts were also excluded if less than 80% of their population was covered by the 500 Cities dataset (calculated as population from 500 Cities dataset compared to population from Census 2010).</a:t>
            </a:r>
          </a:p>
        </p:txBody>
      </p:sp>
    </p:spTree>
    <p:extLst>
      <p:ext uri="{BB962C8B-B14F-4D97-AF65-F5344CB8AC3E}">
        <p14:creationId xmlns:p14="http://schemas.microsoft.com/office/powerpoint/2010/main" val="1671412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2403</Words>
  <Application>Microsoft Office PowerPoint</Application>
  <PresentationFormat>Widescreen</PresentationFormat>
  <Paragraphs>193</Paragraphs>
  <Slides>23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Federally Qualified Opportunity Zones: an Opportunity for Natural Experiments on Place-based Programming and Neighborhood Change</vt:lpstr>
      <vt:lpstr>Background: Tax Cuts and Jobs Act</vt:lpstr>
      <vt:lpstr>QOZ Eligibility:</vt:lpstr>
      <vt:lpstr>Law uses three mechanisms to incentivize investment within QOZ*:</vt:lpstr>
      <vt:lpstr>QOZ here in Philadelphia</vt:lpstr>
      <vt:lpstr>Potential Public Health Impacts</vt:lpstr>
      <vt:lpstr>New Paper out 1/16:</vt:lpstr>
      <vt:lpstr>Describing conditions at baseline is imperative for assessing public health policy impacts</vt:lpstr>
      <vt:lpstr>Data Sources</vt:lpstr>
      <vt:lpstr>RECVD Project Data Included in Manuscript</vt:lpstr>
      <vt:lpstr>Health Data Included (model-based estimates from 500 Cities &amp; USALEEP)</vt:lpstr>
      <vt:lpstr>Analyses aimed to describe baseline conditions</vt:lpstr>
      <vt:lpstr>Example map</vt:lpstr>
      <vt:lpstr>Example difference adjusting for total disparity</vt:lpstr>
      <vt:lpstr>Online Dashboard of Results</vt:lpstr>
      <vt:lpstr>Verbal/written results: NETS</vt:lpstr>
      <vt:lpstr>Verbal/written results: Health</vt:lpstr>
      <vt:lpstr>Discussion of Findings</vt:lpstr>
      <vt:lpstr>QOZ As A Unique Policy to Study</vt:lpstr>
      <vt:lpstr>Future evaluation efforts</vt:lpstr>
      <vt:lpstr>What Public Health will need to track</vt:lpstr>
      <vt:lpstr>Strategies for local jurisdictions</vt:lpstr>
      <vt:lpstr>Activity: Leveraging for UHC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Federally Qualified Opportunity Zones: an Opportunity for Natural Experiments on Place-based Programming and Neighborhood Change</dc:title>
  <dc:creator>Hirsch,Jana</dc:creator>
  <cp:lastModifiedBy>Hirsch,Jana</cp:lastModifiedBy>
  <cp:revision>2</cp:revision>
  <dcterms:created xsi:type="dcterms:W3CDTF">2020-01-13T22:22:35Z</dcterms:created>
  <dcterms:modified xsi:type="dcterms:W3CDTF">2020-01-13T22:23:29Z</dcterms:modified>
</cp:coreProperties>
</file>