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73" r:id="rId6"/>
    <p:sldId id="261" r:id="rId7"/>
    <p:sldId id="263"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Garet" panose="020B0604020202020204" charset="0"/>
      <p:regular r:id="rId18"/>
    </p:embeddedFont>
    <p:embeddedFont>
      <p:font typeface="Glacial Indifference" panose="020B0604020202020204" charset="0"/>
      <p:regular r:id="rId19"/>
    </p:embeddedFont>
    <p:embeddedFont>
      <p:font typeface="Glacial Indifference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89816-730F-468E-A5CA-0C6215D12B34}" v="2" dt="2024-09-19T11:43:01.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632" autoAdjust="0"/>
  </p:normalViewPr>
  <p:slideViewPr>
    <p:cSldViewPr>
      <p:cViewPr varScale="1">
        <p:scale>
          <a:sx n="38" d="100"/>
          <a:sy n="38" d="100"/>
        </p:scale>
        <p:origin x="6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75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F2B54-D474-4914-8CBD-956B04BD6905}" type="doc">
      <dgm:prSet loTypeId="urn:microsoft.com/office/officeart/2005/8/layout/venn1" loCatId="relationship" qsTypeId="urn:microsoft.com/office/officeart/2005/8/quickstyle/simple1" qsCatId="simple" csTypeId="urn:microsoft.com/office/officeart/2005/8/colors/accent1_2" csCatId="accent1" phldr="1"/>
      <dgm:spPr/>
    </dgm:pt>
    <dgm:pt modelId="{9A17497E-1309-4A43-9C05-26C6464A633B}">
      <dgm:prSet phldrT="[Text]"/>
      <dgm:spPr>
        <a:solidFill>
          <a:schemeClr val="accent3">
            <a:lumMod val="40000"/>
            <a:lumOff val="60000"/>
            <a:alpha val="50000"/>
          </a:schemeClr>
        </a:solidFill>
      </dgm:spPr>
      <dgm:t>
        <a:bodyPr/>
        <a:lstStyle/>
        <a:p>
          <a:r>
            <a:rPr lang="en-US" dirty="0"/>
            <a:t>Homeless Services</a:t>
          </a:r>
        </a:p>
        <a:p>
          <a:r>
            <a:rPr lang="en-US" dirty="0"/>
            <a:t>3748</a:t>
          </a:r>
        </a:p>
      </dgm:t>
    </dgm:pt>
    <dgm:pt modelId="{C6F028CD-5633-4428-B933-5768D91B8676}" type="parTrans" cxnId="{F487E021-1B26-43D8-BE66-C654CEBFD314}">
      <dgm:prSet/>
      <dgm:spPr/>
      <dgm:t>
        <a:bodyPr/>
        <a:lstStyle/>
        <a:p>
          <a:endParaRPr lang="en-US"/>
        </a:p>
      </dgm:t>
    </dgm:pt>
    <dgm:pt modelId="{A43F64CD-2149-492D-9D1D-718D98192265}" type="sibTrans" cxnId="{F487E021-1B26-43D8-BE66-C654CEBFD314}">
      <dgm:prSet/>
      <dgm:spPr/>
      <dgm:t>
        <a:bodyPr/>
        <a:lstStyle/>
        <a:p>
          <a:endParaRPr lang="en-US"/>
        </a:p>
      </dgm:t>
    </dgm:pt>
    <dgm:pt modelId="{C7308006-208D-43E2-B178-A7D3D4632C40}">
      <dgm:prSet phldrT="[Text]"/>
      <dgm:spPr>
        <a:solidFill>
          <a:schemeClr val="tx2">
            <a:lumMod val="40000"/>
            <a:lumOff val="60000"/>
            <a:alpha val="50000"/>
          </a:schemeClr>
        </a:solidFill>
      </dgm:spPr>
      <dgm:t>
        <a:bodyPr/>
        <a:lstStyle/>
        <a:p>
          <a:r>
            <a:rPr lang="en-US" dirty="0"/>
            <a:t>School Administrative Data</a:t>
          </a:r>
        </a:p>
        <a:p>
          <a:r>
            <a:rPr lang="en-US" dirty="0"/>
            <a:t>4195</a:t>
          </a:r>
        </a:p>
      </dgm:t>
    </dgm:pt>
    <dgm:pt modelId="{E71A5503-127B-4CF2-B1BB-A8EAEEB1A6C8}" type="parTrans" cxnId="{1EA54DAD-61B2-49C4-9BF9-1570EE20FB18}">
      <dgm:prSet/>
      <dgm:spPr/>
      <dgm:t>
        <a:bodyPr/>
        <a:lstStyle/>
        <a:p>
          <a:endParaRPr lang="en-US"/>
        </a:p>
      </dgm:t>
    </dgm:pt>
    <dgm:pt modelId="{5C830E6E-DC27-422E-9670-0AF20699AC8D}" type="sibTrans" cxnId="{1EA54DAD-61B2-49C4-9BF9-1570EE20FB18}">
      <dgm:prSet/>
      <dgm:spPr/>
      <dgm:t>
        <a:bodyPr/>
        <a:lstStyle/>
        <a:p>
          <a:endParaRPr lang="en-US"/>
        </a:p>
      </dgm:t>
    </dgm:pt>
    <dgm:pt modelId="{C575DE21-3D58-4217-870F-04F4358E0567}">
      <dgm:prSet phldrT="[Text]"/>
      <dgm:spPr>
        <a:solidFill>
          <a:schemeClr val="accent2">
            <a:lumMod val="40000"/>
            <a:lumOff val="60000"/>
            <a:alpha val="50000"/>
          </a:schemeClr>
        </a:solidFill>
      </dgm:spPr>
      <dgm:t>
        <a:bodyPr/>
        <a:lstStyle/>
        <a:p>
          <a:r>
            <a:rPr lang="en-US" dirty="0"/>
            <a:t>Address list (SNAP; Food Bank; Dept. of Child &amp; Family Services; Juvenile Delinquency) </a:t>
          </a:r>
        </a:p>
        <a:p>
          <a:r>
            <a:rPr lang="en-US" dirty="0"/>
            <a:t>3033</a:t>
          </a:r>
        </a:p>
      </dgm:t>
    </dgm:pt>
    <dgm:pt modelId="{241158D3-C9CD-4D92-B1F0-2FE3EDC7850A}" type="parTrans" cxnId="{01AAFC07-E700-41A9-8F6B-603334E580B4}">
      <dgm:prSet/>
      <dgm:spPr/>
      <dgm:t>
        <a:bodyPr/>
        <a:lstStyle/>
        <a:p>
          <a:endParaRPr lang="en-US"/>
        </a:p>
      </dgm:t>
    </dgm:pt>
    <dgm:pt modelId="{6DDBADC8-7A82-42DA-8290-FE94EAAFE423}" type="sibTrans" cxnId="{01AAFC07-E700-41A9-8F6B-603334E580B4}">
      <dgm:prSet/>
      <dgm:spPr/>
      <dgm:t>
        <a:bodyPr/>
        <a:lstStyle/>
        <a:p>
          <a:endParaRPr lang="en-US"/>
        </a:p>
      </dgm:t>
    </dgm:pt>
    <dgm:pt modelId="{0652587A-41AE-44F7-8080-D54A2380C7EF}" type="pres">
      <dgm:prSet presAssocID="{C9FF2B54-D474-4914-8CBD-956B04BD6905}" presName="compositeShape" presStyleCnt="0">
        <dgm:presLayoutVars>
          <dgm:chMax val="7"/>
          <dgm:dir/>
          <dgm:resizeHandles val="exact"/>
        </dgm:presLayoutVars>
      </dgm:prSet>
      <dgm:spPr/>
    </dgm:pt>
    <dgm:pt modelId="{CEC81936-EE84-4B4E-8A1F-52431D7C8726}" type="pres">
      <dgm:prSet presAssocID="{9A17497E-1309-4A43-9C05-26C6464A633B}" presName="circ1" presStyleLbl="vennNode1" presStyleIdx="0" presStyleCnt="3"/>
      <dgm:spPr/>
    </dgm:pt>
    <dgm:pt modelId="{1AD196C5-214F-4C7E-87CF-E7156EE9C8C6}" type="pres">
      <dgm:prSet presAssocID="{9A17497E-1309-4A43-9C05-26C6464A633B}" presName="circ1Tx" presStyleLbl="revTx" presStyleIdx="0" presStyleCnt="0">
        <dgm:presLayoutVars>
          <dgm:chMax val="0"/>
          <dgm:chPref val="0"/>
          <dgm:bulletEnabled val="1"/>
        </dgm:presLayoutVars>
      </dgm:prSet>
      <dgm:spPr/>
    </dgm:pt>
    <dgm:pt modelId="{AD8CA01F-E3C5-4FDF-9897-53749AA61515}" type="pres">
      <dgm:prSet presAssocID="{C7308006-208D-43E2-B178-A7D3D4632C40}" presName="circ2" presStyleLbl="vennNode1" presStyleIdx="1" presStyleCnt="3" custScaleX="112208" custScaleY="112500" custLinFactNeighborX="12953" custLinFactNeighborY="-6250"/>
      <dgm:spPr/>
    </dgm:pt>
    <dgm:pt modelId="{A25F243F-D992-469C-8C14-02B77F785FD7}" type="pres">
      <dgm:prSet presAssocID="{C7308006-208D-43E2-B178-A7D3D4632C40}" presName="circ2Tx" presStyleLbl="revTx" presStyleIdx="0" presStyleCnt="0">
        <dgm:presLayoutVars>
          <dgm:chMax val="0"/>
          <dgm:chPref val="0"/>
          <dgm:bulletEnabled val="1"/>
        </dgm:presLayoutVars>
      </dgm:prSet>
      <dgm:spPr/>
    </dgm:pt>
    <dgm:pt modelId="{BE765B65-9526-48DA-85EE-2C3B4248F3EB}" type="pres">
      <dgm:prSet presAssocID="{C575DE21-3D58-4217-870F-04F4358E0567}" presName="circ3" presStyleLbl="vennNode1" presStyleIdx="2" presStyleCnt="3" custScaleX="90479" custScaleY="93750" custLinFactNeighborX="5505" custLinFactNeighborY="-15625"/>
      <dgm:spPr/>
    </dgm:pt>
    <dgm:pt modelId="{D631A155-E3F6-4CC2-B27E-B24FB7F754D5}" type="pres">
      <dgm:prSet presAssocID="{C575DE21-3D58-4217-870F-04F4358E0567}" presName="circ3Tx" presStyleLbl="revTx" presStyleIdx="0" presStyleCnt="0">
        <dgm:presLayoutVars>
          <dgm:chMax val="0"/>
          <dgm:chPref val="0"/>
          <dgm:bulletEnabled val="1"/>
        </dgm:presLayoutVars>
      </dgm:prSet>
      <dgm:spPr/>
    </dgm:pt>
  </dgm:ptLst>
  <dgm:cxnLst>
    <dgm:cxn modelId="{01AAFC07-E700-41A9-8F6B-603334E580B4}" srcId="{C9FF2B54-D474-4914-8CBD-956B04BD6905}" destId="{C575DE21-3D58-4217-870F-04F4358E0567}" srcOrd="2" destOrd="0" parTransId="{241158D3-C9CD-4D92-B1F0-2FE3EDC7850A}" sibTransId="{6DDBADC8-7A82-42DA-8290-FE94EAAFE423}"/>
    <dgm:cxn modelId="{D2FD850D-6916-4125-AFB6-C4777A1B664E}" type="presOf" srcId="{9A17497E-1309-4A43-9C05-26C6464A633B}" destId="{1AD196C5-214F-4C7E-87CF-E7156EE9C8C6}" srcOrd="1" destOrd="0" presId="urn:microsoft.com/office/officeart/2005/8/layout/venn1"/>
    <dgm:cxn modelId="{D4DB0B1D-DD42-4369-9B57-82E0CF29DEB0}" type="presOf" srcId="{C575DE21-3D58-4217-870F-04F4358E0567}" destId="{BE765B65-9526-48DA-85EE-2C3B4248F3EB}" srcOrd="0" destOrd="0" presId="urn:microsoft.com/office/officeart/2005/8/layout/venn1"/>
    <dgm:cxn modelId="{42048E1D-6F28-4DD0-AEFB-168B3CF2483F}" type="presOf" srcId="{C575DE21-3D58-4217-870F-04F4358E0567}" destId="{D631A155-E3F6-4CC2-B27E-B24FB7F754D5}" srcOrd="1" destOrd="0" presId="urn:microsoft.com/office/officeart/2005/8/layout/venn1"/>
    <dgm:cxn modelId="{F487E021-1B26-43D8-BE66-C654CEBFD314}" srcId="{C9FF2B54-D474-4914-8CBD-956B04BD6905}" destId="{9A17497E-1309-4A43-9C05-26C6464A633B}" srcOrd="0" destOrd="0" parTransId="{C6F028CD-5633-4428-B933-5768D91B8676}" sibTransId="{A43F64CD-2149-492D-9D1D-718D98192265}"/>
    <dgm:cxn modelId="{94D8305F-6871-4D93-B830-581CD842A132}" type="presOf" srcId="{C9FF2B54-D474-4914-8CBD-956B04BD6905}" destId="{0652587A-41AE-44F7-8080-D54A2380C7EF}" srcOrd="0" destOrd="0" presId="urn:microsoft.com/office/officeart/2005/8/layout/venn1"/>
    <dgm:cxn modelId="{EF2C9D45-34AF-4A2C-8FFC-CFDD8588A5F8}" type="presOf" srcId="{C7308006-208D-43E2-B178-A7D3D4632C40}" destId="{A25F243F-D992-469C-8C14-02B77F785FD7}" srcOrd="1" destOrd="0" presId="urn:microsoft.com/office/officeart/2005/8/layout/venn1"/>
    <dgm:cxn modelId="{921C294A-5ECB-479A-A5BC-2DA3E38D1927}" type="presOf" srcId="{9A17497E-1309-4A43-9C05-26C6464A633B}" destId="{CEC81936-EE84-4B4E-8A1F-52431D7C8726}" srcOrd="0" destOrd="0" presId="urn:microsoft.com/office/officeart/2005/8/layout/venn1"/>
    <dgm:cxn modelId="{855D99AA-1D23-497D-B804-EF112CE887DD}" type="presOf" srcId="{C7308006-208D-43E2-B178-A7D3D4632C40}" destId="{AD8CA01F-E3C5-4FDF-9897-53749AA61515}" srcOrd="0" destOrd="0" presId="urn:microsoft.com/office/officeart/2005/8/layout/venn1"/>
    <dgm:cxn modelId="{1EA54DAD-61B2-49C4-9BF9-1570EE20FB18}" srcId="{C9FF2B54-D474-4914-8CBD-956B04BD6905}" destId="{C7308006-208D-43E2-B178-A7D3D4632C40}" srcOrd="1" destOrd="0" parTransId="{E71A5503-127B-4CF2-B1BB-A8EAEEB1A6C8}" sibTransId="{5C830E6E-DC27-422E-9670-0AF20699AC8D}"/>
    <dgm:cxn modelId="{82B7F848-49F5-4D55-8E93-B0705C24CA99}" type="presParOf" srcId="{0652587A-41AE-44F7-8080-D54A2380C7EF}" destId="{CEC81936-EE84-4B4E-8A1F-52431D7C8726}" srcOrd="0" destOrd="0" presId="urn:microsoft.com/office/officeart/2005/8/layout/venn1"/>
    <dgm:cxn modelId="{167B97B6-545F-44AF-A3E3-3BFD279713DF}" type="presParOf" srcId="{0652587A-41AE-44F7-8080-D54A2380C7EF}" destId="{1AD196C5-214F-4C7E-87CF-E7156EE9C8C6}" srcOrd="1" destOrd="0" presId="urn:microsoft.com/office/officeart/2005/8/layout/venn1"/>
    <dgm:cxn modelId="{95A31C77-5912-4FFC-8A0C-B479F7A082A1}" type="presParOf" srcId="{0652587A-41AE-44F7-8080-D54A2380C7EF}" destId="{AD8CA01F-E3C5-4FDF-9897-53749AA61515}" srcOrd="2" destOrd="0" presId="urn:microsoft.com/office/officeart/2005/8/layout/venn1"/>
    <dgm:cxn modelId="{99D79BA3-0727-4243-89A3-BC553353D62B}" type="presParOf" srcId="{0652587A-41AE-44F7-8080-D54A2380C7EF}" destId="{A25F243F-D992-469C-8C14-02B77F785FD7}" srcOrd="3" destOrd="0" presId="urn:microsoft.com/office/officeart/2005/8/layout/venn1"/>
    <dgm:cxn modelId="{07DFFA3F-5BA1-4C90-833C-F19C51E663C9}" type="presParOf" srcId="{0652587A-41AE-44F7-8080-D54A2380C7EF}" destId="{BE765B65-9526-48DA-85EE-2C3B4248F3EB}" srcOrd="4" destOrd="0" presId="urn:microsoft.com/office/officeart/2005/8/layout/venn1"/>
    <dgm:cxn modelId="{6373A2E9-7D6F-4897-8D8A-B8FE876CE2EA}" type="presParOf" srcId="{0652587A-41AE-44F7-8080-D54A2380C7EF}" destId="{D631A155-E3F6-4CC2-B27E-B24FB7F754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81936-EE84-4B4E-8A1F-52431D7C8726}">
      <dsp:nvSpPr>
        <dsp:cNvPr id="0" name=""/>
        <dsp:cNvSpPr/>
      </dsp:nvSpPr>
      <dsp:spPr>
        <a:xfrm>
          <a:off x="2955329" y="-47563"/>
          <a:ext cx="4566061" cy="4566061"/>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Homeless Services</a:t>
          </a:r>
        </a:p>
        <a:p>
          <a:pPr marL="0" lvl="0" indent="0" algn="ctr" defTabSz="1111250">
            <a:lnSpc>
              <a:spcPct val="90000"/>
            </a:lnSpc>
            <a:spcBef>
              <a:spcPct val="0"/>
            </a:spcBef>
            <a:spcAft>
              <a:spcPct val="35000"/>
            </a:spcAft>
            <a:buNone/>
          </a:pPr>
          <a:r>
            <a:rPr lang="en-US" sz="2500" kern="1200" dirty="0"/>
            <a:t>3748</a:t>
          </a:r>
        </a:p>
      </dsp:txBody>
      <dsp:txXfrm>
        <a:off x="3564137" y="751497"/>
        <a:ext cx="3348445" cy="2054727"/>
      </dsp:txXfrm>
    </dsp:sp>
    <dsp:sp modelId="{AD8CA01F-E3C5-4FDF-9897-53749AA61515}">
      <dsp:nvSpPr>
        <dsp:cNvPr id="0" name=""/>
        <dsp:cNvSpPr/>
      </dsp:nvSpPr>
      <dsp:spPr>
        <a:xfrm>
          <a:off x="4915646" y="2235467"/>
          <a:ext cx="5123486" cy="5136819"/>
        </a:xfrm>
        <a:prstGeom prst="ellipse">
          <a:avLst/>
        </a:prstGeom>
        <a:solidFill>
          <a:schemeClr val="tx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School Administrative Data</a:t>
          </a:r>
        </a:p>
        <a:p>
          <a:pPr marL="0" lvl="0" indent="0" algn="ctr" defTabSz="1111250">
            <a:lnSpc>
              <a:spcPct val="90000"/>
            </a:lnSpc>
            <a:spcBef>
              <a:spcPct val="0"/>
            </a:spcBef>
            <a:spcAft>
              <a:spcPct val="35000"/>
            </a:spcAft>
            <a:buNone/>
          </a:pPr>
          <a:r>
            <a:rPr lang="en-US" sz="2500" kern="1200" dirty="0"/>
            <a:t>4195</a:t>
          </a:r>
        </a:p>
      </dsp:txBody>
      <dsp:txXfrm>
        <a:off x="6482579" y="3562479"/>
        <a:ext cx="3074091" cy="2825250"/>
      </dsp:txXfrm>
    </dsp:sp>
    <dsp:sp modelId="{BE765B65-9526-48DA-85EE-2C3B4248F3EB}">
      <dsp:nvSpPr>
        <dsp:cNvPr id="0" name=""/>
        <dsp:cNvSpPr/>
      </dsp:nvSpPr>
      <dsp:spPr>
        <a:xfrm>
          <a:off x="1776470" y="2235467"/>
          <a:ext cx="4131327" cy="4280682"/>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Address list (SNAP; Food Bank; Dept. of Child &amp; Family Services; Juvenile Delinquency) </a:t>
          </a:r>
        </a:p>
        <a:p>
          <a:pPr marL="0" lvl="0" indent="0" algn="ctr" defTabSz="1111250">
            <a:lnSpc>
              <a:spcPct val="90000"/>
            </a:lnSpc>
            <a:spcBef>
              <a:spcPct val="0"/>
            </a:spcBef>
            <a:spcAft>
              <a:spcPct val="35000"/>
            </a:spcAft>
            <a:buNone/>
          </a:pPr>
          <a:r>
            <a:rPr lang="en-US" sz="2500" kern="1200" dirty="0"/>
            <a:t>3033</a:t>
          </a:r>
        </a:p>
      </dsp:txBody>
      <dsp:txXfrm>
        <a:off x="2165504" y="3341310"/>
        <a:ext cx="2478796" cy="23543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507314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mailto:francisca.richter@case.ed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mailto:meagan.ray@cas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7.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6195" y="4381025"/>
            <a:ext cx="16995611" cy="5905975"/>
          </a:xfrm>
          <a:custGeom>
            <a:avLst/>
            <a:gdLst/>
            <a:ahLst/>
            <a:cxnLst/>
            <a:rect l="l" t="t" r="r" b="b"/>
            <a:pathLst>
              <a:path w="16995611" h="5905975">
                <a:moveTo>
                  <a:pt x="0" y="0"/>
                </a:moveTo>
                <a:lnTo>
                  <a:pt x="16995610" y="0"/>
                </a:lnTo>
                <a:lnTo>
                  <a:pt x="16995610" y="5905975"/>
                </a:lnTo>
                <a:lnTo>
                  <a:pt x="0" y="59059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0" y="362998"/>
            <a:ext cx="18288000" cy="1631857"/>
          </a:xfrm>
          <a:prstGeom prst="rect">
            <a:avLst/>
          </a:prstGeom>
        </p:spPr>
        <p:txBody>
          <a:bodyPr wrap="square" lIns="0" tIns="0" rIns="0" bIns="0" rtlCol="0" anchor="t">
            <a:spAutoFit/>
          </a:bodyPr>
          <a:lstStyle/>
          <a:p>
            <a:pPr algn="ctr">
              <a:lnSpc>
                <a:spcPts val="6580"/>
              </a:lnSpc>
              <a:spcBef>
                <a:spcPct val="0"/>
              </a:spcBef>
            </a:pPr>
            <a:r>
              <a:rPr lang="en-US" sz="4400" spc="921" dirty="0">
                <a:solidFill>
                  <a:srgbClr val="000000"/>
                </a:solidFill>
                <a:latin typeface="Glacial Indifference Bold"/>
              </a:rPr>
              <a:t>ESTIMATING THE PREVALENCE AND PROBABILITY OF YOUTH EXPERIENCING HOMELESSNESS</a:t>
            </a:r>
          </a:p>
        </p:txBody>
      </p:sp>
      <p:sp>
        <p:nvSpPr>
          <p:cNvPr id="4" name="TextBox 4"/>
          <p:cNvSpPr txBox="1"/>
          <p:nvPr/>
        </p:nvSpPr>
        <p:spPr>
          <a:xfrm>
            <a:off x="3491281" y="2360581"/>
            <a:ext cx="11305438" cy="1202252"/>
          </a:xfrm>
          <a:prstGeom prst="rect">
            <a:avLst/>
          </a:prstGeom>
        </p:spPr>
        <p:txBody>
          <a:bodyPr lIns="0" tIns="0" rIns="0" bIns="0" rtlCol="0" anchor="t">
            <a:spAutoFit/>
          </a:bodyPr>
          <a:lstStyle/>
          <a:p>
            <a:pPr algn="ctr">
              <a:lnSpc>
                <a:spcPts val="3219"/>
              </a:lnSpc>
              <a:spcBef>
                <a:spcPct val="0"/>
              </a:spcBef>
            </a:pPr>
            <a:r>
              <a:rPr lang="en-US" sz="2299" spc="450" dirty="0">
                <a:solidFill>
                  <a:srgbClr val="000000"/>
                </a:solidFill>
                <a:latin typeface="Glacial Indifference Bold"/>
              </a:rPr>
              <a:t>CENTER ON POVERTY AND COMMUNITY DEVELOPMENT</a:t>
            </a:r>
          </a:p>
          <a:p>
            <a:pPr algn="ctr">
              <a:lnSpc>
                <a:spcPts val="3219"/>
              </a:lnSpc>
              <a:spcBef>
                <a:spcPct val="0"/>
              </a:spcBef>
            </a:pPr>
            <a:r>
              <a:rPr lang="en-US" sz="2299" spc="450" dirty="0">
                <a:solidFill>
                  <a:srgbClr val="000000"/>
                </a:solidFill>
                <a:latin typeface="Glacial Indifference Bold"/>
              </a:rPr>
              <a:t>MANDEL SCHOOL OF APPLIED SOCIAL SCIENCES</a:t>
            </a:r>
            <a:r>
              <a:rPr lang="en-US" sz="2299" spc="450" dirty="0">
                <a:solidFill>
                  <a:srgbClr val="000000"/>
                </a:solidFill>
                <a:latin typeface="Glacial Indifference"/>
              </a:rPr>
              <a:t> </a:t>
            </a:r>
          </a:p>
          <a:p>
            <a:pPr algn="ctr">
              <a:lnSpc>
                <a:spcPts val="3219"/>
              </a:lnSpc>
              <a:spcBef>
                <a:spcPct val="0"/>
              </a:spcBef>
            </a:pPr>
            <a:r>
              <a:rPr lang="en-US" sz="2299" spc="450" dirty="0">
                <a:solidFill>
                  <a:srgbClr val="000000"/>
                </a:solidFill>
                <a:latin typeface="Glacial Indifference"/>
              </a:rPr>
              <a:t>Michael Henderson</a:t>
            </a:r>
            <a:r>
              <a:rPr lang="en-US" sz="2299" spc="450">
                <a:solidFill>
                  <a:srgbClr val="000000"/>
                </a:solidFill>
                <a:latin typeface="Glacial Indifference"/>
              </a:rPr>
              <a:t>, PhD </a:t>
            </a:r>
            <a:endParaRPr lang="en-US" sz="2299" spc="450" dirty="0">
              <a:solidFill>
                <a:srgbClr val="000000"/>
              </a:solidFill>
              <a:latin typeface="Glacial Indifference"/>
            </a:endParaRPr>
          </a:p>
        </p:txBody>
      </p:sp>
      <p:grpSp>
        <p:nvGrpSpPr>
          <p:cNvPr id="5" name="Group 5"/>
          <p:cNvGrpSpPr/>
          <p:nvPr/>
        </p:nvGrpSpPr>
        <p:grpSpPr>
          <a:xfrm>
            <a:off x="6120093" y="8596750"/>
            <a:ext cx="6047814" cy="1323101"/>
            <a:chOff x="0" y="0"/>
            <a:chExt cx="10912723" cy="2387413"/>
          </a:xfrm>
        </p:grpSpPr>
        <p:sp>
          <p:nvSpPr>
            <p:cNvPr id="6" name="Freeform 6"/>
            <p:cNvSpPr/>
            <p:nvPr/>
          </p:nvSpPr>
          <p:spPr>
            <a:xfrm>
              <a:off x="0" y="0"/>
              <a:ext cx="10912729" cy="2387473"/>
            </a:xfrm>
            <a:custGeom>
              <a:avLst/>
              <a:gdLst/>
              <a:ahLst/>
              <a:cxnLst/>
              <a:rect l="l" t="t" r="r" b="b"/>
              <a:pathLst>
                <a:path w="10912729" h="2387473">
                  <a:moveTo>
                    <a:pt x="0" y="0"/>
                  </a:moveTo>
                  <a:lnTo>
                    <a:pt x="10912729" y="0"/>
                  </a:lnTo>
                  <a:lnTo>
                    <a:pt x="10912729" y="2387473"/>
                  </a:lnTo>
                  <a:lnTo>
                    <a:pt x="0" y="2387473"/>
                  </a:lnTo>
                  <a:lnTo>
                    <a:pt x="0" y="0"/>
                  </a:lnTo>
                  <a:close/>
                </a:path>
              </a:pathLst>
            </a:custGeom>
            <a:blipFill>
              <a:blip r:embed="rId5"/>
              <a:stretch>
                <a:fillRect l="-1047" r="-1047" b="2"/>
              </a:stretch>
            </a:blipFill>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8595" y="2079800"/>
            <a:ext cx="16770810" cy="5539978"/>
          </a:xfrm>
          <a:prstGeom prst="rect">
            <a:avLst/>
          </a:prstGeom>
        </p:spPr>
        <p:txBody>
          <a:bodyPr lIns="0" tIns="0" rIns="0" bIns="0" rtlCol="0" anchor="t">
            <a:spAutoFit/>
          </a:bodyPr>
          <a:lstStyle/>
          <a:p>
            <a:pPr marL="1171575" lvl="1" indent="-685800" algn="l">
              <a:lnSpc>
                <a:spcPts val="5400"/>
              </a:lnSpc>
              <a:buFont typeface="Arial" panose="020B0604020202020204" pitchFamily="34" charset="0"/>
              <a:buChar char="•"/>
            </a:pPr>
            <a:r>
              <a:rPr lang="en-US" sz="5400" dirty="0">
                <a:solidFill>
                  <a:srgbClr val="142230"/>
                </a:solidFill>
                <a:latin typeface="Glacial Indifference"/>
              </a:rPr>
              <a:t>Technical/data</a:t>
            </a:r>
          </a:p>
          <a:p>
            <a:pPr marL="2871788" lvl="3" indent="-685800" algn="l">
              <a:lnSpc>
                <a:spcPts val="5400"/>
              </a:lnSpc>
              <a:buFont typeface="Arial" panose="020B0604020202020204" pitchFamily="34" charset="0"/>
              <a:buChar char="•"/>
            </a:pPr>
            <a:r>
              <a:rPr lang="en-US" sz="5400" dirty="0">
                <a:solidFill>
                  <a:srgbClr val="142230"/>
                </a:solidFill>
                <a:latin typeface="Glacial Indifference"/>
              </a:rPr>
              <a:t>Pandemic challenges and loss of long-standing employee knowledge</a:t>
            </a:r>
          </a:p>
          <a:p>
            <a:pPr marL="2871788" lvl="3" indent="-685800" algn="l">
              <a:lnSpc>
                <a:spcPts val="5400"/>
              </a:lnSpc>
              <a:buFont typeface="Arial" panose="020B0604020202020204" pitchFamily="34" charset="0"/>
              <a:buChar char="•"/>
            </a:pPr>
            <a:r>
              <a:rPr lang="en-US" sz="5400" dirty="0">
                <a:solidFill>
                  <a:srgbClr val="142230"/>
                </a:solidFill>
                <a:latin typeface="Glacial Indifference"/>
              </a:rPr>
              <a:t>Desire to capture data on homelessness but limitations within the data systems </a:t>
            </a:r>
          </a:p>
          <a:p>
            <a:pPr marL="1171575" lvl="1" indent="-685800" algn="l">
              <a:lnSpc>
                <a:spcPts val="5400"/>
              </a:lnSpc>
              <a:buFont typeface="Arial" panose="020B0604020202020204" pitchFamily="34" charset="0"/>
              <a:buChar char="•"/>
            </a:pPr>
            <a:r>
              <a:rPr lang="en-US" sz="5400" dirty="0">
                <a:solidFill>
                  <a:srgbClr val="142230"/>
                </a:solidFill>
                <a:latin typeface="Glacial Indifference"/>
              </a:rPr>
              <a:t>Organizational </a:t>
            </a:r>
          </a:p>
          <a:p>
            <a:pPr marL="2871788" lvl="3" indent="-685800" algn="l">
              <a:lnSpc>
                <a:spcPts val="5400"/>
              </a:lnSpc>
              <a:buFont typeface="Arial" panose="020B0604020202020204" pitchFamily="34" charset="0"/>
              <a:buChar char="•"/>
            </a:pPr>
            <a:r>
              <a:rPr lang="en-US" sz="5400" dirty="0">
                <a:solidFill>
                  <a:srgbClr val="142230"/>
                </a:solidFill>
                <a:latin typeface="Glacial Indifference"/>
              </a:rPr>
              <a:t>Incomplete reflection of system-touching youth </a:t>
            </a:r>
          </a:p>
          <a:p>
            <a:pPr marL="1171575" lvl="1" indent="-685800" algn="l">
              <a:lnSpc>
                <a:spcPts val="5400"/>
              </a:lnSpc>
              <a:buFont typeface="Arial" panose="020B0604020202020204" pitchFamily="34" charset="0"/>
              <a:buChar char="•"/>
            </a:pPr>
            <a:r>
              <a:rPr lang="en-US" sz="5400" dirty="0">
                <a:solidFill>
                  <a:srgbClr val="142230"/>
                </a:solidFill>
                <a:latin typeface="Glacial Indifference"/>
              </a:rPr>
              <a:t>Program thinking versus systems thinking</a:t>
            </a:r>
          </a:p>
        </p:txBody>
      </p:sp>
      <p:sp>
        <p:nvSpPr>
          <p:cNvPr id="3" name="Freeform 3"/>
          <p:cNvSpPr/>
          <p:nvPr/>
        </p:nvSpPr>
        <p:spPr>
          <a:xfrm>
            <a:off x="0" y="8478857"/>
            <a:ext cx="17945135" cy="4957344"/>
          </a:xfrm>
          <a:custGeom>
            <a:avLst/>
            <a:gdLst/>
            <a:ahLst/>
            <a:cxnLst/>
            <a:rect l="l" t="t" r="r" b="b"/>
            <a:pathLst>
              <a:path w="17945135" h="4957344">
                <a:moveTo>
                  <a:pt x="0" y="0"/>
                </a:moveTo>
                <a:lnTo>
                  <a:pt x="17945135" y="0"/>
                </a:lnTo>
                <a:lnTo>
                  <a:pt x="17945135" y="4957344"/>
                </a:lnTo>
                <a:lnTo>
                  <a:pt x="0" y="49573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199892" y="538163"/>
            <a:ext cx="15888216" cy="1028700"/>
          </a:xfrm>
          <a:prstGeom prst="rect">
            <a:avLst/>
          </a:prstGeom>
        </p:spPr>
        <p:txBody>
          <a:bodyPr lIns="0" tIns="0" rIns="0" bIns="0" rtlCol="0" anchor="t">
            <a:spAutoFit/>
          </a:bodyPr>
          <a:lstStyle/>
          <a:p>
            <a:pPr algn="ctr">
              <a:lnSpc>
                <a:spcPts val="8075"/>
              </a:lnSpc>
            </a:pPr>
            <a:r>
              <a:rPr lang="en-US" sz="6729" spc="1319">
                <a:solidFill>
                  <a:srgbClr val="7E8E65"/>
                </a:solidFill>
                <a:latin typeface="Glacial Indifference Bold"/>
              </a:rPr>
              <a:t>DATA PROVIDER CHALLENGES</a:t>
            </a: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15409">
            <a:off x="14823921" y="3614978"/>
            <a:ext cx="2839212" cy="4114800"/>
          </a:xfrm>
          <a:custGeom>
            <a:avLst/>
            <a:gdLst/>
            <a:ahLst/>
            <a:cxnLst/>
            <a:rect l="l" t="t" r="r" b="b"/>
            <a:pathLst>
              <a:path w="2839212" h="4114800">
                <a:moveTo>
                  <a:pt x="0" y="0"/>
                </a:moveTo>
                <a:lnTo>
                  <a:pt x="2839212" y="0"/>
                </a:lnTo>
                <a:lnTo>
                  <a:pt x="283921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0"/>
            <a:ext cx="4188092" cy="4114800"/>
          </a:xfrm>
          <a:custGeom>
            <a:avLst/>
            <a:gdLst/>
            <a:ahLst/>
            <a:cxnLst/>
            <a:rect l="l" t="t" r="r" b="b"/>
            <a:pathLst>
              <a:path w="4188092" h="4114800">
                <a:moveTo>
                  <a:pt x="0" y="0"/>
                </a:moveTo>
                <a:lnTo>
                  <a:pt x="4188092" y="0"/>
                </a:lnTo>
                <a:lnTo>
                  <a:pt x="418809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697106" y="1971098"/>
            <a:ext cx="16893785" cy="4058803"/>
          </a:xfrm>
          <a:prstGeom prst="rect">
            <a:avLst/>
          </a:prstGeom>
        </p:spPr>
        <p:txBody>
          <a:bodyPr lIns="0" tIns="0" rIns="0" bIns="0" rtlCol="0" anchor="t">
            <a:spAutoFit/>
          </a:bodyPr>
          <a:lstStyle/>
          <a:p>
            <a:pPr algn="ctr">
              <a:lnSpc>
                <a:spcPts val="10679"/>
              </a:lnSpc>
            </a:pPr>
            <a:r>
              <a:rPr lang="en-US" sz="8899" spc="1744" dirty="0">
                <a:solidFill>
                  <a:srgbClr val="F35C3A"/>
                </a:solidFill>
                <a:latin typeface="Glacial Indifference Bold"/>
              </a:rPr>
              <a:t>CONTEXT </a:t>
            </a:r>
          </a:p>
          <a:p>
            <a:pPr algn="ctr">
              <a:lnSpc>
                <a:spcPts val="10679"/>
              </a:lnSpc>
            </a:pPr>
            <a:r>
              <a:rPr lang="en-US" sz="8899" spc="1744" dirty="0">
                <a:solidFill>
                  <a:srgbClr val="F35C3A"/>
                </a:solidFill>
                <a:latin typeface="Glacial Indifference Bold"/>
              </a:rPr>
              <a:t>AND ONGOING ANALYSIS</a:t>
            </a:r>
          </a:p>
        </p:txBody>
      </p:sp>
      <p:sp>
        <p:nvSpPr>
          <p:cNvPr id="5" name="Freeform 5"/>
          <p:cNvSpPr/>
          <p:nvPr/>
        </p:nvSpPr>
        <p:spPr>
          <a:xfrm>
            <a:off x="4837245" y="6286500"/>
            <a:ext cx="8613508" cy="3789944"/>
          </a:xfrm>
          <a:custGeom>
            <a:avLst/>
            <a:gdLst/>
            <a:ahLst/>
            <a:cxnLst/>
            <a:rect l="l" t="t" r="r" b="b"/>
            <a:pathLst>
              <a:path w="8613508" h="3789944">
                <a:moveTo>
                  <a:pt x="0" y="0"/>
                </a:moveTo>
                <a:lnTo>
                  <a:pt x="8613508" y="0"/>
                </a:lnTo>
                <a:lnTo>
                  <a:pt x="8613508" y="3789943"/>
                </a:lnTo>
                <a:lnTo>
                  <a:pt x="0" y="3789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TextBox 2"/>
          <p:cNvSpPr txBox="1"/>
          <p:nvPr/>
        </p:nvSpPr>
        <p:spPr>
          <a:xfrm>
            <a:off x="592861" y="1227984"/>
            <a:ext cx="17102279" cy="4171014"/>
          </a:xfrm>
          <a:prstGeom prst="rect">
            <a:avLst/>
          </a:prstGeom>
        </p:spPr>
        <p:txBody>
          <a:bodyPr lIns="0" tIns="0" rIns="0" bIns="0" rtlCol="0" anchor="t">
            <a:spAutoFit/>
          </a:bodyPr>
          <a:lstStyle/>
          <a:p>
            <a:pPr marL="564595" lvl="1" indent="-282298">
              <a:lnSpc>
                <a:spcPts val="4707"/>
              </a:lnSpc>
              <a:buFont typeface="Arial"/>
              <a:buChar char="•"/>
            </a:pPr>
            <a:r>
              <a:rPr lang="en-US" sz="3200" spc="512" dirty="0">
                <a:solidFill>
                  <a:srgbClr val="142230"/>
                </a:solidFill>
                <a:latin typeface="Glacial Indifference"/>
              </a:rPr>
              <a:t>Data intake process could be geared to connecting people to services and protecting most vulnerable in shelter.</a:t>
            </a:r>
          </a:p>
          <a:p>
            <a:pPr marL="564595" lvl="1" indent="-282298">
              <a:lnSpc>
                <a:spcPts val="4707"/>
              </a:lnSpc>
              <a:buFont typeface="Arial"/>
              <a:buChar char="•"/>
            </a:pPr>
            <a:r>
              <a:rPr lang="en-US" sz="3200" spc="512" dirty="0">
                <a:solidFill>
                  <a:srgbClr val="142230"/>
                </a:solidFill>
                <a:latin typeface="Glacial Indifference"/>
              </a:rPr>
              <a:t>Youth avoid shelter if they feel unsafe.</a:t>
            </a:r>
          </a:p>
          <a:p>
            <a:pPr marL="564595" lvl="1" indent="-282298">
              <a:lnSpc>
                <a:spcPts val="4707"/>
              </a:lnSpc>
              <a:buFont typeface="Arial"/>
              <a:buChar char="•"/>
            </a:pPr>
            <a:r>
              <a:rPr lang="en-US" sz="3200" spc="512" dirty="0">
                <a:solidFill>
                  <a:srgbClr val="142230"/>
                </a:solidFill>
                <a:latin typeface="Glacial Indifference"/>
              </a:rPr>
              <a:t>“Shelter’s </a:t>
            </a:r>
            <a:r>
              <a:rPr lang="en-US" sz="3200" spc="512" dirty="0" err="1">
                <a:solidFill>
                  <a:srgbClr val="142230"/>
                </a:solidFill>
                <a:latin typeface="Glacial Indifference"/>
              </a:rPr>
              <a:t>gotta</a:t>
            </a:r>
            <a:r>
              <a:rPr lang="en-US" sz="3200" spc="512" dirty="0">
                <a:solidFill>
                  <a:srgbClr val="142230"/>
                </a:solidFill>
                <a:latin typeface="Glacial Indifference"/>
              </a:rPr>
              <a:t> be safe for everyone. I done seen a lot of fights at the shelter, and they just let it happen, because who wants to get hit?”</a:t>
            </a:r>
          </a:p>
          <a:p>
            <a:pPr algn="l">
              <a:lnSpc>
                <a:spcPts val="4707"/>
              </a:lnSpc>
            </a:pPr>
            <a:endParaRPr lang="en-US" sz="3200" spc="512" dirty="0">
              <a:solidFill>
                <a:srgbClr val="142230"/>
              </a:solidFill>
              <a:latin typeface="Glacial Indifference"/>
            </a:endParaRPr>
          </a:p>
        </p:txBody>
      </p:sp>
      <p:sp>
        <p:nvSpPr>
          <p:cNvPr id="3" name="TextBox 3"/>
          <p:cNvSpPr txBox="1"/>
          <p:nvPr/>
        </p:nvSpPr>
        <p:spPr>
          <a:xfrm>
            <a:off x="1807439" y="-268640"/>
            <a:ext cx="14249400" cy="1132180"/>
          </a:xfrm>
          <a:prstGeom prst="rect">
            <a:avLst/>
          </a:prstGeom>
        </p:spPr>
        <p:txBody>
          <a:bodyPr lIns="0" tIns="0" rIns="0" bIns="0" rtlCol="0" anchor="t">
            <a:spAutoFit/>
          </a:bodyPr>
          <a:lstStyle/>
          <a:p>
            <a:pPr algn="ctr">
              <a:lnSpc>
                <a:spcPts val="9979"/>
              </a:lnSpc>
            </a:pPr>
            <a:r>
              <a:rPr lang="en-US" sz="4620" dirty="0">
                <a:solidFill>
                  <a:srgbClr val="142230"/>
                </a:solidFill>
                <a:latin typeface="Glacial Indifference Bold"/>
              </a:rPr>
              <a:t>DGP LEVERAGE EXPERIENTIAL KNOWLEDGE</a:t>
            </a:r>
          </a:p>
        </p:txBody>
      </p:sp>
      <p:sp>
        <p:nvSpPr>
          <p:cNvPr id="4" name="Freeform 4"/>
          <p:cNvSpPr/>
          <p:nvPr/>
        </p:nvSpPr>
        <p:spPr>
          <a:xfrm>
            <a:off x="2135323" y="4557957"/>
            <a:ext cx="14017354" cy="5253731"/>
          </a:xfrm>
          <a:custGeom>
            <a:avLst/>
            <a:gdLst/>
            <a:ahLst/>
            <a:cxnLst/>
            <a:rect l="l" t="t" r="r" b="b"/>
            <a:pathLst>
              <a:path w="14017354" h="5253731">
                <a:moveTo>
                  <a:pt x="0" y="0"/>
                </a:moveTo>
                <a:lnTo>
                  <a:pt x="14017354" y="0"/>
                </a:lnTo>
                <a:lnTo>
                  <a:pt x="14017354" y="5253731"/>
                </a:lnTo>
                <a:lnTo>
                  <a:pt x="0" y="5253731"/>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95746" y="178954"/>
            <a:ext cx="14296508" cy="1232767"/>
          </a:xfrm>
          <a:prstGeom prst="rect">
            <a:avLst/>
          </a:prstGeom>
        </p:spPr>
        <p:txBody>
          <a:bodyPr lIns="0" tIns="0" rIns="0" bIns="0" rtlCol="0" anchor="t">
            <a:spAutoFit/>
          </a:bodyPr>
          <a:lstStyle/>
          <a:p>
            <a:pPr algn="ctr">
              <a:lnSpc>
                <a:spcPts val="10897"/>
              </a:lnSpc>
            </a:pPr>
            <a:r>
              <a:rPr lang="en-US" sz="5044" spc="988">
                <a:solidFill>
                  <a:srgbClr val="142230"/>
                </a:solidFill>
                <a:latin typeface="Glacial Indifference Bold"/>
              </a:rPr>
              <a:t>TRANSITIONS IN HMIS/BNL</a:t>
            </a:r>
          </a:p>
        </p:txBody>
      </p:sp>
      <p:sp>
        <p:nvSpPr>
          <p:cNvPr id="3" name="Freeform 3"/>
          <p:cNvSpPr/>
          <p:nvPr/>
        </p:nvSpPr>
        <p:spPr>
          <a:xfrm>
            <a:off x="2619729" y="1854695"/>
            <a:ext cx="13048542" cy="8052816"/>
          </a:xfrm>
          <a:custGeom>
            <a:avLst/>
            <a:gdLst/>
            <a:ahLst/>
            <a:cxnLst/>
            <a:rect l="l" t="t" r="r" b="b"/>
            <a:pathLst>
              <a:path w="13048542" h="8052816">
                <a:moveTo>
                  <a:pt x="0" y="0"/>
                </a:moveTo>
                <a:lnTo>
                  <a:pt x="13048542" y="0"/>
                </a:lnTo>
                <a:lnTo>
                  <a:pt x="13048542" y="8052816"/>
                </a:lnTo>
                <a:lnTo>
                  <a:pt x="0" y="8052816"/>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91508" y="2760042"/>
            <a:ext cx="8690020" cy="6334532"/>
          </a:xfrm>
          <a:custGeom>
            <a:avLst/>
            <a:gdLst/>
            <a:ahLst/>
            <a:cxnLst/>
            <a:rect l="l" t="t" r="r" b="b"/>
            <a:pathLst>
              <a:path w="8690020" h="6334532">
                <a:moveTo>
                  <a:pt x="0" y="0"/>
                </a:moveTo>
                <a:lnTo>
                  <a:pt x="8690020" y="0"/>
                </a:lnTo>
                <a:lnTo>
                  <a:pt x="8690020" y="6334532"/>
                </a:lnTo>
                <a:lnTo>
                  <a:pt x="0" y="633453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550663" y="1093805"/>
            <a:ext cx="15186675" cy="2460738"/>
          </a:xfrm>
          <a:prstGeom prst="rect">
            <a:avLst/>
          </a:prstGeom>
        </p:spPr>
        <p:txBody>
          <a:bodyPr lIns="0" tIns="0" rIns="0" bIns="0" rtlCol="0" anchor="t">
            <a:spAutoFit/>
          </a:bodyPr>
          <a:lstStyle/>
          <a:p>
            <a:pPr marL="585435" lvl="1" indent="-292717">
              <a:lnSpc>
                <a:spcPts val="4880"/>
              </a:lnSpc>
              <a:buFont typeface="Arial"/>
              <a:buChar char="•"/>
            </a:pPr>
            <a:r>
              <a:rPr lang="en-US" sz="2711" dirty="0">
                <a:solidFill>
                  <a:srgbClr val="142230"/>
                </a:solidFill>
                <a:latin typeface="Garet"/>
              </a:rPr>
              <a:t>Estimate of non-listed youth based on available list data</a:t>
            </a:r>
          </a:p>
          <a:p>
            <a:pPr marL="585435" lvl="1" indent="-292717">
              <a:lnSpc>
                <a:spcPts val="4880"/>
              </a:lnSpc>
              <a:buFont typeface="Arial"/>
              <a:buChar char="•"/>
            </a:pPr>
            <a:r>
              <a:rPr lang="en-US" sz="2711" dirty="0">
                <a:solidFill>
                  <a:srgbClr val="142230"/>
                </a:solidFill>
                <a:latin typeface="Garet"/>
              </a:rPr>
              <a:t>Stratified analysis: year (2017), age (13-18), GI (F), RI (NW) : 1,180</a:t>
            </a:r>
          </a:p>
          <a:p>
            <a:pPr marL="585435" lvl="1" indent="-292717">
              <a:lnSpc>
                <a:spcPts val="4880"/>
              </a:lnSpc>
              <a:buFont typeface="Arial"/>
              <a:buChar char="•"/>
            </a:pPr>
            <a:r>
              <a:rPr lang="en-US" sz="2711" dirty="0">
                <a:solidFill>
                  <a:srgbClr val="142230"/>
                </a:solidFill>
                <a:latin typeface="Garet"/>
              </a:rPr>
              <a:t>Benchmark with doubled-up ACS estimate*</a:t>
            </a:r>
          </a:p>
          <a:p>
            <a:pPr algn="l">
              <a:lnSpc>
                <a:spcPts val="4880"/>
              </a:lnSpc>
            </a:pPr>
            <a:endParaRPr lang="en-US" sz="2711" dirty="0">
              <a:solidFill>
                <a:srgbClr val="142230"/>
              </a:solidFill>
              <a:latin typeface="Garet"/>
            </a:endParaRPr>
          </a:p>
        </p:txBody>
      </p:sp>
      <p:sp>
        <p:nvSpPr>
          <p:cNvPr id="4" name="Freeform 4"/>
          <p:cNvSpPr/>
          <p:nvPr/>
        </p:nvSpPr>
        <p:spPr>
          <a:xfrm>
            <a:off x="2147820" y="3287915"/>
            <a:ext cx="6146531" cy="5278785"/>
          </a:xfrm>
          <a:custGeom>
            <a:avLst/>
            <a:gdLst/>
            <a:ahLst/>
            <a:cxnLst/>
            <a:rect l="l" t="t" r="r" b="b"/>
            <a:pathLst>
              <a:path w="6146531" h="5278785">
                <a:moveTo>
                  <a:pt x="0" y="0"/>
                </a:moveTo>
                <a:lnTo>
                  <a:pt x="6146531" y="0"/>
                </a:lnTo>
                <a:lnTo>
                  <a:pt x="6146531" y="5278786"/>
                </a:lnTo>
                <a:lnTo>
                  <a:pt x="0" y="5278786"/>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322300" y="-444994"/>
            <a:ext cx="13643400" cy="1352550"/>
          </a:xfrm>
          <a:prstGeom prst="rect">
            <a:avLst/>
          </a:prstGeom>
        </p:spPr>
        <p:txBody>
          <a:bodyPr lIns="0" tIns="0" rIns="0" bIns="0" rtlCol="0" anchor="t">
            <a:spAutoFit/>
          </a:bodyPr>
          <a:lstStyle/>
          <a:p>
            <a:pPr algn="ctr">
              <a:lnSpc>
                <a:spcPts val="12150"/>
              </a:lnSpc>
            </a:pPr>
            <a:r>
              <a:rPr lang="en-US" sz="5062" spc="992">
                <a:solidFill>
                  <a:srgbClr val="142230"/>
                </a:solidFill>
                <a:latin typeface="Glacial Indifference Bold"/>
              </a:rPr>
              <a:t>MULTIPLE SYSTEMS ESTIMATION</a:t>
            </a:r>
          </a:p>
        </p:txBody>
      </p:sp>
      <p:sp>
        <p:nvSpPr>
          <p:cNvPr id="6" name="TextBox 6"/>
          <p:cNvSpPr txBox="1"/>
          <p:nvPr/>
        </p:nvSpPr>
        <p:spPr>
          <a:xfrm>
            <a:off x="1300188" y="9248775"/>
            <a:ext cx="16281340" cy="695325"/>
          </a:xfrm>
          <a:prstGeom prst="rect">
            <a:avLst/>
          </a:prstGeom>
        </p:spPr>
        <p:txBody>
          <a:bodyPr lIns="0" tIns="0" rIns="0" bIns="0" rtlCol="0" anchor="t">
            <a:spAutoFit/>
          </a:bodyPr>
          <a:lstStyle/>
          <a:p>
            <a:pPr algn="l">
              <a:lnSpc>
                <a:spcPts val="1353"/>
              </a:lnSpc>
            </a:pPr>
            <a:r>
              <a:rPr lang="en-US" sz="1128" spc="221">
                <a:solidFill>
                  <a:srgbClr val="142230"/>
                </a:solidFill>
                <a:latin typeface="Glacial Indifference"/>
              </a:rPr>
              <a:t>CHAN ET AL.  2019. MSE FOR SPARSE CAPTURE DATA. INFERENTIAL CHALLENGES WHEN THERE ARE NON-OVERLAPPING LISTS.</a:t>
            </a:r>
          </a:p>
          <a:p>
            <a:pPr algn="l">
              <a:lnSpc>
                <a:spcPts val="1353"/>
              </a:lnSpc>
            </a:pPr>
            <a:r>
              <a:rPr lang="en-US" sz="1128" spc="221">
                <a:solidFill>
                  <a:srgbClr val="142230"/>
                </a:solidFill>
                <a:latin typeface="Glacial Indifference"/>
              </a:rPr>
              <a:t>*RICHARD, M.K., DWORKIN, J., RULE, K.G., FAROOQUI, S., GLENDENING, Z., &amp; CARLSON, S. (2022). QUANTIFYING DOUBLED-UP HOMELESSNESS: PRESENTING A NEW MEASURE USING U.S. CENSUS MICRODATA. HOUSING POLICY DEBATE.</a:t>
            </a:r>
          </a:p>
          <a:p>
            <a:pPr algn="l">
              <a:lnSpc>
                <a:spcPts val="1353"/>
              </a:lnSpc>
            </a:pPr>
            <a:endParaRPr lang="en-US" sz="1128" spc="221">
              <a:solidFill>
                <a:srgbClr val="142230"/>
              </a:solidFill>
              <a:latin typeface="Glacial Indifference"/>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FA3B4"/>
        </a:solidFill>
        <a:effectLst/>
      </p:bgPr>
    </p:bg>
    <p:spTree>
      <p:nvGrpSpPr>
        <p:cNvPr id="1" name=""/>
        <p:cNvGrpSpPr/>
        <p:nvPr/>
      </p:nvGrpSpPr>
      <p:grpSpPr>
        <a:xfrm>
          <a:off x="0" y="0"/>
          <a:ext cx="0" cy="0"/>
          <a:chOff x="0" y="0"/>
          <a:chExt cx="0" cy="0"/>
        </a:xfrm>
      </p:grpSpPr>
      <p:sp>
        <p:nvSpPr>
          <p:cNvPr id="2" name="TextBox 2"/>
          <p:cNvSpPr txBox="1"/>
          <p:nvPr/>
        </p:nvSpPr>
        <p:spPr>
          <a:xfrm>
            <a:off x="701025" y="1149100"/>
            <a:ext cx="16733550" cy="9473747"/>
          </a:xfrm>
          <a:prstGeom prst="rect">
            <a:avLst/>
          </a:prstGeom>
        </p:spPr>
        <p:txBody>
          <a:bodyPr lIns="0" tIns="0" rIns="0" bIns="0" rtlCol="0" anchor="t">
            <a:spAutoFit/>
          </a:bodyPr>
          <a:lstStyle/>
          <a:p>
            <a:pPr algn="ctr">
              <a:lnSpc>
                <a:spcPts val="13439"/>
              </a:lnSpc>
            </a:pPr>
            <a:r>
              <a:rPr lang="en-US" sz="11199" spc="2195" dirty="0">
                <a:solidFill>
                  <a:srgbClr val="E5654D"/>
                </a:solidFill>
                <a:latin typeface="Glacial Indifference Bold"/>
              </a:rPr>
              <a:t>QUESTIONS?</a:t>
            </a:r>
          </a:p>
          <a:p>
            <a:pPr algn="ctr">
              <a:lnSpc>
                <a:spcPts val="9600"/>
              </a:lnSpc>
            </a:pPr>
            <a:endParaRPr lang="en-US" sz="11199" spc="2195" dirty="0">
              <a:solidFill>
                <a:srgbClr val="E5654D"/>
              </a:solidFill>
              <a:latin typeface="Glacial Indifference Bold"/>
            </a:endParaRPr>
          </a:p>
          <a:p>
            <a:pPr algn="ctr">
              <a:lnSpc>
                <a:spcPts val="9600"/>
              </a:lnSpc>
            </a:pPr>
            <a:r>
              <a:rPr lang="en-US" sz="8000" spc="1568" dirty="0">
                <a:solidFill>
                  <a:srgbClr val="142230"/>
                </a:solidFill>
                <a:latin typeface="Glacial Indifference"/>
              </a:rPr>
              <a:t>THANK YOU!</a:t>
            </a:r>
            <a:endParaRPr lang="en-US" sz="2400" spc="1568" dirty="0">
              <a:solidFill>
                <a:srgbClr val="142230"/>
              </a:solidFill>
              <a:latin typeface="Glacial Indifference"/>
            </a:endParaRPr>
          </a:p>
          <a:p>
            <a:pPr algn="ctr">
              <a:lnSpc>
                <a:spcPts val="6298"/>
              </a:lnSpc>
            </a:pPr>
            <a:r>
              <a:rPr lang="en-US" sz="2800" dirty="0">
                <a:solidFill>
                  <a:srgbClr val="142230"/>
                </a:solidFill>
                <a:latin typeface="Glacial Indifference"/>
              </a:rPr>
              <a:t>FRANCISCA GARCÍA COBIÁN RICHTER</a:t>
            </a:r>
          </a:p>
          <a:p>
            <a:pPr algn="ctr">
              <a:lnSpc>
                <a:spcPts val="4198"/>
              </a:lnSpc>
            </a:pPr>
            <a:r>
              <a:rPr lang="en-US" sz="2800" dirty="0">
                <a:solidFill>
                  <a:srgbClr val="142230"/>
                </a:solidFill>
                <a:latin typeface="Glacial Indifference"/>
              </a:rPr>
              <a:t> </a:t>
            </a:r>
            <a:r>
              <a:rPr lang="en-US" sz="2800" u="sng" dirty="0">
                <a:solidFill>
                  <a:srgbClr val="142230"/>
                </a:solidFill>
                <a:latin typeface="Glacial Indifference"/>
                <a:hlinkClick r:id="rId3" tooltip="mailto:francisca.richter@case.edu"/>
              </a:rPr>
              <a:t>FRANCISCA.RICHTER@CASE.EDU</a:t>
            </a:r>
          </a:p>
          <a:p>
            <a:pPr algn="ctr">
              <a:lnSpc>
                <a:spcPts val="6297"/>
              </a:lnSpc>
            </a:pPr>
            <a:r>
              <a:rPr lang="en-US" sz="2800" dirty="0">
                <a:solidFill>
                  <a:srgbClr val="142230"/>
                </a:solidFill>
                <a:latin typeface="Glacial Indifference"/>
              </a:rPr>
              <a:t>MEAGAN RAY-NOVAK</a:t>
            </a:r>
          </a:p>
          <a:p>
            <a:pPr algn="ctr">
              <a:lnSpc>
                <a:spcPts val="4198"/>
              </a:lnSpc>
            </a:pPr>
            <a:r>
              <a:rPr lang="en-US" sz="2800" u="sng" dirty="0">
                <a:solidFill>
                  <a:srgbClr val="142230"/>
                </a:solidFill>
                <a:latin typeface="Glacial Indifference"/>
                <a:hlinkClick r:id="rId4" tooltip="mailto:meagan.ray@case.edu"/>
              </a:rPr>
              <a:t>MEAGAN.RAY@CASE.EDU</a:t>
            </a:r>
          </a:p>
          <a:p>
            <a:pPr algn="ctr">
              <a:lnSpc>
                <a:spcPts val="6298"/>
              </a:lnSpc>
            </a:pPr>
            <a:r>
              <a:rPr lang="en-US" sz="2800" dirty="0">
                <a:solidFill>
                  <a:srgbClr val="142230"/>
                </a:solidFill>
                <a:latin typeface="Glacial Indifference"/>
              </a:rPr>
              <a:t>MICHAEL HENDERSON</a:t>
            </a:r>
          </a:p>
          <a:p>
            <a:pPr algn="ctr">
              <a:lnSpc>
                <a:spcPts val="4198"/>
              </a:lnSpc>
            </a:pPr>
            <a:r>
              <a:rPr lang="en-US" sz="2800" u="sng" dirty="0">
                <a:solidFill>
                  <a:srgbClr val="142230"/>
                </a:solidFill>
                <a:latin typeface="Glacial Indifference"/>
                <a:hlinkClick r:id="rId3" tooltip="mailto:francisca.richter@case.edu"/>
              </a:rPr>
              <a:t>MICHAEL.J.HENDERSON@CASE.EDU</a:t>
            </a:r>
          </a:p>
          <a:p>
            <a:pPr algn="ctr">
              <a:lnSpc>
                <a:spcPts val="4198"/>
              </a:lnSpc>
            </a:pPr>
            <a:endParaRPr lang="en-US" sz="2800" u="sng" dirty="0">
              <a:solidFill>
                <a:srgbClr val="142230"/>
              </a:solidFill>
              <a:latin typeface="Glacial Indifference"/>
              <a:hlinkClick r:id="rId4" tooltip="mailto:meagan.ray@case.edu"/>
            </a:endParaRPr>
          </a:p>
          <a:p>
            <a:pPr algn="ctr">
              <a:lnSpc>
                <a:spcPts val="1836"/>
              </a:lnSpc>
            </a:pPr>
            <a:endParaRPr lang="en-US" sz="2800" u="sng" dirty="0">
              <a:solidFill>
                <a:srgbClr val="142230"/>
              </a:solidFill>
              <a:latin typeface="Glacial Indifference"/>
              <a:hlinkClick r:id="rId4" tooltip="mailto:meagan.ray@case.edu"/>
            </a:endParaRPr>
          </a:p>
          <a:p>
            <a:pPr algn="ctr">
              <a:lnSpc>
                <a:spcPts val="1680"/>
              </a:lnSpc>
            </a:pPr>
            <a:endParaRPr lang="en-US" sz="2800" u="sng" dirty="0">
              <a:solidFill>
                <a:srgbClr val="142230"/>
              </a:solidFill>
              <a:latin typeface="Glacial Indifference"/>
              <a:hlinkClick r:id="rId4" tooltip="mailto:meagan.ray@case.edu"/>
            </a:endParaRPr>
          </a:p>
          <a:p>
            <a:pPr algn="ctr">
              <a:lnSpc>
                <a:spcPts val="1680"/>
              </a:lnSpc>
            </a:pPr>
            <a:endParaRPr lang="en-US" sz="3200" u="sng" dirty="0">
              <a:solidFill>
                <a:srgbClr val="142230"/>
              </a:solidFill>
              <a:latin typeface="Glacial Indifference"/>
              <a:hlinkClick r:id="rId4" tooltip="mailto:meagan.ray@case.edu"/>
            </a:endParaRPr>
          </a:p>
        </p:txBody>
      </p:sp>
      <p:sp>
        <p:nvSpPr>
          <p:cNvPr id="3" name="Freeform 3"/>
          <p:cNvSpPr/>
          <p:nvPr/>
        </p:nvSpPr>
        <p:spPr>
          <a:xfrm>
            <a:off x="-2265125" y="3817620"/>
            <a:ext cx="7315200" cy="1325880"/>
          </a:xfrm>
          <a:custGeom>
            <a:avLst/>
            <a:gdLst/>
            <a:ahLst/>
            <a:cxnLst/>
            <a:rect l="l" t="t" r="r" b="b"/>
            <a:pathLst>
              <a:path w="7315200" h="1325880">
                <a:moveTo>
                  <a:pt x="0" y="0"/>
                </a:moveTo>
                <a:lnTo>
                  <a:pt x="7315200" y="0"/>
                </a:lnTo>
                <a:lnTo>
                  <a:pt x="7315200" y="1325880"/>
                </a:lnTo>
                <a:lnTo>
                  <a:pt x="0" y="1325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09829" y="1233582"/>
            <a:ext cx="15268342" cy="7495642"/>
          </a:xfrm>
          <a:prstGeom prst="rect">
            <a:avLst/>
          </a:prstGeom>
        </p:spPr>
        <p:txBody>
          <a:bodyPr lIns="0" tIns="0" rIns="0" bIns="0" rtlCol="0" anchor="t">
            <a:spAutoFit/>
          </a:bodyPr>
          <a:lstStyle/>
          <a:p>
            <a:pPr marL="1428606" lvl="2" indent="-476202" algn="l">
              <a:lnSpc>
                <a:spcPts val="10880"/>
              </a:lnSpc>
              <a:buFont typeface="Arial"/>
              <a:buChar char="⚬"/>
            </a:pPr>
            <a:r>
              <a:rPr lang="en-US" sz="5599" dirty="0">
                <a:solidFill>
                  <a:srgbClr val="142230"/>
                </a:solidFill>
                <a:latin typeface="Glacial Indifference Bold"/>
              </a:rPr>
              <a:t>INTRODUCTION AND PROJECT OVERVIEW</a:t>
            </a:r>
          </a:p>
          <a:p>
            <a:pPr marL="1428606" lvl="2" indent="-476202" algn="l">
              <a:lnSpc>
                <a:spcPts val="10880"/>
              </a:lnSpc>
              <a:buFont typeface="Arial"/>
              <a:buChar char="⚬"/>
            </a:pPr>
            <a:r>
              <a:rPr lang="en-US" sz="5599" dirty="0">
                <a:solidFill>
                  <a:srgbClr val="142230"/>
                </a:solidFill>
                <a:latin typeface="Glacial Indifference Bold"/>
              </a:rPr>
              <a:t>METHODOLOGICAL APPROACH</a:t>
            </a:r>
          </a:p>
          <a:p>
            <a:pPr marL="1428606" lvl="2" indent="-476202" algn="l">
              <a:lnSpc>
                <a:spcPts val="10880"/>
              </a:lnSpc>
              <a:buFont typeface="Arial"/>
              <a:buChar char="⚬"/>
            </a:pPr>
            <a:r>
              <a:rPr lang="en-US" sz="5599" dirty="0">
                <a:solidFill>
                  <a:srgbClr val="142230"/>
                </a:solidFill>
                <a:latin typeface="Glacial Indifference Bold"/>
              </a:rPr>
              <a:t>PRELIMINARY FINDINGS</a:t>
            </a:r>
          </a:p>
          <a:p>
            <a:pPr marL="1428084" lvl="2" indent="-476028" algn="l">
              <a:lnSpc>
                <a:spcPts val="10875"/>
              </a:lnSpc>
              <a:buFont typeface="Arial"/>
              <a:buChar char="⚬"/>
            </a:pPr>
            <a:r>
              <a:rPr lang="en-US" sz="5599" dirty="0">
                <a:solidFill>
                  <a:srgbClr val="142230"/>
                </a:solidFill>
                <a:latin typeface="Glacial Indifference Bold"/>
              </a:rPr>
              <a:t>CONTEXT AND ONGOING ANALYSIS</a:t>
            </a:r>
          </a:p>
          <a:p>
            <a:pPr marL="1428084" lvl="2" indent="-476028" algn="l">
              <a:lnSpc>
                <a:spcPts val="10880"/>
              </a:lnSpc>
              <a:buFont typeface="Arial"/>
              <a:buChar char="⚬"/>
            </a:pPr>
            <a:r>
              <a:rPr lang="en-US" sz="5599" dirty="0">
                <a:solidFill>
                  <a:srgbClr val="142230"/>
                </a:solidFill>
                <a:latin typeface="Glacial Indifference Bold"/>
              </a:rPr>
              <a:t>QUESTIONS</a:t>
            </a:r>
          </a:p>
          <a:p>
            <a:pPr marL="561236" lvl="2" indent="-187079" algn="l">
              <a:lnSpc>
                <a:spcPts val="3432"/>
              </a:lnSpc>
            </a:pPr>
            <a:endParaRPr lang="en-US" sz="5599" dirty="0">
              <a:solidFill>
                <a:srgbClr val="142230"/>
              </a:solidFill>
              <a:latin typeface="Glacial Indifference Bold"/>
            </a:endParaRPr>
          </a:p>
        </p:txBody>
      </p:sp>
      <p:sp>
        <p:nvSpPr>
          <p:cNvPr id="3" name="Freeform 3"/>
          <p:cNvSpPr/>
          <p:nvPr/>
        </p:nvSpPr>
        <p:spPr>
          <a:xfrm>
            <a:off x="9462971" y="7631881"/>
            <a:ext cx="7315200" cy="1325880"/>
          </a:xfrm>
          <a:custGeom>
            <a:avLst/>
            <a:gdLst/>
            <a:ahLst/>
            <a:cxnLst/>
            <a:rect l="l" t="t" r="r" b="b"/>
            <a:pathLst>
              <a:path w="7315200" h="1325880">
                <a:moveTo>
                  <a:pt x="0" y="0"/>
                </a:moveTo>
                <a:lnTo>
                  <a:pt x="7315200" y="0"/>
                </a:lnTo>
                <a:lnTo>
                  <a:pt x="7315200" y="1325880"/>
                </a:lnTo>
                <a:lnTo>
                  <a:pt x="0" y="1325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304427" y="393639"/>
            <a:ext cx="1958764" cy="1748197"/>
          </a:xfrm>
          <a:custGeom>
            <a:avLst/>
            <a:gdLst/>
            <a:ahLst/>
            <a:cxnLst/>
            <a:rect l="l" t="t" r="r" b="b"/>
            <a:pathLst>
              <a:path w="1958764" h="1748197">
                <a:moveTo>
                  <a:pt x="0" y="0"/>
                </a:moveTo>
                <a:lnTo>
                  <a:pt x="1958764" y="0"/>
                </a:lnTo>
                <a:lnTo>
                  <a:pt x="1958764" y="1748197"/>
                </a:lnTo>
                <a:lnTo>
                  <a:pt x="0" y="17481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55482"/>
            <a:ext cx="16230600" cy="6973063"/>
          </a:xfrm>
          <a:prstGeom prst="rect">
            <a:avLst/>
          </a:prstGeom>
        </p:spPr>
        <p:txBody>
          <a:bodyPr lIns="0" tIns="0" rIns="0" bIns="0" rtlCol="0" anchor="t">
            <a:spAutoFit/>
          </a:bodyPr>
          <a:lstStyle/>
          <a:p>
            <a:pPr marL="506729" lvl="1" indent="-253365" algn="l">
              <a:lnSpc>
                <a:spcPts val="5039"/>
              </a:lnSpc>
              <a:buFont typeface="Arial"/>
              <a:buChar char="•"/>
            </a:pPr>
            <a:r>
              <a:rPr lang="en-US" sz="4199" dirty="0">
                <a:solidFill>
                  <a:srgbClr val="142230"/>
                </a:solidFill>
                <a:latin typeface="Glacial Indifference"/>
              </a:rPr>
              <a:t>U.S. Department of Housing and Urban Development (HUD)</a:t>
            </a:r>
          </a:p>
          <a:p>
            <a:pPr marL="506729" lvl="1" indent="-253365" algn="l">
              <a:lnSpc>
                <a:spcPts val="5039"/>
              </a:lnSpc>
            </a:pPr>
            <a:endParaRPr lang="en-US" sz="4199" dirty="0">
              <a:solidFill>
                <a:srgbClr val="142230"/>
              </a:solidFill>
              <a:latin typeface="Glacial Indifference"/>
            </a:endParaRPr>
          </a:p>
          <a:p>
            <a:pPr marL="506729" lvl="1" indent="-253365" algn="l">
              <a:lnSpc>
                <a:spcPts val="5039"/>
              </a:lnSpc>
              <a:buFont typeface="Arial"/>
              <a:buChar char="•"/>
            </a:pPr>
            <a:r>
              <a:rPr lang="en-US" sz="4199" dirty="0">
                <a:solidFill>
                  <a:srgbClr val="142230"/>
                </a:solidFill>
                <a:latin typeface="Glacial Indifference"/>
              </a:rPr>
              <a:t>Why youth and young adults?</a:t>
            </a:r>
          </a:p>
          <a:p>
            <a:pPr marL="506729" lvl="1" indent="-253365" algn="l">
              <a:lnSpc>
                <a:spcPts val="5039"/>
              </a:lnSpc>
            </a:pPr>
            <a:endParaRPr lang="en-US" sz="4199" dirty="0">
              <a:solidFill>
                <a:srgbClr val="142230"/>
              </a:solidFill>
              <a:latin typeface="Glacial Indifference"/>
            </a:endParaRPr>
          </a:p>
          <a:p>
            <a:pPr marL="506196" lvl="1" indent="-253098" algn="l">
              <a:lnSpc>
                <a:spcPts val="5039"/>
              </a:lnSpc>
              <a:buFont typeface="Arial"/>
              <a:buChar char="•"/>
            </a:pPr>
            <a:r>
              <a:rPr lang="en-US" sz="4199" dirty="0">
                <a:solidFill>
                  <a:srgbClr val="142230"/>
                </a:solidFill>
                <a:latin typeface="Glacial Indifference"/>
              </a:rPr>
              <a:t>What: leverage regional integrated data systems (IDS) for a more comprehensive count of youth (aged 13 – 25) facing homelessness to guide local community planning.</a:t>
            </a:r>
          </a:p>
          <a:p>
            <a:pPr algn="l">
              <a:lnSpc>
                <a:spcPts val="5039"/>
              </a:lnSpc>
            </a:pPr>
            <a:endParaRPr lang="en-US" sz="4199" dirty="0">
              <a:solidFill>
                <a:srgbClr val="142230"/>
              </a:solidFill>
              <a:latin typeface="Glacial Indifference"/>
            </a:endParaRPr>
          </a:p>
          <a:p>
            <a:pPr marL="506196" lvl="1" indent="-253098" algn="l">
              <a:lnSpc>
                <a:spcPts val="5039"/>
              </a:lnSpc>
              <a:buFont typeface="Arial"/>
              <a:buChar char="•"/>
            </a:pPr>
            <a:r>
              <a:rPr lang="en-US" sz="4199" dirty="0">
                <a:solidFill>
                  <a:srgbClr val="142230"/>
                </a:solidFill>
                <a:latin typeface="Glacial Indifference"/>
              </a:rPr>
              <a:t>How: community-informed understanding of local administrative IDS and analytical methods.</a:t>
            </a:r>
          </a:p>
          <a:p>
            <a:pPr marL="193040" lvl="1" indent="-96520" algn="l">
              <a:lnSpc>
                <a:spcPts val="1919"/>
              </a:lnSpc>
            </a:pPr>
            <a:endParaRPr lang="en-US" sz="4199" dirty="0">
              <a:solidFill>
                <a:srgbClr val="142230"/>
              </a:solidFill>
              <a:latin typeface="Glacial Indifference"/>
            </a:endParaRPr>
          </a:p>
          <a:p>
            <a:pPr marL="193040" lvl="1" indent="-96520" algn="l">
              <a:lnSpc>
                <a:spcPts val="1919"/>
              </a:lnSpc>
            </a:pPr>
            <a:endParaRPr lang="en-US" sz="4199" dirty="0">
              <a:solidFill>
                <a:srgbClr val="142230"/>
              </a:solidFill>
              <a:latin typeface="Glacial Indifference"/>
            </a:endParaRPr>
          </a:p>
        </p:txBody>
      </p:sp>
      <p:sp>
        <p:nvSpPr>
          <p:cNvPr id="3" name="Freeform 3"/>
          <p:cNvSpPr/>
          <p:nvPr/>
        </p:nvSpPr>
        <p:spPr>
          <a:xfrm>
            <a:off x="1424338" y="8781666"/>
            <a:ext cx="15439323" cy="3010668"/>
          </a:xfrm>
          <a:custGeom>
            <a:avLst/>
            <a:gdLst/>
            <a:ahLst/>
            <a:cxnLst/>
            <a:rect l="l" t="t" r="r" b="b"/>
            <a:pathLst>
              <a:path w="15439323" h="3010668">
                <a:moveTo>
                  <a:pt x="0" y="0"/>
                </a:moveTo>
                <a:lnTo>
                  <a:pt x="15439324" y="0"/>
                </a:lnTo>
                <a:lnTo>
                  <a:pt x="15439324" y="3010668"/>
                </a:lnTo>
                <a:lnTo>
                  <a:pt x="0" y="30106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2438400" y="-62865"/>
            <a:ext cx="13411200" cy="1682880"/>
          </a:xfrm>
          <a:prstGeom prst="rect">
            <a:avLst/>
          </a:prstGeom>
        </p:spPr>
        <p:txBody>
          <a:bodyPr lIns="0" tIns="0" rIns="0" bIns="0" rtlCol="0" anchor="t">
            <a:spAutoFit/>
          </a:bodyPr>
          <a:lstStyle/>
          <a:p>
            <a:pPr algn="ctr">
              <a:lnSpc>
                <a:spcPts val="14903"/>
              </a:lnSpc>
            </a:pPr>
            <a:r>
              <a:rPr lang="en-US" sz="6899" spc="1352">
                <a:solidFill>
                  <a:srgbClr val="D73739"/>
                </a:solidFill>
                <a:latin typeface="Glacial Indifference Bold"/>
              </a:rPr>
              <a:t>PROJECT OVERVIEW</a:t>
            </a: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FA3B4"/>
        </a:solidFill>
        <a:effectLst/>
      </p:bgPr>
    </p:bg>
    <p:spTree>
      <p:nvGrpSpPr>
        <p:cNvPr id="1" name=""/>
        <p:cNvGrpSpPr/>
        <p:nvPr/>
      </p:nvGrpSpPr>
      <p:grpSpPr>
        <a:xfrm>
          <a:off x="0" y="0"/>
          <a:ext cx="0" cy="0"/>
          <a:chOff x="0" y="0"/>
          <a:chExt cx="0" cy="0"/>
        </a:xfrm>
      </p:grpSpPr>
      <p:sp>
        <p:nvSpPr>
          <p:cNvPr id="2" name="Freeform 2"/>
          <p:cNvSpPr/>
          <p:nvPr/>
        </p:nvSpPr>
        <p:spPr>
          <a:xfrm>
            <a:off x="9144000" y="6061496"/>
            <a:ext cx="7451911" cy="2926569"/>
          </a:xfrm>
          <a:custGeom>
            <a:avLst/>
            <a:gdLst/>
            <a:ahLst/>
            <a:cxnLst/>
            <a:rect l="l" t="t" r="r" b="b"/>
            <a:pathLst>
              <a:path w="7451911" h="2926569">
                <a:moveTo>
                  <a:pt x="0" y="0"/>
                </a:moveTo>
                <a:lnTo>
                  <a:pt x="7451911" y="0"/>
                </a:lnTo>
                <a:lnTo>
                  <a:pt x="7451911" y="2926569"/>
                </a:lnTo>
                <a:lnTo>
                  <a:pt x="0" y="29265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05825" y="2217400"/>
            <a:ext cx="14974015" cy="2952750"/>
          </a:xfrm>
          <a:prstGeom prst="rect">
            <a:avLst/>
          </a:prstGeom>
        </p:spPr>
        <p:txBody>
          <a:bodyPr lIns="0" tIns="0" rIns="0" bIns="0" rtlCol="0" anchor="t">
            <a:spAutoFit/>
          </a:bodyPr>
          <a:lstStyle/>
          <a:p>
            <a:pPr algn="l">
              <a:lnSpc>
                <a:spcPts val="11669"/>
              </a:lnSpc>
            </a:pPr>
            <a:r>
              <a:rPr lang="en-US" sz="9724" spc="1905">
                <a:solidFill>
                  <a:srgbClr val="142230"/>
                </a:solidFill>
                <a:latin typeface="Glacial Indifference Bold"/>
              </a:rPr>
              <a:t>METHODOLOGICAL APPROACH</a:t>
            </a: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55635" y="6624345"/>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5654D"/>
            </a:soli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5039"/>
                </a:lnSpc>
                <a:spcBef>
                  <a:spcPct val="0"/>
                </a:spcBef>
              </a:pPr>
              <a:r>
                <a:rPr lang="en-US" sz="3599" dirty="0">
                  <a:solidFill>
                    <a:srgbClr val="000000"/>
                  </a:solidFill>
                  <a:latin typeface="Glacial Indifference"/>
                </a:rPr>
                <a:t>Linked Administrative Data</a:t>
              </a:r>
            </a:p>
          </p:txBody>
        </p:sp>
      </p:grpSp>
      <p:grpSp>
        <p:nvGrpSpPr>
          <p:cNvPr id="5" name="Group 5"/>
          <p:cNvGrpSpPr/>
          <p:nvPr/>
        </p:nvGrpSpPr>
        <p:grpSpPr>
          <a:xfrm>
            <a:off x="2134550" y="1072181"/>
            <a:ext cx="2528269" cy="252826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B4B7"/>
            </a:solidFill>
          </p:spPr>
          <p:txBody>
            <a:bodyPr/>
            <a:lstStyle/>
            <a:p>
              <a:endParaRPr lang="en-US"/>
            </a:p>
          </p:txBody>
        </p:sp>
        <p:sp>
          <p:nvSpPr>
            <p:cNvPr id="7" name="TextBox 7"/>
            <p:cNvSpPr txBox="1"/>
            <p:nvPr/>
          </p:nvSpPr>
          <p:spPr>
            <a:xfrm>
              <a:off x="76200" y="-9525"/>
              <a:ext cx="660400" cy="746125"/>
            </a:xfrm>
            <a:prstGeom prst="rect">
              <a:avLst/>
            </a:prstGeom>
          </p:spPr>
          <p:txBody>
            <a:bodyPr lIns="50800" tIns="50800" rIns="50800" bIns="50800" rtlCol="0" anchor="ctr"/>
            <a:lstStyle/>
            <a:p>
              <a:pPr algn="ctr">
                <a:lnSpc>
                  <a:spcPts val="6299"/>
                </a:lnSpc>
                <a:spcBef>
                  <a:spcPct val="0"/>
                </a:spcBef>
              </a:pPr>
              <a:r>
                <a:rPr lang="en-US" sz="4499">
                  <a:solidFill>
                    <a:srgbClr val="000000"/>
                  </a:solidFill>
                  <a:latin typeface="Glacial Indifference"/>
                </a:rPr>
                <a:t>HMIS</a:t>
              </a:r>
            </a:p>
          </p:txBody>
        </p:sp>
      </p:grpSp>
      <p:grpSp>
        <p:nvGrpSpPr>
          <p:cNvPr id="8" name="Group 8"/>
          <p:cNvGrpSpPr/>
          <p:nvPr/>
        </p:nvGrpSpPr>
        <p:grpSpPr>
          <a:xfrm>
            <a:off x="90211" y="2852471"/>
            <a:ext cx="2528269" cy="252826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B4B7"/>
            </a:solidFill>
          </p:spPr>
          <p:txBody>
            <a:bodyPr/>
            <a:lstStyle/>
            <a:p>
              <a:endParaRPr lang="en-US"/>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4619"/>
                </a:lnSpc>
                <a:spcBef>
                  <a:spcPct val="0"/>
                </a:spcBef>
              </a:pPr>
              <a:r>
                <a:rPr lang="en-US" sz="3299">
                  <a:solidFill>
                    <a:srgbClr val="000000"/>
                  </a:solidFill>
                  <a:latin typeface="Glacial Indifference"/>
                </a:rPr>
                <a:t>By-Name List</a:t>
              </a:r>
            </a:p>
          </p:txBody>
        </p:sp>
      </p:grpSp>
      <p:grpSp>
        <p:nvGrpSpPr>
          <p:cNvPr id="11" name="Group 11"/>
          <p:cNvGrpSpPr/>
          <p:nvPr/>
        </p:nvGrpSpPr>
        <p:grpSpPr>
          <a:xfrm>
            <a:off x="4294854" y="2852471"/>
            <a:ext cx="2524658" cy="252465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B4B7"/>
            </a:solidFill>
          </p:spPr>
          <p:txBody>
            <a:bodyPr/>
            <a:lstStyle/>
            <a:p>
              <a:endParaRPr lang="en-US"/>
            </a:p>
          </p:txBody>
        </p:sp>
        <p:sp>
          <p:nvSpPr>
            <p:cNvPr id="13" name="TextBox 13"/>
            <p:cNvSpPr txBox="1"/>
            <p:nvPr/>
          </p:nvSpPr>
          <p:spPr>
            <a:xfrm>
              <a:off x="76200" y="0"/>
              <a:ext cx="660400" cy="736600"/>
            </a:xfrm>
            <a:prstGeom prst="rect">
              <a:avLst/>
            </a:prstGeom>
          </p:spPr>
          <p:txBody>
            <a:bodyPr lIns="50800" tIns="50800" rIns="50800" bIns="50800" rtlCol="0" anchor="ctr"/>
            <a:lstStyle/>
            <a:p>
              <a:pPr algn="ctr">
                <a:lnSpc>
                  <a:spcPts val="5319"/>
                </a:lnSpc>
                <a:spcBef>
                  <a:spcPct val="0"/>
                </a:spcBef>
              </a:pPr>
              <a:r>
                <a:rPr lang="en-US" sz="3799" dirty="0">
                  <a:solidFill>
                    <a:srgbClr val="000000"/>
                  </a:solidFill>
                  <a:latin typeface="Glacial Indifference"/>
                </a:rPr>
                <a:t>McKinney Vento (schools)</a:t>
              </a:r>
            </a:p>
          </p:txBody>
        </p:sp>
      </p:grpSp>
      <p:grpSp>
        <p:nvGrpSpPr>
          <p:cNvPr id="14" name="Group 14"/>
          <p:cNvGrpSpPr/>
          <p:nvPr/>
        </p:nvGrpSpPr>
        <p:grpSpPr>
          <a:xfrm>
            <a:off x="8233974" y="6624345"/>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5654D"/>
            </a:solidFill>
          </p:spPr>
          <p:txBody>
            <a:bodyPr/>
            <a:lstStyle/>
            <a:p>
              <a:endParaRPr lang="en-US"/>
            </a:p>
          </p:txBody>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4059"/>
                </a:lnSpc>
                <a:spcBef>
                  <a:spcPct val="0"/>
                </a:spcBef>
              </a:pPr>
              <a:r>
                <a:rPr lang="en-US" sz="2899">
                  <a:solidFill>
                    <a:srgbClr val="000000"/>
                  </a:solidFill>
                  <a:latin typeface="Glacial Indifference"/>
                </a:rPr>
                <a:t>Address Listing Complement</a:t>
              </a:r>
            </a:p>
          </p:txBody>
        </p:sp>
      </p:grpSp>
      <p:grpSp>
        <p:nvGrpSpPr>
          <p:cNvPr id="17" name="Group 17"/>
          <p:cNvGrpSpPr/>
          <p:nvPr/>
        </p:nvGrpSpPr>
        <p:grpSpPr>
          <a:xfrm>
            <a:off x="7222768" y="1543050"/>
            <a:ext cx="2571750" cy="257175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B4B7"/>
            </a:solidFill>
          </p:spPr>
          <p:txBody>
            <a:bodyPr/>
            <a:lstStyle/>
            <a:p>
              <a:endParaRPr lang="en-US"/>
            </a:p>
          </p:txBody>
        </p:sp>
        <p:sp>
          <p:nvSpPr>
            <p:cNvPr id="19" name="TextBox 19"/>
            <p:cNvSpPr txBox="1"/>
            <p:nvPr/>
          </p:nvSpPr>
          <p:spPr>
            <a:xfrm>
              <a:off x="76200" y="0"/>
              <a:ext cx="660400" cy="736600"/>
            </a:xfrm>
            <a:prstGeom prst="rect">
              <a:avLst/>
            </a:prstGeom>
          </p:spPr>
          <p:txBody>
            <a:bodyPr lIns="50800" tIns="50800" rIns="50800" bIns="50800" rtlCol="0" anchor="ctr"/>
            <a:lstStyle/>
            <a:p>
              <a:pPr algn="ctr">
                <a:lnSpc>
                  <a:spcPts val="5039"/>
                </a:lnSpc>
                <a:spcBef>
                  <a:spcPct val="0"/>
                </a:spcBef>
              </a:pPr>
              <a:r>
                <a:rPr lang="en-US" sz="3599" dirty="0">
                  <a:solidFill>
                    <a:srgbClr val="000000"/>
                  </a:solidFill>
                  <a:latin typeface="Glacial Indifference"/>
                </a:rPr>
                <a:t>SNAP</a:t>
              </a:r>
            </a:p>
          </p:txBody>
        </p:sp>
      </p:grpSp>
      <p:grpSp>
        <p:nvGrpSpPr>
          <p:cNvPr id="20" name="Group 20"/>
          <p:cNvGrpSpPr/>
          <p:nvPr/>
        </p:nvGrpSpPr>
        <p:grpSpPr>
          <a:xfrm>
            <a:off x="9812245" y="1534457"/>
            <a:ext cx="2571750" cy="257175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B4B7"/>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4199"/>
                </a:lnSpc>
                <a:spcBef>
                  <a:spcPct val="0"/>
                </a:spcBef>
              </a:pPr>
              <a:r>
                <a:rPr lang="en-US" sz="2999" dirty="0">
                  <a:solidFill>
                    <a:srgbClr val="000000"/>
                  </a:solidFill>
                  <a:latin typeface="Glacial Indifference"/>
                </a:rPr>
                <a:t>Foodbank</a:t>
              </a:r>
            </a:p>
          </p:txBody>
        </p:sp>
      </p:grpSp>
      <p:grpSp>
        <p:nvGrpSpPr>
          <p:cNvPr id="23" name="Group 23"/>
          <p:cNvGrpSpPr/>
          <p:nvPr/>
        </p:nvGrpSpPr>
        <p:grpSpPr>
          <a:xfrm>
            <a:off x="14497050" y="1803012"/>
            <a:ext cx="3086100" cy="3086100"/>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8AEA2"/>
            </a:solidFill>
          </p:spPr>
          <p:txBody>
            <a:bodyPr/>
            <a:lstStyle/>
            <a:p>
              <a:endParaRPr lang="en-US"/>
            </a:p>
          </p:txBody>
        </p:sp>
        <p:sp>
          <p:nvSpPr>
            <p:cNvPr id="25" name="TextBox 25"/>
            <p:cNvSpPr txBox="1"/>
            <p:nvPr/>
          </p:nvSpPr>
          <p:spPr>
            <a:xfrm>
              <a:off x="0" y="-66675"/>
              <a:ext cx="812800" cy="879475"/>
            </a:xfrm>
            <a:prstGeom prst="rect">
              <a:avLst/>
            </a:prstGeom>
          </p:spPr>
          <p:txBody>
            <a:bodyPr lIns="50800" tIns="50800" rIns="50800" bIns="50800" rtlCol="0" anchor="ctr"/>
            <a:lstStyle/>
            <a:p>
              <a:pPr algn="ctr">
                <a:lnSpc>
                  <a:spcPts val="3919"/>
                </a:lnSpc>
                <a:spcBef>
                  <a:spcPct val="0"/>
                </a:spcBef>
              </a:pPr>
              <a:r>
                <a:rPr lang="en-US" sz="2799">
                  <a:solidFill>
                    <a:srgbClr val="000000"/>
                  </a:solidFill>
                  <a:latin typeface="Glacial Indifference"/>
                </a:rPr>
                <a:t>Provider Interviews (Metadata)</a:t>
              </a:r>
            </a:p>
          </p:txBody>
        </p:sp>
      </p:grpSp>
      <p:grpSp>
        <p:nvGrpSpPr>
          <p:cNvPr id="26" name="Group 26"/>
          <p:cNvGrpSpPr/>
          <p:nvPr/>
        </p:nvGrpSpPr>
        <p:grpSpPr>
          <a:xfrm>
            <a:off x="14497050" y="5737535"/>
            <a:ext cx="3086100" cy="3086100"/>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8AEA2"/>
            </a:solidFill>
          </p:spPr>
          <p:txBody>
            <a:bodyPr/>
            <a:lstStyle/>
            <a:p>
              <a:endParaRPr lang="en-US"/>
            </a:p>
          </p:txBody>
        </p:sp>
        <p:sp>
          <p:nvSpPr>
            <p:cNvPr id="28" name="TextBox 28"/>
            <p:cNvSpPr txBox="1"/>
            <p:nvPr/>
          </p:nvSpPr>
          <p:spPr>
            <a:xfrm>
              <a:off x="0" y="-57150"/>
              <a:ext cx="812800" cy="869950"/>
            </a:xfrm>
            <a:prstGeom prst="rect">
              <a:avLst/>
            </a:prstGeom>
          </p:spPr>
          <p:txBody>
            <a:bodyPr lIns="50800" tIns="50800" rIns="50800" bIns="50800" rtlCol="0" anchor="ctr"/>
            <a:lstStyle/>
            <a:p>
              <a:pPr algn="ctr">
                <a:lnSpc>
                  <a:spcPts val="4059"/>
                </a:lnSpc>
                <a:spcBef>
                  <a:spcPct val="0"/>
                </a:spcBef>
              </a:pPr>
              <a:r>
                <a:rPr lang="en-US" sz="2899" dirty="0">
                  <a:solidFill>
                    <a:srgbClr val="000000"/>
                  </a:solidFill>
                  <a:latin typeface="Glacial Indifference"/>
                </a:rPr>
                <a:t>Contextualize and Analyze Administrative Data</a:t>
              </a:r>
            </a:p>
          </p:txBody>
        </p:sp>
      </p:grpSp>
      <p:sp>
        <p:nvSpPr>
          <p:cNvPr id="29" name="AutoShape 29"/>
          <p:cNvSpPr/>
          <p:nvPr/>
        </p:nvSpPr>
        <p:spPr>
          <a:xfrm>
            <a:off x="3398685" y="3600450"/>
            <a:ext cx="0" cy="3023895"/>
          </a:xfrm>
          <a:prstGeom prst="line">
            <a:avLst/>
          </a:prstGeom>
          <a:ln w="38100" cap="flat">
            <a:solidFill>
              <a:srgbClr val="D73739"/>
            </a:solidFill>
            <a:prstDash val="sysDash"/>
            <a:headEnd type="none" w="sm" len="sm"/>
            <a:tailEnd type="none" w="sm" len="sm"/>
          </a:ln>
        </p:spPr>
        <p:txBody>
          <a:bodyPr/>
          <a:lstStyle/>
          <a:p>
            <a:endParaRPr lang="en-US"/>
          </a:p>
        </p:txBody>
      </p:sp>
      <p:sp>
        <p:nvSpPr>
          <p:cNvPr id="30" name="AutoShape 30"/>
          <p:cNvSpPr/>
          <p:nvPr/>
        </p:nvSpPr>
        <p:spPr>
          <a:xfrm flipH="1">
            <a:off x="3398685" y="5377129"/>
            <a:ext cx="2158498" cy="1247216"/>
          </a:xfrm>
          <a:prstGeom prst="line">
            <a:avLst/>
          </a:prstGeom>
          <a:ln w="38100" cap="flat">
            <a:solidFill>
              <a:srgbClr val="D73739"/>
            </a:solidFill>
            <a:prstDash val="sysDash"/>
            <a:headEnd type="none" w="sm" len="sm"/>
            <a:tailEnd type="none" w="sm" len="sm"/>
          </a:ln>
        </p:spPr>
        <p:txBody>
          <a:bodyPr/>
          <a:lstStyle/>
          <a:p>
            <a:endParaRPr lang="en-US"/>
          </a:p>
        </p:txBody>
      </p:sp>
      <p:sp>
        <p:nvSpPr>
          <p:cNvPr id="31" name="AutoShape 31"/>
          <p:cNvSpPr/>
          <p:nvPr/>
        </p:nvSpPr>
        <p:spPr>
          <a:xfrm>
            <a:off x="1354346" y="5380741"/>
            <a:ext cx="2044339" cy="1243604"/>
          </a:xfrm>
          <a:prstGeom prst="line">
            <a:avLst/>
          </a:prstGeom>
          <a:ln w="38100" cap="flat">
            <a:solidFill>
              <a:srgbClr val="D73739"/>
            </a:solidFill>
            <a:prstDash val="sysDash"/>
            <a:headEnd type="none" w="sm" len="sm"/>
            <a:tailEnd type="none" w="sm" len="sm"/>
          </a:ln>
        </p:spPr>
        <p:txBody>
          <a:bodyPr/>
          <a:lstStyle/>
          <a:p>
            <a:endParaRPr lang="en-US"/>
          </a:p>
        </p:txBody>
      </p:sp>
      <p:sp>
        <p:nvSpPr>
          <p:cNvPr id="32" name="AutoShape 32"/>
          <p:cNvSpPr/>
          <p:nvPr/>
        </p:nvSpPr>
        <p:spPr>
          <a:xfrm>
            <a:off x="8508643" y="4114800"/>
            <a:ext cx="1268381" cy="2509545"/>
          </a:xfrm>
          <a:prstGeom prst="line">
            <a:avLst/>
          </a:prstGeom>
          <a:ln w="38100" cap="flat">
            <a:solidFill>
              <a:srgbClr val="D73739"/>
            </a:solidFill>
            <a:prstDash val="sysDash"/>
            <a:headEnd type="none" w="sm" len="sm"/>
            <a:tailEnd type="none" w="sm" len="sm"/>
          </a:ln>
        </p:spPr>
        <p:txBody>
          <a:bodyPr/>
          <a:lstStyle/>
          <a:p>
            <a:endParaRPr lang="en-US"/>
          </a:p>
        </p:txBody>
      </p:sp>
      <p:sp>
        <p:nvSpPr>
          <p:cNvPr id="33" name="AutoShape 33"/>
          <p:cNvSpPr/>
          <p:nvPr/>
        </p:nvSpPr>
        <p:spPr>
          <a:xfrm flipH="1">
            <a:off x="9777024" y="4106207"/>
            <a:ext cx="1321096" cy="2518138"/>
          </a:xfrm>
          <a:prstGeom prst="line">
            <a:avLst/>
          </a:prstGeom>
          <a:ln w="38100" cap="flat">
            <a:solidFill>
              <a:srgbClr val="D73739"/>
            </a:solidFill>
            <a:prstDash val="sysDash"/>
            <a:headEnd type="none" w="sm" len="sm"/>
            <a:tailEnd type="none" w="sm" len="sm"/>
          </a:ln>
        </p:spPr>
        <p:txBody>
          <a:bodyPr/>
          <a:lstStyle/>
          <a:p>
            <a:endParaRPr lang="en-US"/>
          </a:p>
        </p:txBody>
      </p:sp>
      <p:sp>
        <p:nvSpPr>
          <p:cNvPr id="34" name="Freeform 34"/>
          <p:cNvSpPr/>
          <p:nvPr/>
        </p:nvSpPr>
        <p:spPr>
          <a:xfrm>
            <a:off x="12893980" y="1554165"/>
            <a:ext cx="857085" cy="7704135"/>
          </a:xfrm>
          <a:custGeom>
            <a:avLst/>
            <a:gdLst/>
            <a:ahLst/>
            <a:cxnLst/>
            <a:rect l="l" t="t" r="r" b="b"/>
            <a:pathLst>
              <a:path w="857085" h="7704135">
                <a:moveTo>
                  <a:pt x="0" y="0"/>
                </a:moveTo>
                <a:lnTo>
                  <a:pt x="857085" y="0"/>
                </a:lnTo>
                <a:lnTo>
                  <a:pt x="857085" y="7704135"/>
                </a:lnTo>
                <a:lnTo>
                  <a:pt x="0" y="77041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5" name="TextBox 35"/>
          <p:cNvSpPr txBox="1"/>
          <p:nvPr/>
        </p:nvSpPr>
        <p:spPr>
          <a:xfrm>
            <a:off x="5866613" y="-256427"/>
            <a:ext cx="6517382" cy="1161515"/>
          </a:xfrm>
          <a:prstGeom prst="rect">
            <a:avLst/>
          </a:prstGeom>
        </p:spPr>
        <p:txBody>
          <a:bodyPr lIns="0" tIns="0" rIns="0" bIns="0" rtlCol="0" anchor="t">
            <a:spAutoFit/>
          </a:bodyPr>
          <a:lstStyle/>
          <a:p>
            <a:pPr algn="ctr">
              <a:lnSpc>
                <a:spcPts val="9479"/>
              </a:lnSpc>
              <a:spcBef>
                <a:spcPct val="0"/>
              </a:spcBef>
            </a:pPr>
            <a:r>
              <a:rPr lang="en-US" sz="6771">
                <a:solidFill>
                  <a:srgbClr val="000000"/>
                </a:solidFill>
                <a:latin typeface="Glacial Indifference"/>
              </a:rPr>
              <a:t>Primary approach</a:t>
            </a: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2052638"/>
            <a:ext cx="8631343" cy="7348165"/>
          </a:xfrm>
          <a:prstGeom prst="rect">
            <a:avLst/>
          </a:prstGeom>
        </p:spPr>
        <p:txBody>
          <a:bodyPr lIns="0" tIns="0" rIns="0" bIns="0" rtlCol="0" anchor="t">
            <a:spAutoFit/>
          </a:bodyPr>
          <a:lstStyle/>
          <a:p>
            <a:pPr marL="1487568" lvl="3" indent="-685800">
              <a:lnSpc>
                <a:spcPts val="4440"/>
              </a:lnSpc>
              <a:buFont typeface="Arial" panose="020B0604020202020204" pitchFamily="34" charset="0"/>
              <a:buChar char="•"/>
            </a:pPr>
            <a:r>
              <a:rPr lang="en-US" sz="4800" spc="725" dirty="0">
                <a:solidFill>
                  <a:srgbClr val="142230"/>
                </a:solidFill>
                <a:latin typeface="Glacial Indifference"/>
              </a:rPr>
              <a:t>Pool of 413,180 youth in integrated administrative data system aged 13-25 in 2017-2019</a:t>
            </a:r>
          </a:p>
          <a:p>
            <a:pPr marL="801768" lvl="3">
              <a:lnSpc>
                <a:spcPts val="4440"/>
              </a:lnSpc>
            </a:pPr>
            <a:endParaRPr lang="en-US" sz="4800" spc="725" dirty="0">
              <a:solidFill>
                <a:srgbClr val="142230"/>
              </a:solidFill>
              <a:latin typeface="Glacial Indifference"/>
            </a:endParaRPr>
          </a:p>
          <a:p>
            <a:pPr marL="1487568" lvl="3" indent="-685800">
              <a:lnSpc>
                <a:spcPts val="4440"/>
              </a:lnSpc>
              <a:buFont typeface="Arial" panose="020B0604020202020204" pitchFamily="34" charset="0"/>
              <a:buChar char="•"/>
            </a:pPr>
            <a:r>
              <a:rPr lang="en-US" sz="4800" spc="725" dirty="0">
                <a:solidFill>
                  <a:srgbClr val="142230"/>
                </a:solidFill>
                <a:latin typeface="Glacial Indifference"/>
              </a:rPr>
              <a:t>12,821 youth flagged as experiencing homelessness or housing instability from 2017-2019</a:t>
            </a:r>
          </a:p>
          <a:p>
            <a:pPr marL="685800" indent="-685800">
              <a:lnSpc>
                <a:spcPts val="4440"/>
              </a:lnSpc>
              <a:buFont typeface="Arial" panose="020B0604020202020204" pitchFamily="34" charset="0"/>
              <a:buChar char="•"/>
            </a:pPr>
            <a:endParaRPr lang="en-US" sz="4800" spc="725" dirty="0">
              <a:solidFill>
                <a:srgbClr val="142230"/>
              </a:solidFill>
              <a:latin typeface="Glacial Indifference"/>
            </a:endParaRPr>
          </a:p>
        </p:txBody>
      </p:sp>
      <p:sp>
        <p:nvSpPr>
          <p:cNvPr id="4" name="TextBox 4"/>
          <p:cNvSpPr txBox="1"/>
          <p:nvPr/>
        </p:nvSpPr>
        <p:spPr>
          <a:xfrm>
            <a:off x="1979400" y="-299156"/>
            <a:ext cx="14329200" cy="1434465"/>
          </a:xfrm>
          <a:prstGeom prst="rect">
            <a:avLst/>
          </a:prstGeom>
        </p:spPr>
        <p:txBody>
          <a:bodyPr lIns="0" tIns="0" rIns="0" bIns="0" rtlCol="0" anchor="t">
            <a:spAutoFit/>
          </a:bodyPr>
          <a:lstStyle/>
          <a:p>
            <a:pPr algn="ctr">
              <a:lnSpc>
                <a:spcPts val="12960"/>
              </a:lnSpc>
            </a:pPr>
            <a:r>
              <a:rPr lang="en-US" sz="5400">
                <a:solidFill>
                  <a:srgbClr val="142230"/>
                </a:solidFill>
                <a:latin typeface="Glacial Indifference Bold"/>
              </a:rPr>
              <a:t>ADMINISTRATIVE DATA</a:t>
            </a:r>
          </a:p>
        </p:txBody>
      </p:sp>
      <p:graphicFrame>
        <p:nvGraphicFramePr>
          <p:cNvPr id="5" name="Diagram 4">
            <a:extLst>
              <a:ext uri="{FF2B5EF4-FFF2-40B4-BE49-F238E27FC236}">
                <a16:creationId xmlns:a16="http://schemas.microsoft.com/office/drawing/2014/main" id="{3FE03E2F-5C4D-C94C-32E1-73D9DCF3FF84}"/>
              </a:ext>
            </a:extLst>
          </p:cNvPr>
          <p:cNvGraphicFramePr/>
          <p:nvPr>
            <p:extLst>
              <p:ext uri="{D42A27DB-BD31-4B8C-83A1-F6EECF244321}">
                <p14:modId xmlns:p14="http://schemas.microsoft.com/office/powerpoint/2010/main" val="1949367930"/>
              </p:ext>
            </p:extLst>
          </p:nvPr>
        </p:nvGraphicFramePr>
        <p:xfrm>
          <a:off x="7467600" y="1790700"/>
          <a:ext cx="10972800" cy="761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53968"/>
            <a:ext cx="16230600" cy="7648312"/>
          </a:xfrm>
          <a:prstGeom prst="rect">
            <a:avLst/>
          </a:prstGeom>
        </p:spPr>
        <p:txBody>
          <a:bodyPr lIns="0" tIns="0" rIns="0" bIns="0" rtlCol="0" anchor="t">
            <a:spAutoFit/>
          </a:bodyPr>
          <a:lstStyle/>
          <a:p>
            <a:pPr marL="1028327" lvl="1" indent="-514164">
              <a:lnSpc>
                <a:spcPts val="5001"/>
              </a:lnSpc>
              <a:buFont typeface="Arial"/>
              <a:buChar char="•"/>
            </a:pPr>
            <a:r>
              <a:rPr lang="en-US" sz="4762" spc="200" dirty="0">
                <a:solidFill>
                  <a:srgbClr val="000000"/>
                </a:solidFill>
                <a:latin typeface="Glacial Indifference"/>
              </a:rPr>
              <a:t>Scanned local administrative records </a:t>
            </a:r>
          </a:p>
          <a:p>
            <a:pPr marL="1485527" lvl="2" indent="-514164">
              <a:lnSpc>
                <a:spcPts val="5001"/>
              </a:lnSpc>
              <a:buFont typeface="Arial"/>
              <a:buChar char="•"/>
            </a:pPr>
            <a:r>
              <a:rPr lang="en-US" sz="4762" spc="200" dirty="0">
                <a:solidFill>
                  <a:srgbClr val="000000"/>
                </a:solidFill>
                <a:latin typeface="Glacial Indifference"/>
              </a:rPr>
              <a:t>SNAP</a:t>
            </a:r>
          </a:p>
          <a:p>
            <a:pPr marL="1485527" lvl="2" indent="-514164">
              <a:lnSpc>
                <a:spcPts val="5001"/>
              </a:lnSpc>
              <a:buFont typeface="Arial"/>
              <a:buChar char="•"/>
            </a:pPr>
            <a:r>
              <a:rPr lang="en-US" sz="4762" spc="200" dirty="0">
                <a:solidFill>
                  <a:srgbClr val="000000"/>
                </a:solidFill>
                <a:latin typeface="Glacial Indifference"/>
              </a:rPr>
              <a:t>Cleveland Food Bank</a:t>
            </a:r>
          </a:p>
          <a:p>
            <a:pPr marL="1485527" lvl="2" indent="-514164">
              <a:lnSpc>
                <a:spcPts val="5001"/>
              </a:lnSpc>
              <a:buFont typeface="Arial"/>
              <a:buChar char="•"/>
            </a:pPr>
            <a:r>
              <a:rPr lang="en-US" sz="4762" spc="200" dirty="0">
                <a:solidFill>
                  <a:srgbClr val="000000"/>
                </a:solidFill>
                <a:latin typeface="Glacial Indifference"/>
              </a:rPr>
              <a:t>Department of Child and Family Services</a:t>
            </a:r>
          </a:p>
          <a:p>
            <a:pPr marL="1485527" lvl="2" indent="-514164">
              <a:lnSpc>
                <a:spcPts val="5001"/>
              </a:lnSpc>
              <a:buFont typeface="Arial"/>
              <a:buChar char="•"/>
            </a:pPr>
            <a:r>
              <a:rPr lang="en-US" sz="4762" spc="200" dirty="0">
                <a:solidFill>
                  <a:srgbClr val="000000"/>
                </a:solidFill>
                <a:latin typeface="Glacial Indifference"/>
              </a:rPr>
              <a:t>Juvenile delinquency records</a:t>
            </a:r>
          </a:p>
          <a:p>
            <a:pPr marL="1028327" lvl="1" indent="-514164">
              <a:lnSpc>
                <a:spcPts val="5001"/>
              </a:lnSpc>
              <a:buFont typeface="Arial"/>
              <a:buChar char="•"/>
            </a:pPr>
            <a:r>
              <a:rPr lang="en-US" sz="4762" spc="200" dirty="0">
                <a:solidFill>
                  <a:srgbClr val="000000"/>
                </a:solidFill>
                <a:latin typeface="Glacial Indifference"/>
              </a:rPr>
              <a:t>Flagged addresses of potential homeless locations </a:t>
            </a:r>
          </a:p>
          <a:p>
            <a:pPr marL="2056655" lvl="2" indent="-685552">
              <a:lnSpc>
                <a:spcPts val="5001"/>
              </a:lnSpc>
              <a:buFont typeface="Arial"/>
              <a:buChar char="⚬"/>
            </a:pPr>
            <a:r>
              <a:rPr lang="en-US" sz="4762" spc="200" dirty="0">
                <a:solidFill>
                  <a:srgbClr val="000000"/>
                </a:solidFill>
                <a:latin typeface="Glacial Indifference"/>
              </a:rPr>
              <a:t>Hotel/motel </a:t>
            </a:r>
          </a:p>
          <a:p>
            <a:pPr marL="2056655" lvl="2" indent="-685552">
              <a:lnSpc>
                <a:spcPts val="5001"/>
              </a:lnSpc>
              <a:buFont typeface="Arial"/>
              <a:buChar char="⚬"/>
            </a:pPr>
            <a:r>
              <a:rPr lang="en-US" sz="4762" spc="200" dirty="0">
                <a:solidFill>
                  <a:srgbClr val="000000"/>
                </a:solidFill>
                <a:latin typeface="Glacial Indifference"/>
              </a:rPr>
              <a:t>Known shelter locations</a:t>
            </a:r>
          </a:p>
          <a:p>
            <a:pPr marL="2056655" lvl="2" indent="-685552">
              <a:lnSpc>
                <a:spcPts val="5001"/>
              </a:lnSpc>
              <a:buFont typeface="Arial"/>
              <a:buChar char="⚬"/>
            </a:pPr>
            <a:r>
              <a:rPr lang="en-US" sz="4762" spc="200" dirty="0">
                <a:solidFill>
                  <a:srgbClr val="000000"/>
                </a:solidFill>
                <a:latin typeface="Glacial Indifference"/>
              </a:rPr>
              <a:t>Street card created by a local outreach organization</a:t>
            </a:r>
          </a:p>
          <a:p>
            <a:pPr marL="2056655" lvl="2" indent="-685552">
              <a:lnSpc>
                <a:spcPts val="5001"/>
              </a:lnSpc>
              <a:buFont typeface="Arial"/>
              <a:buChar char="⚬"/>
            </a:pPr>
            <a:r>
              <a:rPr lang="en-US" sz="4762" spc="200" dirty="0">
                <a:solidFill>
                  <a:srgbClr val="000000"/>
                </a:solidFill>
                <a:latin typeface="Glacial Indifference"/>
              </a:rPr>
              <a:t>United way 211 listings</a:t>
            </a:r>
          </a:p>
          <a:p>
            <a:pPr>
              <a:lnSpc>
                <a:spcPts val="4581"/>
              </a:lnSpc>
            </a:pPr>
            <a:endParaRPr lang="en-US" sz="4762" spc="200" dirty="0">
              <a:solidFill>
                <a:srgbClr val="000000"/>
              </a:solidFill>
              <a:latin typeface="Glacial Indifference"/>
            </a:endParaRPr>
          </a:p>
        </p:txBody>
      </p:sp>
      <p:sp>
        <p:nvSpPr>
          <p:cNvPr id="3" name="Freeform 3"/>
          <p:cNvSpPr/>
          <p:nvPr/>
        </p:nvSpPr>
        <p:spPr>
          <a:xfrm rot="4434205">
            <a:off x="16225987" y="7994394"/>
            <a:ext cx="1759902" cy="1952735"/>
          </a:xfrm>
          <a:custGeom>
            <a:avLst/>
            <a:gdLst/>
            <a:ahLst/>
            <a:cxnLst/>
            <a:rect l="l" t="t" r="r" b="b"/>
            <a:pathLst>
              <a:path w="1759902" h="1952735">
                <a:moveTo>
                  <a:pt x="0" y="0"/>
                </a:moveTo>
                <a:lnTo>
                  <a:pt x="1759902" y="0"/>
                </a:lnTo>
                <a:lnTo>
                  <a:pt x="1759902" y="1952735"/>
                </a:lnTo>
                <a:lnTo>
                  <a:pt x="0" y="19527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3736107" y="652815"/>
            <a:ext cx="10815786" cy="827969"/>
          </a:xfrm>
          <a:prstGeom prst="rect">
            <a:avLst/>
          </a:prstGeom>
        </p:spPr>
        <p:txBody>
          <a:bodyPr lIns="0" tIns="0" rIns="0" bIns="0" rtlCol="0" anchor="t">
            <a:spAutoFit/>
          </a:bodyPr>
          <a:lstStyle/>
          <a:p>
            <a:pPr algn="ctr">
              <a:lnSpc>
                <a:spcPts val="6261"/>
              </a:lnSpc>
              <a:spcBef>
                <a:spcPct val="0"/>
              </a:spcBef>
            </a:pPr>
            <a:r>
              <a:rPr lang="en-US" sz="5962" spc="250">
                <a:solidFill>
                  <a:srgbClr val="D73739"/>
                </a:solidFill>
                <a:latin typeface="Glacial Indifference Bold"/>
              </a:rPr>
              <a:t>ADDRESS LIST COMPLEMENT</a:t>
            </a: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8AEA2"/>
        </a:solidFill>
        <a:effectLst/>
      </p:bgPr>
    </p:bg>
    <p:spTree>
      <p:nvGrpSpPr>
        <p:cNvPr id="1" name=""/>
        <p:cNvGrpSpPr/>
        <p:nvPr/>
      </p:nvGrpSpPr>
      <p:grpSpPr>
        <a:xfrm>
          <a:off x="0" y="0"/>
          <a:ext cx="0" cy="0"/>
          <a:chOff x="0" y="0"/>
          <a:chExt cx="0" cy="0"/>
        </a:xfrm>
      </p:grpSpPr>
      <p:sp>
        <p:nvSpPr>
          <p:cNvPr id="2" name="TextBox 2"/>
          <p:cNvSpPr txBox="1"/>
          <p:nvPr/>
        </p:nvSpPr>
        <p:spPr>
          <a:xfrm>
            <a:off x="1234425" y="638175"/>
            <a:ext cx="15819150" cy="9092233"/>
          </a:xfrm>
          <a:prstGeom prst="rect">
            <a:avLst/>
          </a:prstGeom>
        </p:spPr>
        <p:txBody>
          <a:bodyPr lIns="0" tIns="0" rIns="0" bIns="0" rtlCol="0" anchor="t">
            <a:spAutoFit/>
          </a:bodyPr>
          <a:lstStyle/>
          <a:p>
            <a:pPr algn="ctr">
              <a:lnSpc>
                <a:spcPts val="9600"/>
              </a:lnSpc>
            </a:pPr>
            <a:r>
              <a:rPr lang="en-US" sz="8000" spc="1568" dirty="0">
                <a:solidFill>
                  <a:srgbClr val="142230"/>
                </a:solidFill>
                <a:latin typeface="Glacial Indifference Bold"/>
              </a:rPr>
              <a:t>METADATA: PROVIDER INTERVIEWS</a:t>
            </a:r>
          </a:p>
          <a:p>
            <a:pPr algn="l">
              <a:lnSpc>
                <a:spcPts val="4680"/>
              </a:lnSpc>
            </a:pPr>
            <a:endParaRPr lang="en-US" sz="8000" spc="1568" dirty="0">
              <a:solidFill>
                <a:srgbClr val="142230"/>
              </a:solidFill>
              <a:latin typeface="Glacial Indifference Bold"/>
            </a:endParaRPr>
          </a:p>
          <a:p>
            <a:pPr marL="711832" lvl="1" indent="-355916" algn="l">
              <a:lnSpc>
                <a:spcPts val="7079"/>
              </a:lnSpc>
              <a:buFont typeface="Arial"/>
              <a:buChar char="•"/>
            </a:pPr>
            <a:r>
              <a:rPr lang="en-US" sz="5899" dirty="0">
                <a:solidFill>
                  <a:srgbClr val="142230"/>
                </a:solidFill>
                <a:latin typeface="Glacial Indifference"/>
              </a:rPr>
              <a:t>Seven semi-structured interviews with fifteen data managers</a:t>
            </a:r>
          </a:p>
          <a:p>
            <a:pPr marL="355916" lvl="1" algn="l">
              <a:lnSpc>
                <a:spcPts val="7079"/>
              </a:lnSpc>
            </a:pPr>
            <a:endParaRPr lang="en-US" sz="5899" dirty="0">
              <a:solidFill>
                <a:srgbClr val="142230"/>
              </a:solidFill>
              <a:latin typeface="Glacial Indifference"/>
            </a:endParaRPr>
          </a:p>
          <a:p>
            <a:pPr marL="711832" lvl="1" indent="-355916" algn="l">
              <a:lnSpc>
                <a:spcPts val="7079"/>
              </a:lnSpc>
              <a:buFont typeface="Arial"/>
              <a:buChar char="•"/>
            </a:pPr>
            <a:r>
              <a:rPr lang="en-US" sz="5899" dirty="0">
                <a:solidFill>
                  <a:srgbClr val="142230"/>
                </a:solidFill>
                <a:latin typeface="Glacial Indifference"/>
              </a:rPr>
              <a:t>Transcribed and thematically summarized</a:t>
            </a:r>
          </a:p>
          <a:p>
            <a:pPr algn="l">
              <a:lnSpc>
                <a:spcPts val="4680"/>
              </a:lnSpc>
            </a:pPr>
            <a:endParaRPr lang="en-US" sz="5899" dirty="0">
              <a:solidFill>
                <a:srgbClr val="142230"/>
              </a:solidFill>
              <a:latin typeface="Glacial Indifference"/>
            </a:endParaRPr>
          </a:p>
          <a:p>
            <a:pPr marL="1461143" lvl="3" indent="-365286" algn="l">
              <a:lnSpc>
                <a:spcPts val="4680"/>
              </a:lnSpc>
            </a:pPr>
            <a:endParaRPr lang="en-US" sz="5899" dirty="0">
              <a:solidFill>
                <a:srgbClr val="142230"/>
              </a:solidFill>
              <a:latin typeface="Glacial Indifference"/>
            </a:endParaRPr>
          </a:p>
          <a:p>
            <a:pPr marL="1461143" lvl="3" indent="-365286" algn="l">
              <a:lnSpc>
                <a:spcPts val="4680"/>
              </a:lnSpc>
            </a:pPr>
            <a:endParaRPr lang="en-US" sz="5899" dirty="0">
              <a:solidFill>
                <a:srgbClr val="142230"/>
              </a:solidFill>
              <a:latin typeface="Glacial Indifference"/>
            </a:endParaRPr>
          </a:p>
          <a:p>
            <a:pPr marL="1461143" lvl="3" indent="-365286" algn="l">
              <a:lnSpc>
                <a:spcPts val="4680"/>
              </a:lnSpc>
            </a:pPr>
            <a:r>
              <a:rPr lang="en-US" sz="3900" spc="764" dirty="0">
                <a:solidFill>
                  <a:srgbClr val="142230"/>
                </a:solidFill>
                <a:latin typeface="Glacial Indifference"/>
              </a:rPr>
              <a:t>	</a:t>
            </a:r>
          </a:p>
        </p:txBody>
      </p:sp>
      <p:sp>
        <p:nvSpPr>
          <p:cNvPr id="3" name="Freeform 3"/>
          <p:cNvSpPr/>
          <p:nvPr/>
        </p:nvSpPr>
        <p:spPr>
          <a:xfrm>
            <a:off x="14173200" y="7124700"/>
            <a:ext cx="4995894" cy="4114800"/>
          </a:xfrm>
          <a:custGeom>
            <a:avLst/>
            <a:gdLst/>
            <a:ahLst/>
            <a:cxnLst/>
            <a:rect l="l" t="t" r="r" b="b"/>
            <a:pathLst>
              <a:path w="4995894" h="4114800">
                <a:moveTo>
                  <a:pt x="0" y="0"/>
                </a:moveTo>
                <a:lnTo>
                  <a:pt x="4995894" y="0"/>
                </a:lnTo>
                <a:lnTo>
                  <a:pt x="49958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92253" y="808144"/>
            <a:ext cx="1958764" cy="1748197"/>
          </a:xfrm>
          <a:custGeom>
            <a:avLst/>
            <a:gdLst/>
            <a:ahLst/>
            <a:cxnLst/>
            <a:rect l="l" t="t" r="r" b="b"/>
            <a:pathLst>
              <a:path w="1958764" h="1748197">
                <a:moveTo>
                  <a:pt x="0" y="0"/>
                </a:moveTo>
                <a:lnTo>
                  <a:pt x="1958764" y="0"/>
                </a:lnTo>
                <a:lnTo>
                  <a:pt x="1958764" y="1748196"/>
                </a:lnTo>
                <a:lnTo>
                  <a:pt x="0" y="1748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0345847" y="7745046"/>
            <a:ext cx="2075803" cy="1800759"/>
          </a:xfrm>
          <a:custGeom>
            <a:avLst/>
            <a:gdLst/>
            <a:ahLst/>
            <a:cxnLst/>
            <a:rect l="l" t="t" r="r" b="b"/>
            <a:pathLst>
              <a:path w="2075803" h="1800759">
                <a:moveTo>
                  <a:pt x="0" y="0"/>
                </a:moveTo>
                <a:lnTo>
                  <a:pt x="2075803" y="0"/>
                </a:lnTo>
                <a:lnTo>
                  <a:pt x="2075803" y="1800759"/>
                </a:lnTo>
                <a:lnTo>
                  <a:pt x="0" y="18007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684806" y="4643915"/>
            <a:ext cx="3086613" cy="799787"/>
          </a:xfrm>
          <a:custGeom>
            <a:avLst/>
            <a:gdLst/>
            <a:ahLst/>
            <a:cxnLst/>
            <a:rect l="l" t="t" r="r" b="b"/>
            <a:pathLst>
              <a:path w="3086613" h="799787">
                <a:moveTo>
                  <a:pt x="0" y="0"/>
                </a:moveTo>
                <a:lnTo>
                  <a:pt x="3086613" y="0"/>
                </a:lnTo>
                <a:lnTo>
                  <a:pt x="3086613" y="799787"/>
                </a:lnTo>
                <a:lnTo>
                  <a:pt x="0" y="7997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2347770" y="3267177"/>
            <a:ext cx="5784842" cy="1419916"/>
          </a:xfrm>
          <a:custGeom>
            <a:avLst/>
            <a:gdLst/>
            <a:ahLst/>
            <a:cxnLst/>
            <a:rect l="l" t="t" r="r" b="b"/>
            <a:pathLst>
              <a:path w="5784842" h="1419916">
                <a:moveTo>
                  <a:pt x="0" y="0"/>
                </a:moveTo>
                <a:lnTo>
                  <a:pt x="5784842" y="0"/>
                </a:lnTo>
                <a:lnTo>
                  <a:pt x="5784842" y="1419916"/>
                </a:lnTo>
                <a:lnTo>
                  <a:pt x="0" y="14199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TextBox 6"/>
          <p:cNvSpPr txBox="1"/>
          <p:nvPr/>
        </p:nvSpPr>
        <p:spPr>
          <a:xfrm>
            <a:off x="6534640" y="3478808"/>
            <a:ext cx="4988672" cy="3872638"/>
          </a:xfrm>
          <a:prstGeom prst="rect">
            <a:avLst/>
          </a:prstGeom>
        </p:spPr>
        <p:txBody>
          <a:bodyPr lIns="0" tIns="0" rIns="0" bIns="0" rtlCol="0" anchor="t">
            <a:spAutoFit/>
          </a:bodyPr>
          <a:lstStyle/>
          <a:p>
            <a:pPr algn="ctr">
              <a:lnSpc>
                <a:spcPts val="3897"/>
              </a:lnSpc>
            </a:pPr>
            <a:r>
              <a:rPr lang="en-US" sz="2783">
                <a:solidFill>
                  <a:srgbClr val="000000"/>
                </a:solidFill>
                <a:latin typeface="Glacial Indifference"/>
              </a:rPr>
              <a:t>All administrative data systems have flaws. Some overwrite data or keep no historical data to trace backward in time. Definitions of homeless status matter for homeless services organizations but not broad social service providers.</a:t>
            </a:r>
          </a:p>
        </p:txBody>
      </p:sp>
      <p:sp>
        <p:nvSpPr>
          <p:cNvPr id="7" name="TextBox 7"/>
          <p:cNvSpPr txBox="1"/>
          <p:nvPr/>
        </p:nvSpPr>
        <p:spPr>
          <a:xfrm>
            <a:off x="9144000" y="470526"/>
            <a:ext cx="8713212" cy="2040042"/>
          </a:xfrm>
          <a:prstGeom prst="rect">
            <a:avLst/>
          </a:prstGeom>
        </p:spPr>
        <p:txBody>
          <a:bodyPr lIns="0" tIns="0" rIns="0" bIns="0" rtlCol="0" anchor="t">
            <a:spAutoFit/>
          </a:bodyPr>
          <a:lstStyle/>
          <a:p>
            <a:pPr algn="ctr">
              <a:lnSpc>
                <a:spcPts val="7805"/>
              </a:lnSpc>
            </a:pPr>
            <a:r>
              <a:rPr lang="en-US" sz="7578">
                <a:solidFill>
                  <a:srgbClr val="212021"/>
                </a:solidFill>
                <a:latin typeface="Glacial Indifference Bold"/>
              </a:rPr>
              <a:t>Provider Interview Findings</a:t>
            </a:r>
          </a:p>
        </p:txBody>
      </p:sp>
      <p:sp>
        <p:nvSpPr>
          <p:cNvPr id="8" name="TextBox 8"/>
          <p:cNvSpPr txBox="1"/>
          <p:nvPr/>
        </p:nvSpPr>
        <p:spPr>
          <a:xfrm>
            <a:off x="12421650" y="6282513"/>
            <a:ext cx="5784842" cy="3120444"/>
          </a:xfrm>
          <a:prstGeom prst="rect">
            <a:avLst/>
          </a:prstGeom>
        </p:spPr>
        <p:txBody>
          <a:bodyPr lIns="0" tIns="0" rIns="0" bIns="0" rtlCol="0" anchor="t">
            <a:spAutoFit/>
          </a:bodyPr>
          <a:lstStyle/>
          <a:p>
            <a:pPr algn="ctr">
              <a:lnSpc>
                <a:spcPts val="4194"/>
              </a:lnSpc>
            </a:pPr>
            <a:r>
              <a:rPr lang="en-US" sz="2996">
                <a:solidFill>
                  <a:srgbClr val="000000"/>
                </a:solidFill>
                <a:latin typeface="Glacial Indifference"/>
              </a:rPr>
              <a:t>Nuance in data collection were largely practical, tied to client and funder outcomes. Sometimes these are artifacts of youth experience, such as not going to Coordinated Intake directly. </a:t>
            </a:r>
          </a:p>
        </p:txBody>
      </p:sp>
      <p:sp>
        <p:nvSpPr>
          <p:cNvPr id="9" name="TextBox 9"/>
          <p:cNvSpPr txBox="1"/>
          <p:nvPr/>
        </p:nvSpPr>
        <p:spPr>
          <a:xfrm>
            <a:off x="699082" y="465830"/>
            <a:ext cx="5058061" cy="606990"/>
          </a:xfrm>
          <a:prstGeom prst="rect">
            <a:avLst/>
          </a:prstGeom>
        </p:spPr>
        <p:txBody>
          <a:bodyPr lIns="0" tIns="0" rIns="0" bIns="0" rtlCol="0" anchor="t">
            <a:spAutoFit/>
          </a:bodyPr>
          <a:lstStyle/>
          <a:p>
            <a:pPr algn="ctr">
              <a:lnSpc>
                <a:spcPts val="4581"/>
              </a:lnSpc>
            </a:pPr>
            <a:r>
              <a:rPr lang="en-US" sz="4362" spc="183">
                <a:solidFill>
                  <a:srgbClr val="D13876"/>
                </a:solidFill>
                <a:latin typeface="Glacial Indifference Bold"/>
              </a:rPr>
              <a:t>PURPOSE</a:t>
            </a:r>
          </a:p>
        </p:txBody>
      </p:sp>
      <p:sp>
        <p:nvSpPr>
          <p:cNvPr id="10" name="TextBox 10"/>
          <p:cNvSpPr txBox="1"/>
          <p:nvPr/>
        </p:nvSpPr>
        <p:spPr>
          <a:xfrm>
            <a:off x="385041" y="1077786"/>
            <a:ext cx="5686143" cy="3189727"/>
          </a:xfrm>
          <a:prstGeom prst="rect">
            <a:avLst/>
          </a:prstGeom>
        </p:spPr>
        <p:txBody>
          <a:bodyPr lIns="0" tIns="0" rIns="0" bIns="0" rtlCol="0" anchor="t">
            <a:spAutoFit/>
          </a:bodyPr>
          <a:lstStyle/>
          <a:p>
            <a:pPr algn="ctr">
              <a:lnSpc>
                <a:spcPts val="4263"/>
              </a:lnSpc>
            </a:pPr>
            <a:r>
              <a:rPr lang="en-US" sz="3045" dirty="0">
                <a:solidFill>
                  <a:srgbClr val="000000"/>
                </a:solidFill>
                <a:latin typeface="Glacial Indifference"/>
              </a:rPr>
              <a:t>Providers are focused on improving client access, experience with their services, and reporting. Data on homeless experiences are typically incidental, not focal.</a:t>
            </a:r>
          </a:p>
        </p:txBody>
      </p:sp>
      <p:sp>
        <p:nvSpPr>
          <p:cNvPr id="11" name="TextBox 11"/>
          <p:cNvSpPr txBox="1"/>
          <p:nvPr/>
        </p:nvSpPr>
        <p:spPr>
          <a:xfrm>
            <a:off x="12421650" y="5500852"/>
            <a:ext cx="5710962" cy="651517"/>
          </a:xfrm>
          <a:prstGeom prst="rect">
            <a:avLst/>
          </a:prstGeom>
        </p:spPr>
        <p:txBody>
          <a:bodyPr lIns="0" tIns="0" rIns="0" bIns="0" rtlCol="0" anchor="t">
            <a:spAutoFit/>
          </a:bodyPr>
          <a:lstStyle/>
          <a:p>
            <a:pPr algn="ctr">
              <a:lnSpc>
                <a:spcPts val="4935"/>
              </a:lnSpc>
            </a:pPr>
            <a:r>
              <a:rPr lang="en-US" sz="4700" spc="197">
                <a:solidFill>
                  <a:srgbClr val="D13876"/>
                </a:solidFill>
                <a:latin typeface="Glacial Indifference Bold"/>
              </a:rPr>
              <a:t>DATA COLLECTION</a:t>
            </a:r>
          </a:p>
        </p:txBody>
      </p:sp>
      <p:sp>
        <p:nvSpPr>
          <p:cNvPr id="12" name="TextBox 12"/>
          <p:cNvSpPr txBox="1"/>
          <p:nvPr/>
        </p:nvSpPr>
        <p:spPr>
          <a:xfrm>
            <a:off x="6534640" y="2971798"/>
            <a:ext cx="4999352" cy="564160"/>
          </a:xfrm>
          <a:prstGeom prst="rect">
            <a:avLst/>
          </a:prstGeom>
        </p:spPr>
        <p:txBody>
          <a:bodyPr lIns="0" tIns="0" rIns="0" bIns="0" rtlCol="0" anchor="t">
            <a:spAutoFit/>
          </a:bodyPr>
          <a:lstStyle/>
          <a:p>
            <a:pPr algn="ctr">
              <a:lnSpc>
                <a:spcPts val="4320"/>
              </a:lnSpc>
            </a:pPr>
            <a:r>
              <a:rPr lang="en-US" sz="4114" spc="172">
                <a:solidFill>
                  <a:srgbClr val="58AEA2"/>
                </a:solidFill>
                <a:latin typeface="Glacial Indifference Bold"/>
              </a:rPr>
              <a:t>INHERENT FLAWS</a:t>
            </a:r>
          </a:p>
        </p:txBody>
      </p:sp>
      <p:sp>
        <p:nvSpPr>
          <p:cNvPr id="13" name="TextBox 13"/>
          <p:cNvSpPr txBox="1"/>
          <p:nvPr/>
        </p:nvSpPr>
        <p:spPr>
          <a:xfrm>
            <a:off x="309556" y="5547974"/>
            <a:ext cx="5837113" cy="663020"/>
          </a:xfrm>
          <a:prstGeom prst="rect">
            <a:avLst/>
          </a:prstGeom>
        </p:spPr>
        <p:txBody>
          <a:bodyPr lIns="0" tIns="0" rIns="0" bIns="0" rtlCol="0" anchor="t">
            <a:spAutoFit/>
          </a:bodyPr>
          <a:lstStyle/>
          <a:p>
            <a:pPr algn="ctr">
              <a:lnSpc>
                <a:spcPts val="5044"/>
              </a:lnSpc>
            </a:pPr>
            <a:r>
              <a:rPr lang="en-US" sz="4804" spc="201">
                <a:solidFill>
                  <a:srgbClr val="F35C3A"/>
                </a:solidFill>
                <a:latin typeface="Glacial Indifference Bold"/>
              </a:rPr>
              <a:t>CHANGE</a:t>
            </a:r>
          </a:p>
        </p:txBody>
      </p:sp>
      <p:sp>
        <p:nvSpPr>
          <p:cNvPr id="14" name="TextBox 14"/>
          <p:cNvSpPr txBox="1"/>
          <p:nvPr/>
        </p:nvSpPr>
        <p:spPr>
          <a:xfrm>
            <a:off x="210279" y="6139665"/>
            <a:ext cx="6324360" cy="3406140"/>
          </a:xfrm>
          <a:prstGeom prst="rect">
            <a:avLst/>
          </a:prstGeom>
        </p:spPr>
        <p:txBody>
          <a:bodyPr lIns="0" tIns="0" rIns="0" bIns="0" rtlCol="0" anchor="t">
            <a:spAutoFit/>
          </a:bodyPr>
          <a:lstStyle/>
          <a:p>
            <a:pPr algn="ctr">
              <a:lnSpc>
                <a:spcPts val="4586"/>
              </a:lnSpc>
            </a:pPr>
            <a:r>
              <a:rPr lang="en-US" sz="3275">
                <a:solidFill>
                  <a:srgbClr val="000000"/>
                </a:solidFill>
                <a:latin typeface="Glacial Indifference"/>
              </a:rPr>
              <a:t>Provider changes make significant differences in the structure, entry, access, and management of data. Changes can be to individuals (staff join or leave) or to entire data systems.</a:t>
            </a: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18851</TotalTime>
  <Words>672</Words>
  <Application>Microsoft Office PowerPoint</Application>
  <PresentationFormat>Custom</PresentationFormat>
  <Paragraphs>127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Glacial Indifference</vt:lpstr>
      <vt:lpstr>Arial</vt:lpstr>
      <vt:lpstr>Glacial Indifference Bold</vt:lpstr>
      <vt:lpstr>Garet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 Project Data Days Pres 2023.pptx</dc:title>
  <dc:creator>Michael Henderson</dc:creator>
  <cp:lastModifiedBy>Campbell, Cole</cp:lastModifiedBy>
  <cp:revision>5</cp:revision>
  <dcterms:created xsi:type="dcterms:W3CDTF">2006-08-16T00:00:00Z</dcterms:created>
  <dcterms:modified xsi:type="dcterms:W3CDTF">2024-09-22T22:05:28Z</dcterms:modified>
  <dc:identifier>DAFw34fWyJA</dc:identifier>
</cp:coreProperties>
</file>