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Montserrat" panose="00000500000000000000" pitchFamily="2" charset="0"/>
      <p:regular r:id="rId18"/>
      <p:bold r:id="rId19"/>
      <p:italic r:id="rId20"/>
      <p:boldItalic r:id="rId21"/>
    </p:embeddedFont>
    <p:embeddedFont>
      <p:font typeface="Roboto" panose="02000000000000000000" pitchFamily="2" charset="0"/>
      <p:regular r:id="rId22"/>
      <p:bold r:id="rId23"/>
      <p:italic r:id="rId24"/>
      <p:boldItalic r:id="rId25"/>
    </p:embeddedFont>
    <p:embeddedFont>
      <p:font typeface="Roboto Black" panose="02000000000000000000" pitchFamily="2" charset="0"/>
      <p:bold r:id="rId26"/>
      <p:boldItalic r:id="rId27"/>
    </p:embeddedFont>
    <p:embeddedFont>
      <p:font typeface="Roboto Light" panose="02000000000000000000" pitchFamily="2" charset="0"/>
      <p:regular r:id="rId28"/>
      <p:bold r:id="rId29"/>
      <p:italic r:id="rId30"/>
      <p:boldItalic r:id="rId31"/>
    </p:embeddedFont>
    <p:embeddedFont>
      <p:font typeface="Roboto Medium"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hqJpck0erkH1GQ/nNvF3M3lj4y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26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customschemas.google.com/relationships/presentationmetadata" Target="meta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2fda9042a8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2fda9042a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fda9042a8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2fda9042a85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fda9042a85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2fda9042a85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fda9042a8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2fda9042a85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fda9042a85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2fda9042a85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fda9042a8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fda9042a85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f6c66bd438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f6c66bd438_3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98d9a89951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298d9a89951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0" indent="-298450" algn="l" rtl="0">
              <a:lnSpc>
                <a:spcPct val="100000"/>
              </a:lnSpc>
              <a:spcBef>
                <a:spcPts val="0"/>
              </a:spcBef>
              <a:spcAft>
                <a:spcPts val="0"/>
              </a:spcAft>
              <a:buSzPts val="1100"/>
              <a:buChar char="●"/>
            </a:pPr>
            <a:r>
              <a:rPr lang="en-US"/>
              <a:t>If you’re not familiar with the Housing Solutions Lab, we’re based at the NYU Furman Center, and our mission is to help small and midsize cities plan, launch, and evaluate housing policies, with the goal of advancing racial equity, health, and wellbeing.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98b9a00ad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g298b9a00ad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fda9042a8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g2fda9042a85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fda9042a85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2fda9042a85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e5454c1daa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2e5454c1daa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And finally - I don’t want to spend too much time on this, since Isaac is the expert - but here’s an example of a property inventory</a:t>
            </a:r>
            <a:endParaRPr/>
          </a:p>
          <a:p>
            <a:pPr marL="457200" lvl="0" indent="-298450" algn="l" rtl="0">
              <a:lnSpc>
                <a:spcPct val="100000"/>
              </a:lnSpc>
              <a:spcBef>
                <a:spcPts val="0"/>
              </a:spcBef>
              <a:spcAft>
                <a:spcPts val="0"/>
              </a:spcAft>
              <a:buSzPts val="1100"/>
              <a:buChar char="●"/>
            </a:pPr>
            <a:r>
              <a:rPr lang="en-US"/>
              <a:t>Cleveland faces persistent challenges related to vacant and run-down housing. But in order to act, the city needed more information about the location and conditions of problem properties.</a:t>
            </a:r>
            <a:endParaRPr/>
          </a:p>
          <a:p>
            <a:pPr marL="457200" lvl="0" indent="-298450" algn="l" rtl="0">
              <a:lnSpc>
                <a:spcPct val="100000"/>
              </a:lnSpc>
              <a:spcBef>
                <a:spcPts val="0"/>
              </a:spcBef>
              <a:spcAft>
                <a:spcPts val="0"/>
              </a:spcAft>
              <a:buSzPts val="1100"/>
              <a:buChar char="●"/>
            </a:pPr>
            <a:r>
              <a:rPr lang="en-US"/>
              <a:t>In 2015, 2018, and most recently in 2023, the city has partnered with a local nonprofit, the Western Reserve Land Conservancy, to conduct a property inventory. In teams of two, 30 surveyors are trained to use a mobile app to grade each property on an A to F scale based on visual inspection, utilities data, and local property data.</a:t>
            </a:r>
            <a:endParaRPr/>
          </a:p>
          <a:p>
            <a:pPr marL="457200" lvl="0" indent="-298450" algn="l" rtl="0">
              <a:lnSpc>
                <a:spcPct val="100000"/>
              </a:lnSpc>
              <a:spcBef>
                <a:spcPts val="0"/>
              </a:spcBef>
              <a:spcAft>
                <a:spcPts val="0"/>
              </a:spcAft>
              <a:buSzPts val="1100"/>
              <a:buChar char="●"/>
            </a:pPr>
            <a:r>
              <a:rPr lang="en-US"/>
              <a:t>They determine whether the structure is occupied and record information about illegal dumping, sidewalk conditions, and ADA accessibility.</a:t>
            </a:r>
            <a:endParaRPr/>
          </a:p>
          <a:p>
            <a:pPr marL="457200" lvl="0" indent="-298450" algn="l" rtl="0">
              <a:lnSpc>
                <a:spcPct val="100000"/>
              </a:lnSpc>
              <a:spcBef>
                <a:spcPts val="0"/>
              </a:spcBef>
              <a:spcAft>
                <a:spcPts val="0"/>
              </a:spcAft>
              <a:buSzPts val="1100"/>
              <a:buChar char="●"/>
            </a:pPr>
            <a:r>
              <a:rPr lang="en-US"/>
              <a:t>This inventory is then used to target demolitions and rehab investments, inform programs to help residents adopt vacant lots as side-yards, and most recently, identify likely lead paint hotspots. Since they do it every few years, you can also see how quickly C-rated properties tend to become D’s &amp; F’s, for example, which helps predict future needs.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69da38bd39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g169da38bd39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98b9a00ad6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298b9a00ad6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bfc3f37a52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2bfc3f37a52_0_5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5" name="Google Shape;45;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6" name="Google Shape;46;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
        <p:cNvGrpSpPr/>
        <p:nvPr/>
      </p:nvGrpSpPr>
      <p:grpSpPr>
        <a:xfrm>
          <a:off x="0" y="0"/>
          <a:ext cx="0" cy="0"/>
          <a:chOff x="0" y="0"/>
          <a:chExt cx="0" cy="0"/>
        </a:xfrm>
      </p:grpSpPr>
      <p:sp>
        <p:nvSpPr>
          <p:cNvPr id="14" name="Google Shape;14;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5" name="Google Shape;15;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
        <p:cNvGrpSpPr/>
        <p:nvPr/>
      </p:nvGrpSpPr>
      <p:grpSpPr>
        <a:xfrm>
          <a:off x="0" y="0"/>
          <a:ext cx="0" cy="0"/>
          <a:chOff x="0" y="0"/>
          <a:chExt cx="0" cy="0"/>
        </a:xfrm>
      </p:grpSpPr>
      <p:sp>
        <p:nvSpPr>
          <p:cNvPr id="19" name="Google Shape;19;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 name="Google Shape;2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
        <p:cNvGrpSpPr/>
        <p:nvPr/>
      </p:nvGrpSpPr>
      <p:grpSpPr>
        <a:xfrm>
          <a:off x="0" y="0"/>
          <a:ext cx="0" cy="0"/>
          <a:chOff x="0" y="0"/>
          <a:chExt cx="0" cy="0"/>
        </a:xfrm>
      </p:grpSpPr>
      <p:sp>
        <p:nvSpPr>
          <p:cNvPr id="26" name="Google Shape;26;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8" name="Google Shape;28;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9" name="Google Shape;29;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0" name="Google Shape;3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2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2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8" name="Google Shape;38;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 name="Google Shape;39;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2" name="Google Shape;4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hyperlink" Target="mailto:claudia.aiken@nyu.edu"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housingsolutionslab.org/" TargetMode="External"/><Relationship Id="rId5" Type="http://schemas.openxmlformats.org/officeDocument/2006/relationships/image" Target="../media/image3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rlandconservancy.org/publication_type/property-inventory/" TargetMode="External"/><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3.png"/><Relationship Id="rId7"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localhousingsolutions.org/analyze/explore-data-talks/" TargetMode="Externa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g2fda9042a85_0_0"/>
          <p:cNvPicPr preferRelativeResize="0"/>
          <p:nvPr/>
        </p:nvPicPr>
        <p:blipFill rotWithShape="1">
          <a:blip r:embed="rId3">
            <a:alphaModFix/>
          </a:blip>
          <a:srcRect l="3688" t="65" b="17737"/>
          <a:stretch/>
        </p:blipFill>
        <p:spPr>
          <a:xfrm>
            <a:off x="0" y="-1"/>
            <a:ext cx="9144731" cy="5202939"/>
          </a:xfrm>
          <a:prstGeom prst="rect">
            <a:avLst/>
          </a:prstGeom>
          <a:noFill/>
          <a:ln>
            <a:noFill/>
          </a:ln>
        </p:spPr>
      </p:pic>
      <p:sp>
        <p:nvSpPr>
          <p:cNvPr id="52" name="Google Shape;52;g2fda9042a85_0_0"/>
          <p:cNvSpPr/>
          <p:nvPr/>
        </p:nvSpPr>
        <p:spPr>
          <a:xfrm>
            <a:off x="361" y="15"/>
            <a:ext cx="9144000" cy="5202900"/>
          </a:xfrm>
          <a:prstGeom prst="rect">
            <a:avLst/>
          </a:prstGeom>
          <a:solidFill>
            <a:srgbClr val="3389A3">
              <a:alpha val="694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FFFFFF"/>
              </a:solidFill>
              <a:latin typeface="Arial"/>
              <a:ea typeface="Arial"/>
              <a:cs typeface="Arial"/>
              <a:sym typeface="Arial"/>
            </a:endParaRPr>
          </a:p>
        </p:txBody>
      </p:sp>
      <p:pic>
        <p:nvPicPr>
          <p:cNvPr id="53" name="Google Shape;53;g2fda9042a85_0_0"/>
          <p:cNvPicPr preferRelativeResize="0"/>
          <p:nvPr/>
        </p:nvPicPr>
        <p:blipFill rotWithShape="1">
          <a:blip r:embed="rId4">
            <a:alphaModFix/>
          </a:blip>
          <a:srcRect l="20954"/>
          <a:stretch/>
        </p:blipFill>
        <p:spPr>
          <a:xfrm>
            <a:off x="1240596" y="-79573"/>
            <a:ext cx="4532213" cy="1911174"/>
          </a:xfrm>
          <a:prstGeom prst="rect">
            <a:avLst/>
          </a:prstGeom>
          <a:noFill/>
          <a:ln>
            <a:noFill/>
          </a:ln>
        </p:spPr>
      </p:pic>
      <p:sp>
        <p:nvSpPr>
          <p:cNvPr id="54" name="Google Shape;54;g2fda9042a85_0_0"/>
          <p:cNvSpPr txBox="1"/>
          <p:nvPr/>
        </p:nvSpPr>
        <p:spPr>
          <a:xfrm>
            <a:off x="717650" y="1977397"/>
            <a:ext cx="77094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800">
                <a:solidFill>
                  <a:srgbClr val="FFFFFF"/>
                </a:solidFill>
                <a:latin typeface="Roboto Black"/>
                <a:ea typeface="Roboto Black"/>
                <a:cs typeface="Roboto Black"/>
                <a:sym typeface="Roboto Black"/>
              </a:rPr>
              <a:t>Data Talks </a:t>
            </a:r>
            <a:endParaRPr sz="3800">
              <a:solidFill>
                <a:srgbClr val="FFFFFF"/>
              </a:solidFill>
              <a:latin typeface="Roboto Black"/>
              <a:ea typeface="Roboto Black"/>
              <a:cs typeface="Roboto Black"/>
              <a:sym typeface="Roboto Black"/>
            </a:endParaRPr>
          </a:p>
          <a:p>
            <a:pPr marL="0" marR="0" lvl="0" indent="0" algn="l" rtl="0">
              <a:lnSpc>
                <a:spcPct val="100000"/>
              </a:lnSpc>
              <a:spcBef>
                <a:spcPts val="0"/>
              </a:spcBef>
              <a:spcAft>
                <a:spcPts val="0"/>
              </a:spcAft>
              <a:buClr>
                <a:srgbClr val="000000"/>
              </a:buClr>
              <a:buSzPts val="3200"/>
              <a:buFont typeface="Arial"/>
              <a:buNone/>
            </a:pPr>
            <a:r>
              <a:rPr lang="en-US" sz="2400">
                <a:solidFill>
                  <a:srgbClr val="FFFFFF"/>
                </a:solidFill>
                <a:latin typeface="Roboto"/>
                <a:ea typeface="Roboto"/>
                <a:cs typeface="Roboto"/>
                <a:sym typeface="Roboto"/>
              </a:rPr>
              <a:t>Learning how to use local data to inform housing policy</a:t>
            </a:r>
            <a:endParaRPr sz="2400">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4100"/>
              <a:buFont typeface="Arial"/>
              <a:buNone/>
            </a:pPr>
            <a:r>
              <a:rPr lang="en-US" sz="3800" b="1" i="0" u="none" strike="noStrike" cap="none">
                <a:solidFill>
                  <a:srgbClr val="FFFFFF"/>
                </a:solidFill>
                <a:latin typeface="Montserrat"/>
                <a:ea typeface="Montserrat"/>
                <a:cs typeface="Montserrat"/>
                <a:sym typeface="Montserrat"/>
              </a:rPr>
              <a:t> </a:t>
            </a:r>
            <a:endParaRPr sz="3000" b="1" i="0" u="none" strike="noStrike" cap="none">
              <a:solidFill>
                <a:srgbClr val="FFFFFF"/>
              </a:solidFill>
              <a:latin typeface="Montserrat"/>
              <a:ea typeface="Montserrat"/>
              <a:cs typeface="Montserrat"/>
              <a:sym typeface="Montserrat"/>
            </a:endParaRPr>
          </a:p>
        </p:txBody>
      </p:sp>
      <p:sp>
        <p:nvSpPr>
          <p:cNvPr id="55" name="Google Shape;55;g2fda9042a85_0_0"/>
          <p:cNvSpPr txBox="1"/>
          <p:nvPr/>
        </p:nvSpPr>
        <p:spPr>
          <a:xfrm>
            <a:off x="717650" y="4407075"/>
            <a:ext cx="36249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1">
                <a:solidFill>
                  <a:srgbClr val="FFFFFF"/>
                </a:solidFill>
                <a:latin typeface="Roboto"/>
                <a:ea typeface="Roboto"/>
                <a:cs typeface="Roboto"/>
                <a:sym typeface="Roboto"/>
              </a:rPr>
              <a:t>Claudia Aiken</a:t>
            </a:r>
            <a:endParaRPr sz="1600" b="1">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1600">
                <a:solidFill>
                  <a:srgbClr val="FFFFFF"/>
                </a:solidFill>
                <a:latin typeface="Roboto"/>
                <a:ea typeface="Roboto"/>
                <a:cs typeface="Roboto"/>
                <a:sym typeface="Roboto"/>
              </a:rPr>
              <a:t>NNIP Detroit | September 23-25, 2024</a:t>
            </a:r>
            <a:endParaRPr sz="1600" i="0" u="none" strike="noStrike" cap="none">
              <a:solidFill>
                <a:srgbClr val="000000"/>
              </a:solidFill>
              <a:latin typeface="Roboto"/>
              <a:ea typeface="Roboto"/>
              <a:cs typeface="Roboto"/>
              <a:sym typeface="Roboto"/>
            </a:endParaRPr>
          </a:p>
        </p:txBody>
      </p:sp>
      <p:pic>
        <p:nvPicPr>
          <p:cNvPr id="56" name="Google Shape;56;g2fda9042a85_0_0"/>
          <p:cNvPicPr preferRelativeResize="0"/>
          <p:nvPr/>
        </p:nvPicPr>
        <p:blipFill rotWithShape="1">
          <a:blip r:embed="rId5">
            <a:alphaModFix/>
          </a:blip>
          <a:srcRect/>
          <a:stretch/>
        </p:blipFill>
        <p:spPr>
          <a:xfrm>
            <a:off x="122750" y="212250"/>
            <a:ext cx="1153224" cy="1153224"/>
          </a:xfrm>
          <a:prstGeom prst="rect">
            <a:avLst/>
          </a:prstGeom>
          <a:noFill/>
          <a:ln>
            <a:noFill/>
          </a:ln>
        </p:spPr>
      </p:pic>
      <p:pic>
        <p:nvPicPr>
          <p:cNvPr id="57" name="Google Shape;57;g2fda9042a85_0_0"/>
          <p:cNvPicPr preferRelativeResize="0"/>
          <p:nvPr/>
        </p:nvPicPr>
        <p:blipFill rotWithShape="1">
          <a:blip r:embed="rId6">
            <a:alphaModFix/>
          </a:blip>
          <a:srcRect/>
          <a:stretch/>
        </p:blipFill>
        <p:spPr>
          <a:xfrm>
            <a:off x="7616025" y="3770950"/>
            <a:ext cx="1271250" cy="12647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g2fda9042a85_0_79"/>
          <p:cNvPicPr preferRelativeResize="0"/>
          <p:nvPr/>
        </p:nvPicPr>
        <p:blipFill rotWithShape="1">
          <a:blip r:embed="rId3">
            <a:alphaModFix/>
          </a:blip>
          <a:srcRect/>
          <a:stretch/>
        </p:blipFill>
        <p:spPr>
          <a:xfrm>
            <a:off x="8551025" y="4567945"/>
            <a:ext cx="444501" cy="444501"/>
          </a:xfrm>
          <a:prstGeom prst="rect">
            <a:avLst/>
          </a:prstGeom>
          <a:noFill/>
          <a:ln>
            <a:noFill/>
          </a:ln>
        </p:spPr>
      </p:pic>
      <p:sp>
        <p:nvSpPr>
          <p:cNvPr id="175" name="Google Shape;175;g2fda9042a85_0_79"/>
          <p:cNvSpPr txBox="1">
            <a:spLocks noGrp="1"/>
          </p:cNvSpPr>
          <p:nvPr>
            <p:ph type="title" idx="4294967295"/>
          </p:nvPr>
        </p:nvSpPr>
        <p:spPr>
          <a:xfrm>
            <a:off x="665922" y="327178"/>
            <a:ext cx="7669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3000"/>
              <a:buFont typeface="Calibri"/>
              <a:buNone/>
            </a:pPr>
            <a:r>
              <a:rPr lang="en-US" sz="2600">
                <a:latin typeface="Roboto Black"/>
                <a:ea typeface="Roboto Black"/>
                <a:cs typeface="Roboto Black"/>
                <a:sym typeface="Roboto Black"/>
              </a:rPr>
              <a:t>Survey Results</a:t>
            </a:r>
            <a:endParaRPr sz="2200" b="1">
              <a:solidFill>
                <a:srgbClr val="414141"/>
              </a:solidFill>
              <a:latin typeface="Montserrat"/>
              <a:ea typeface="Montserrat"/>
              <a:cs typeface="Montserrat"/>
              <a:sym typeface="Montserrat"/>
            </a:endParaRPr>
          </a:p>
        </p:txBody>
      </p:sp>
      <p:sp>
        <p:nvSpPr>
          <p:cNvPr id="176" name="Google Shape;176;g2fda9042a85_0_79"/>
          <p:cNvSpPr txBox="1"/>
          <p:nvPr/>
        </p:nvSpPr>
        <p:spPr>
          <a:xfrm>
            <a:off x="986325" y="1338900"/>
            <a:ext cx="7564800" cy="34428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1000"/>
              </a:spcBef>
              <a:spcAft>
                <a:spcPts val="0"/>
              </a:spcAft>
              <a:buClr>
                <a:srgbClr val="00ADB5"/>
              </a:buClr>
              <a:buSzPts val="1700"/>
              <a:buFont typeface="Roboto"/>
              <a:buChar char="⇨"/>
            </a:pPr>
            <a:r>
              <a:rPr lang="en-US" sz="1700">
                <a:solidFill>
                  <a:schemeClr val="dk1"/>
                </a:solidFill>
                <a:latin typeface="Roboto"/>
                <a:ea typeface="Roboto"/>
                <a:cs typeface="Roboto"/>
                <a:sym typeface="Roboto"/>
              </a:rPr>
              <a:t>Fielded after the first Data Talks episode, yielded 21 responses</a:t>
            </a:r>
            <a:endParaRPr sz="1700">
              <a:solidFill>
                <a:schemeClr val="dk1"/>
              </a:solidFill>
              <a:latin typeface="Roboto"/>
              <a:ea typeface="Roboto"/>
              <a:cs typeface="Roboto"/>
              <a:sym typeface="Roboto"/>
            </a:endParaRPr>
          </a:p>
          <a:p>
            <a:pPr marL="457200" lvl="0" indent="-336550" algn="l" rtl="0">
              <a:spcBef>
                <a:spcPts val="1000"/>
              </a:spcBef>
              <a:spcAft>
                <a:spcPts val="0"/>
              </a:spcAft>
              <a:buClr>
                <a:srgbClr val="00ADB5"/>
              </a:buClr>
              <a:buSzPts val="1700"/>
              <a:buFont typeface="Roboto"/>
              <a:buChar char="⇨"/>
            </a:pPr>
            <a:r>
              <a:rPr lang="en-US" sz="1700">
                <a:solidFill>
                  <a:schemeClr val="dk1"/>
                </a:solidFill>
                <a:latin typeface="Roboto"/>
                <a:ea typeface="Roboto"/>
                <a:cs typeface="Roboto"/>
                <a:sym typeface="Roboto"/>
              </a:rPr>
              <a:t>90% were very (10) or somewhat (9) likely to </a:t>
            </a:r>
            <a:r>
              <a:rPr lang="en-US" sz="1700" b="1">
                <a:solidFill>
                  <a:schemeClr val="dk1"/>
                </a:solidFill>
                <a:latin typeface="Roboto"/>
                <a:ea typeface="Roboto"/>
                <a:cs typeface="Roboto"/>
                <a:sym typeface="Roboto"/>
              </a:rPr>
              <a:t>recommend</a:t>
            </a:r>
            <a:r>
              <a:rPr lang="en-US" sz="1700">
                <a:solidFill>
                  <a:schemeClr val="dk1"/>
                </a:solidFill>
                <a:latin typeface="Roboto"/>
                <a:ea typeface="Roboto"/>
                <a:cs typeface="Roboto"/>
                <a:sym typeface="Roboto"/>
              </a:rPr>
              <a:t> the series to a colleague or friend</a:t>
            </a:r>
            <a:endParaRPr sz="1700">
              <a:solidFill>
                <a:schemeClr val="dk1"/>
              </a:solidFill>
              <a:latin typeface="Roboto"/>
              <a:ea typeface="Roboto"/>
              <a:cs typeface="Roboto"/>
              <a:sym typeface="Roboto"/>
            </a:endParaRPr>
          </a:p>
          <a:p>
            <a:pPr marL="457200" lvl="0" indent="-336550" algn="l" rtl="0">
              <a:spcBef>
                <a:spcPts val="1000"/>
              </a:spcBef>
              <a:spcAft>
                <a:spcPts val="0"/>
              </a:spcAft>
              <a:buClr>
                <a:srgbClr val="00ADB5"/>
              </a:buClr>
              <a:buSzPts val="1700"/>
              <a:buFont typeface="Roboto"/>
              <a:buChar char="⇨"/>
            </a:pPr>
            <a:r>
              <a:rPr lang="en-US" sz="1700">
                <a:solidFill>
                  <a:schemeClr val="dk1"/>
                </a:solidFill>
                <a:latin typeface="Roboto"/>
                <a:ea typeface="Roboto"/>
                <a:cs typeface="Roboto"/>
                <a:sym typeface="Roboto"/>
              </a:rPr>
              <a:t>100% said they planned to </a:t>
            </a:r>
            <a:r>
              <a:rPr lang="en-US" sz="1700" b="1">
                <a:solidFill>
                  <a:schemeClr val="dk1"/>
                </a:solidFill>
                <a:latin typeface="Roboto"/>
                <a:ea typeface="Roboto"/>
                <a:cs typeface="Roboto"/>
                <a:sym typeface="Roboto"/>
              </a:rPr>
              <a:t>tune in</a:t>
            </a:r>
            <a:r>
              <a:rPr lang="en-US" sz="1700">
                <a:solidFill>
                  <a:schemeClr val="dk1"/>
                </a:solidFill>
                <a:latin typeface="Roboto"/>
                <a:ea typeface="Roboto"/>
                <a:cs typeface="Roboto"/>
                <a:sym typeface="Roboto"/>
              </a:rPr>
              <a:t> for another episode</a:t>
            </a:r>
            <a:endParaRPr sz="1700">
              <a:solidFill>
                <a:schemeClr val="dk1"/>
              </a:solidFill>
              <a:latin typeface="Roboto"/>
              <a:ea typeface="Roboto"/>
              <a:cs typeface="Roboto"/>
              <a:sym typeface="Roboto"/>
            </a:endParaRPr>
          </a:p>
          <a:p>
            <a:pPr marL="457200" lvl="0" indent="-336550" algn="l" rtl="0">
              <a:spcBef>
                <a:spcPts val="1000"/>
              </a:spcBef>
              <a:spcAft>
                <a:spcPts val="0"/>
              </a:spcAft>
              <a:buClr>
                <a:srgbClr val="00ADB5"/>
              </a:buClr>
              <a:buSzPts val="1700"/>
              <a:buFont typeface="Roboto"/>
              <a:buChar char="⇨"/>
            </a:pPr>
            <a:r>
              <a:rPr lang="en-US" sz="1700">
                <a:solidFill>
                  <a:schemeClr val="dk1"/>
                </a:solidFill>
                <a:latin typeface="Roboto"/>
                <a:ea typeface="Roboto"/>
                <a:cs typeface="Roboto"/>
                <a:sym typeface="Roboto"/>
              </a:rPr>
              <a:t>Respondents found the presentation portion most helpful, but also valued the fireside chat and Q&amp;A</a:t>
            </a:r>
            <a:endParaRPr sz="1700">
              <a:solidFill>
                <a:schemeClr val="dk1"/>
              </a:solidFill>
              <a:latin typeface="Roboto"/>
              <a:ea typeface="Roboto"/>
              <a:cs typeface="Roboto"/>
              <a:sym typeface="Roboto"/>
            </a:endParaRPr>
          </a:p>
          <a:p>
            <a:pPr marL="457200" lvl="0" indent="-336550" algn="l" rtl="0">
              <a:spcBef>
                <a:spcPts val="1000"/>
              </a:spcBef>
              <a:spcAft>
                <a:spcPts val="0"/>
              </a:spcAft>
              <a:buClr>
                <a:srgbClr val="00ADB5"/>
              </a:buClr>
              <a:buSzPts val="1700"/>
              <a:buFont typeface="Roboto"/>
              <a:buChar char="⇨"/>
            </a:pPr>
            <a:r>
              <a:rPr lang="en-US" sz="1700">
                <a:solidFill>
                  <a:schemeClr val="dk1"/>
                </a:solidFill>
                <a:latin typeface="Roboto"/>
                <a:ea typeface="Roboto"/>
                <a:cs typeface="Roboto"/>
                <a:sym typeface="Roboto"/>
              </a:rPr>
              <a:t>61% would not change the current </a:t>
            </a:r>
            <a:r>
              <a:rPr lang="en-US" sz="1700" b="1">
                <a:solidFill>
                  <a:schemeClr val="dk1"/>
                </a:solidFill>
                <a:latin typeface="Roboto"/>
                <a:ea typeface="Roboto"/>
                <a:cs typeface="Roboto"/>
                <a:sym typeface="Roboto"/>
              </a:rPr>
              <a:t>format</a:t>
            </a:r>
            <a:r>
              <a:rPr lang="en-US" sz="1700">
                <a:solidFill>
                  <a:schemeClr val="dk1"/>
                </a:solidFill>
                <a:latin typeface="Roboto"/>
                <a:ea typeface="Roboto"/>
                <a:cs typeface="Roboto"/>
                <a:sym typeface="Roboto"/>
              </a:rPr>
              <a:t>; the second most popular response (28%) was to add more discussion of concrete examples</a:t>
            </a:r>
            <a:endParaRPr sz="1700">
              <a:solidFill>
                <a:schemeClr val="dk1"/>
              </a:solidFill>
              <a:latin typeface="Roboto"/>
              <a:ea typeface="Roboto"/>
              <a:cs typeface="Roboto"/>
              <a:sym typeface="Roboto"/>
            </a:endParaRPr>
          </a:p>
          <a:p>
            <a:pPr marL="457200" lvl="0" indent="-336550" algn="l" rtl="0">
              <a:spcBef>
                <a:spcPts val="1000"/>
              </a:spcBef>
              <a:spcAft>
                <a:spcPts val="1000"/>
              </a:spcAft>
              <a:buClr>
                <a:srgbClr val="00ADB5"/>
              </a:buClr>
              <a:buSzPts val="1700"/>
              <a:buFont typeface="Roboto"/>
              <a:buChar char="⇨"/>
            </a:pPr>
            <a:r>
              <a:rPr lang="en-US" sz="1700" b="1">
                <a:solidFill>
                  <a:schemeClr val="dk1"/>
                </a:solidFill>
                <a:latin typeface="Roboto"/>
                <a:ea typeface="Roboto"/>
                <a:cs typeface="Roboto"/>
                <a:sym typeface="Roboto"/>
              </a:rPr>
              <a:t>Homelessness</a:t>
            </a:r>
            <a:r>
              <a:rPr lang="en-US" sz="1700">
                <a:solidFill>
                  <a:schemeClr val="dk1"/>
                </a:solidFill>
                <a:latin typeface="Roboto"/>
                <a:ea typeface="Roboto"/>
                <a:cs typeface="Roboto"/>
                <a:sym typeface="Roboto"/>
              </a:rPr>
              <a:t> data, </a:t>
            </a:r>
            <a:r>
              <a:rPr lang="en-US" sz="1700" b="1">
                <a:solidFill>
                  <a:schemeClr val="dk1"/>
                </a:solidFill>
                <a:latin typeface="Roboto"/>
                <a:ea typeface="Roboto"/>
                <a:cs typeface="Roboto"/>
                <a:sym typeface="Roboto"/>
              </a:rPr>
              <a:t>data-sharing</a:t>
            </a:r>
            <a:r>
              <a:rPr lang="en-US" sz="1700">
                <a:solidFill>
                  <a:schemeClr val="dk1"/>
                </a:solidFill>
                <a:latin typeface="Roboto"/>
                <a:ea typeface="Roboto"/>
                <a:cs typeface="Roboto"/>
                <a:sym typeface="Roboto"/>
              </a:rPr>
              <a:t> best practices, and </a:t>
            </a:r>
            <a:r>
              <a:rPr lang="en-US" sz="1700" b="1">
                <a:solidFill>
                  <a:schemeClr val="dk1"/>
                </a:solidFill>
                <a:latin typeface="Roboto"/>
                <a:ea typeface="Roboto"/>
                <a:cs typeface="Roboto"/>
                <a:sym typeface="Roboto"/>
              </a:rPr>
              <a:t>eviction</a:t>
            </a:r>
            <a:r>
              <a:rPr lang="en-US" sz="1700">
                <a:solidFill>
                  <a:schemeClr val="dk1"/>
                </a:solidFill>
                <a:latin typeface="Roboto"/>
                <a:ea typeface="Roboto"/>
                <a:cs typeface="Roboto"/>
                <a:sym typeface="Roboto"/>
              </a:rPr>
              <a:t> data were popular options for future topics</a:t>
            </a:r>
            <a:endParaRPr sz="1700">
              <a:solidFill>
                <a:schemeClr val="dk1"/>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fda9042a85_0_105"/>
          <p:cNvPicPr preferRelativeResize="0"/>
          <p:nvPr/>
        </p:nvPicPr>
        <p:blipFill rotWithShape="1">
          <a:blip r:embed="rId3">
            <a:alphaModFix/>
          </a:blip>
          <a:srcRect/>
          <a:stretch/>
        </p:blipFill>
        <p:spPr>
          <a:xfrm>
            <a:off x="8551025" y="4567945"/>
            <a:ext cx="444501" cy="444501"/>
          </a:xfrm>
          <a:prstGeom prst="rect">
            <a:avLst/>
          </a:prstGeom>
          <a:noFill/>
          <a:ln>
            <a:noFill/>
          </a:ln>
        </p:spPr>
      </p:pic>
      <p:sp>
        <p:nvSpPr>
          <p:cNvPr id="182" name="Google Shape;182;g2fda9042a85_0_105"/>
          <p:cNvSpPr txBox="1">
            <a:spLocks noGrp="1"/>
          </p:cNvSpPr>
          <p:nvPr>
            <p:ph type="title" idx="4294967295"/>
          </p:nvPr>
        </p:nvSpPr>
        <p:spPr>
          <a:xfrm>
            <a:off x="665922" y="327178"/>
            <a:ext cx="7669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3000"/>
              <a:buFont typeface="Calibri"/>
              <a:buNone/>
            </a:pPr>
            <a:r>
              <a:rPr lang="en-US" sz="2600">
                <a:latin typeface="Roboto Black"/>
                <a:ea typeface="Roboto Black"/>
                <a:cs typeface="Roboto Black"/>
                <a:sym typeface="Roboto Black"/>
              </a:rPr>
              <a:t>How Data Talks Fits In</a:t>
            </a:r>
            <a:endParaRPr sz="2200" b="1">
              <a:solidFill>
                <a:srgbClr val="414141"/>
              </a:solidFill>
              <a:latin typeface="Montserrat"/>
              <a:ea typeface="Montserrat"/>
              <a:cs typeface="Montserrat"/>
              <a:sym typeface="Montserrat"/>
            </a:endParaRPr>
          </a:p>
        </p:txBody>
      </p:sp>
      <p:sp>
        <p:nvSpPr>
          <p:cNvPr id="183" name="Google Shape;183;g2fda9042a85_0_105"/>
          <p:cNvSpPr txBox="1"/>
          <p:nvPr/>
        </p:nvSpPr>
        <p:spPr>
          <a:xfrm>
            <a:off x="986325" y="1338900"/>
            <a:ext cx="7029000" cy="34683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It’s one more way to keep our current and alumni cities engaged, and reach cities that we haven’t worked with yet</a:t>
            </a:r>
            <a:endParaRPr sz="1800">
              <a:solidFill>
                <a:schemeClr val="dk1"/>
              </a:solidFill>
              <a:latin typeface="Roboto"/>
              <a:ea typeface="Roboto"/>
              <a:cs typeface="Roboto"/>
              <a:sym typeface="Roboto"/>
            </a:endParaRPr>
          </a:p>
          <a:p>
            <a:pPr marL="457200" marR="0" lvl="0" indent="-342900" algn="l" rtl="0">
              <a:lnSpc>
                <a:spcPct val="100000"/>
              </a:lnSpc>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It can be a way to test the Lab’s work on a topic (like our deep dive into rental registries) with our target audience</a:t>
            </a:r>
            <a:endParaRPr sz="1800">
              <a:solidFill>
                <a:schemeClr val="dk1"/>
              </a:solidFill>
              <a:latin typeface="Roboto"/>
              <a:ea typeface="Roboto"/>
              <a:cs typeface="Roboto"/>
              <a:sym typeface="Roboto"/>
            </a:endParaRPr>
          </a:p>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A great way for us to learn about and lift up innovative local data collection and analysis approaches</a:t>
            </a:r>
            <a:endParaRPr sz="1800">
              <a:solidFill>
                <a:schemeClr val="dk1"/>
              </a:solidFill>
              <a:latin typeface="Roboto"/>
              <a:ea typeface="Roboto"/>
              <a:cs typeface="Roboto"/>
              <a:sym typeface="Roboto"/>
            </a:endParaRPr>
          </a:p>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It’s part of our larger charge to build capacity for rigorous research and evidence-based policy-making among small and mid-sized cities</a:t>
            </a:r>
            <a:endParaRPr sz="1800">
              <a:solidFill>
                <a:schemeClr val="dk1"/>
              </a:solidFill>
              <a:latin typeface="Roboto"/>
              <a:ea typeface="Roboto"/>
              <a:cs typeface="Roboto"/>
              <a:sym typeface="Roboto"/>
            </a:endParaRPr>
          </a:p>
          <a:p>
            <a:pPr marL="457200" marR="0" lvl="0" indent="0" algn="l" rtl="0">
              <a:lnSpc>
                <a:spcPct val="100000"/>
              </a:lnSpc>
              <a:spcBef>
                <a:spcPts val="1000"/>
              </a:spcBef>
              <a:spcAft>
                <a:spcPts val="1000"/>
              </a:spcAft>
              <a:buNone/>
            </a:pPr>
            <a:endParaRPr sz="1800">
              <a:solidFill>
                <a:schemeClr val="dk1"/>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g2fda9042a85_0_85"/>
          <p:cNvPicPr preferRelativeResize="0"/>
          <p:nvPr/>
        </p:nvPicPr>
        <p:blipFill rotWithShape="1">
          <a:blip r:embed="rId3">
            <a:alphaModFix/>
          </a:blip>
          <a:srcRect/>
          <a:stretch/>
        </p:blipFill>
        <p:spPr>
          <a:xfrm>
            <a:off x="8551025" y="4567945"/>
            <a:ext cx="444501" cy="444501"/>
          </a:xfrm>
          <a:prstGeom prst="rect">
            <a:avLst/>
          </a:prstGeom>
          <a:noFill/>
          <a:ln>
            <a:noFill/>
          </a:ln>
        </p:spPr>
      </p:pic>
      <p:sp>
        <p:nvSpPr>
          <p:cNvPr id="189" name="Google Shape;189;g2fda9042a85_0_85"/>
          <p:cNvSpPr txBox="1">
            <a:spLocks noGrp="1"/>
          </p:cNvSpPr>
          <p:nvPr>
            <p:ph type="title" idx="4294967295"/>
          </p:nvPr>
        </p:nvSpPr>
        <p:spPr>
          <a:xfrm>
            <a:off x="665922" y="327178"/>
            <a:ext cx="7669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3000"/>
              <a:buFont typeface="Calibri"/>
              <a:buNone/>
            </a:pPr>
            <a:r>
              <a:rPr lang="en-US" sz="2600">
                <a:latin typeface="Roboto Black"/>
                <a:ea typeface="Roboto Black"/>
                <a:cs typeface="Roboto Black"/>
                <a:sym typeface="Roboto Black"/>
              </a:rPr>
              <a:t>Lessons Learned</a:t>
            </a:r>
            <a:endParaRPr sz="2200" b="1">
              <a:solidFill>
                <a:srgbClr val="414141"/>
              </a:solidFill>
              <a:latin typeface="Montserrat"/>
              <a:ea typeface="Montserrat"/>
              <a:cs typeface="Montserrat"/>
              <a:sym typeface="Montserrat"/>
            </a:endParaRPr>
          </a:p>
        </p:txBody>
      </p:sp>
      <p:sp>
        <p:nvSpPr>
          <p:cNvPr id="190" name="Google Shape;190;g2fda9042a85_0_85"/>
          <p:cNvSpPr txBox="1"/>
          <p:nvPr/>
        </p:nvSpPr>
        <p:spPr>
          <a:xfrm>
            <a:off x="986325" y="1338900"/>
            <a:ext cx="7029000" cy="2083200"/>
          </a:xfrm>
          <a:prstGeom prst="rect">
            <a:avLst/>
          </a:prstGeom>
          <a:noFill/>
          <a:ln>
            <a:noFill/>
          </a:ln>
        </p:spPr>
        <p:txBody>
          <a:bodyPr spcFirstLastPara="1" wrap="square" lIns="91425" tIns="91425" rIns="91425" bIns="91425" anchor="t" anchorCtr="0">
            <a:spAutoFit/>
          </a:bodyPr>
          <a:lstStyle/>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Things get easier once the initial set-up work is done</a:t>
            </a:r>
            <a:endParaRPr sz="1800">
              <a:solidFill>
                <a:schemeClr val="dk1"/>
              </a:solidFill>
              <a:latin typeface="Roboto"/>
              <a:ea typeface="Roboto"/>
              <a:cs typeface="Roboto"/>
              <a:sym typeface="Roboto"/>
            </a:endParaRPr>
          </a:p>
          <a:p>
            <a:pPr marL="457200" marR="0" lvl="0" indent="-342900" algn="l" rtl="0">
              <a:lnSpc>
                <a:spcPct val="100000"/>
              </a:lnSpc>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Invest time in promotion &amp; be intentional about follow-up</a:t>
            </a:r>
            <a:endParaRPr sz="1800">
              <a:solidFill>
                <a:schemeClr val="dk1"/>
              </a:solidFill>
              <a:latin typeface="Roboto"/>
              <a:ea typeface="Roboto"/>
              <a:cs typeface="Roboto"/>
              <a:sym typeface="Roboto"/>
            </a:endParaRPr>
          </a:p>
          <a:p>
            <a:pPr marL="457200" marR="0" lvl="0" indent="-342900" algn="l" rtl="0">
              <a:lnSpc>
                <a:spcPct val="100000"/>
              </a:lnSpc>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Be open to collaboration</a:t>
            </a:r>
            <a:endParaRPr sz="1800">
              <a:solidFill>
                <a:schemeClr val="dk1"/>
              </a:solidFill>
              <a:latin typeface="Roboto"/>
              <a:ea typeface="Roboto"/>
              <a:cs typeface="Roboto"/>
              <a:sym typeface="Roboto"/>
            </a:endParaRPr>
          </a:p>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Examples, examples, examples</a:t>
            </a:r>
            <a:endParaRPr sz="1800">
              <a:solidFill>
                <a:schemeClr val="dk1"/>
              </a:solidFill>
              <a:latin typeface="Roboto"/>
              <a:ea typeface="Roboto"/>
              <a:cs typeface="Roboto"/>
              <a:sym typeface="Roboto"/>
            </a:endParaRPr>
          </a:p>
          <a:p>
            <a:pPr marL="457200" marR="0" lvl="0" indent="-342900" algn="l" rtl="0">
              <a:lnSpc>
                <a:spcPct val="100000"/>
              </a:lnSpc>
              <a:spcBef>
                <a:spcPts val="1000"/>
              </a:spcBef>
              <a:spcAft>
                <a:spcPts val="1000"/>
              </a:spcAft>
              <a:buClr>
                <a:srgbClr val="00ADB5"/>
              </a:buClr>
              <a:buSzPts val="1800"/>
              <a:buFont typeface="Roboto"/>
              <a:buChar char="⇨"/>
            </a:pPr>
            <a:r>
              <a:rPr lang="en-US" sz="1800">
                <a:solidFill>
                  <a:schemeClr val="dk1"/>
                </a:solidFill>
                <a:latin typeface="Roboto"/>
                <a:ea typeface="Roboto"/>
                <a:cs typeface="Roboto"/>
                <a:sym typeface="Roboto"/>
              </a:rPr>
              <a:t>Don’t forget to hit “record”!</a:t>
            </a:r>
            <a:endParaRPr sz="1800" b="0" i="0" u="none" strike="noStrike" cap="none">
              <a:solidFill>
                <a:schemeClr val="dk1"/>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fda9042a85_0_174"/>
          <p:cNvSpPr/>
          <p:nvPr/>
        </p:nvSpPr>
        <p:spPr>
          <a:xfrm>
            <a:off x="0" y="-25"/>
            <a:ext cx="9144000" cy="5143500"/>
          </a:xfrm>
          <a:prstGeom prst="rect">
            <a:avLst/>
          </a:prstGeom>
          <a:solidFill>
            <a:srgbClr val="00ADB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FFFFFF"/>
              </a:solidFill>
              <a:latin typeface="Arial"/>
              <a:ea typeface="Arial"/>
              <a:cs typeface="Arial"/>
              <a:sym typeface="Arial"/>
            </a:endParaRPr>
          </a:p>
        </p:txBody>
      </p:sp>
      <p:pic>
        <p:nvPicPr>
          <p:cNvPr id="196" name="Google Shape;196;g2fda9042a85_0_174"/>
          <p:cNvPicPr preferRelativeResize="0"/>
          <p:nvPr/>
        </p:nvPicPr>
        <p:blipFill rotWithShape="1">
          <a:blip r:embed="rId3">
            <a:alphaModFix/>
          </a:blip>
          <a:srcRect/>
          <a:stretch/>
        </p:blipFill>
        <p:spPr>
          <a:xfrm>
            <a:off x="7616025" y="3770950"/>
            <a:ext cx="1271250" cy="1264775"/>
          </a:xfrm>
          <a:prstGeom prst="rect">
            <a:avLst/>
          </a:prstGeom>
          <a:noFill/>
          <a:ln>
            <a:noFill/>
          </a:ln>
        </p:spPr>
      </p:pic>
      <p:sp>
        <p:nvSpPr>
          <p:cNvPr id="197" name="Google Shape;197;g2fda9042a85_0_174"/>
          <p:cNvSpPr txBox="1"/>
          <p:nvPr/>
        </p:nvSpPr>
        <p:spPr>
          <a:xfrm>
            <a:off x="448450" y="454525"/>
            <a:ext cx="3210300" cy="201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Roboto Black"/>
                <a:ea typeface="Roboto Black"/>
                <a:cs typeface="Roboto Black"/>
                <a:sym typeface="Roboto Black"/>
              </a:rPr>
              <a:t>Data Talks</a:t>
            </a:r>
            <a:endParaRPr sz="2000" b="0" i="0" u="none" strike="noStrike" cap="none">
              <a:solidFill>
                <a:schemeClr val="lt1"/>
              </a:solidFill>
              <a:latin typeface="Roboto Black"/>
              <a:ea typeface="Roboto Black"/>
              <a:cs typeface="Roboto Black"/>
              <a:sym typeface="Roboto Black"/>
            </a:endParaRPr>
          </a:p>
          <a:p>
            <a:pPr marL="0" marR="0" lvl="0" indent="0" algn="l" rtl="0">
              <a:lnSpc>
                <a:spcPct val="100000"/>
              </a:lnSpc>
              <a:spcBef>
                <a:spcPts val="0"/>
              </a:spcBef>
              <a:spcAft>
                <a:spcPts val="0"/>
              </a:spcAft>
              <a:buClr>
                <a:srgbClr val="000000"/>
              </a:buClr>
              <a:buSzPts val="1800"/>
              <a:buFont typeface="Arial"/>
              <a:buNone/>
            </a:pPr>
            <a:r>
              <a:rPr lang="en-US" sz="2000">
                <a:solidFill>
                  <a:srgbClr val="A6E0E0"/>
                </a:solidFill>
                <a:latin typeface="Roboto Black"/>
                <a:ea typeface="Roboto Black"/>
                <a:cs typeface="Roboto Black"/>
                <a:sym typeface="Roboto Black"/>
              </a:rPr>
              <a:t>A New Year</a:t>
            </a:r>
            <a:endParaRPr sz="2000" b="0" i="0" u="none" strike="noStrike" cap="none">
              <a:solidFill>
                <a:srgbClr val="A6E0E0"/>
              </a:solidFill>
              <a:latin typeface="Roboto Black"/>
              <a:ea typeface="Roboto Black"/>
              <a:cs typeface="Roboto Black"/>
              <a:sym typeface="Roboto Black"/>
            </a:endParaRPr>
          </a:p>
        </p:txBody>
      </p:sp>
      <p:sp>
        <p:nvSpPr>
          <p:cNvPr id="198" name="Google Shape;198;g2fda9042a85_0_174"/>
          <p:cNvSpPr txBox="1"/>
          <p:nvPr/>
        </p:nvSpPr>
        <p:spPr>
          <a:xfrm>
            <a:off x="448450" y="1491650"/>
            <a:ext cx="3210300" cy="337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500">
                <a:solidFill>
                  <a:srgbClr val="FFFFFF"/>
                </a:solidFill>
                <a:latin typeface="Roboto"/>
                <a:ea typeface="Roboto"/>
                <a:cs typeface="Roboto"/>
                <a:sym typeface="Roboto"/>
              </a:rPr>
              <a:t>For the 2024-2025 year, we plan to continue the series and focus more explicitly on using local data for creating more </a:t>
            </a:r>
            <a:r>
              <a:rPr lang="en-US" sz="1500" b="1">
                <a:solidFill>
                  <a:srgbClr val="FFFFFF"/>
                </a:solidFill>
                <a:latin typeface="Roboto"/>
                <a:ea typeface="Roboto"/>
                <a:cs typeface="Roboto"/>
                <a:sym typeface="Roboto"/>
              </a:rPr>
              <a:t>equitable</a:t>
            </a:r>
            <a:r>
              <a:rPr lang="en-US" sz="1500">
                <a:solidFill>
                  <a:srgbClr val="FFFFFF"/>
                </a:solidFill>
                <a:latin typeface="Roboto"/>
                <a:ea typeface="Roboto"/>
                <a:cs typeface="Roboto"/>
                <a:sym typeface="Roboto"/>
              </a:rPr>
              <a:t> housing policy, with potential episodes on: </a:t>
            </a:r>
            <a:endParaRPr sz="15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500" b="0" i="0" u="none" strike="noStrike" cap="none">
              <a:solidFill>
                <a:srgbClr val="FFFFFF"/>
              </a:solidFill>
              <a:latin typeface="Roboto"/>
              <a:ea typeface="Roboto"/>
              <a:cs typeface="Roboto"/>
              <a:sym typeface="Roboto"/>
            </a:endParaRPr>
          </a:p>
          <a:p>
            <a:pPr marL="457200" marR="0" lvl="0" indent="-317500" algn="l" rtl="0">
              <a:lnSpc>
                <a:spcPct val="100000"/>
              </a:lnSpc>
              <a:spcBef>
                <a:spcPts val="1000"/>
              </a:spcBef>
              <a:spcAft>
                <a:spcPts val="0"/>
              </a:spcAft>
              <a:buClr>
                <a:srgbClr val="FFFFFF"/>
              </a:buClr>
              <a:buSzPts val="1400"/>
              <a:buFont typeface="Roboto"/>
              <a:buChar char="●"/>
            </a:pPr>
            <a:r>
              <a:rPr lang="en-US" b="1">
                <a:solidFill>
                  <a:srgbClr val="FFFFFF"/>
                </a:solidFill>
                <a:latin typeface="Roboto"/>
                <a:ea typeface="Roboto"/>
                <a:cs typeface="Roboto"/>
                <a:sym typeface="Roboto"/>
              </a:rPr>
              <a:t>Crowd-sourcing data</a:t>
            </a:r>
            <a:r>
              <a:rPr lang="en-US">
                <a:solidFill>
                  <a:srgbClr val="FFFFFF"/>
                </a:solidFill>
                <a:latin typeface="Roboto"/>
                <a:ea typeface="Roboto"/>
                <a:cs typeface="Roboto"/>
                <a:sym typeface="Roboto"/>
              </a:rPr>
              <a:t> to inform fair housing rules and enforcement</a:t>
            </a:r>
            <a:endParaRPr>
              <a:solidFill>
                <a:srgbClr val="FFFFFF"/>
              </a:solidFill>
              <a:latin typeface="Roboto"/>
              <a:ea typeface="Roboto"/>
              <a:cs typeface="Roboto"/>
              <a:sym typeface="Roboto"/>
            </a:endParaRPr>
          </a:p>
          <a:p>
            <a:pPr marL="457200" marR="0" lvl="0" indent="-317500" algn="l" rtl="0">
              <a:lnSpc>
                <a:spcPct val="100000"/>
              </a:lnSpc>
              <a:spcBef>
                <a:spcPts val="1000"/>
              </a:spcBef>
              <a:spcAft>
                <a:spcPts val="0"/>
              </a:spcAft>
              <a:buClr>
                <a:srgbClr val="FFFFFF"/>
              </a:buClr>
              <a:buSzPts val="1400"/>
              <a:buFont typeface="Roboto"/>
              <a:buChar char="●"/>
            </a:pPr>
            <a:r>
              <a:rPr lang="en-US" b="1">
                <a:solidFill>
                  <a:srgbClr val="FFFFFF"/>
                </a:solidFill>
                <a:latin typeface="Roboto"/>
                <a:ea typeface="Roboto"/>
                <a:cs typeface="Roboto"/>
                <a:sym typeface="Roboto"/>
              </a:rPr>
              <a:t>Data-sharing </a:t>
            </a:r>
            <a:r>
              <a:rPr lang="en-US">
                <a:solidFill>
                  <a:srgbClr val="FFFFFF"/>
                </a:solidFill>
                <a:latin typeface="Roboto"/>
                <a:ea typeface="Roboto"/>
                <a:cs typeface="Roboto"/>
                <a:sym typeface="Roboto"/>
              </a:rPr>
              <a:t>between health, housing, and criminal justice systems</a:t>
            </a:r>
            <a:endParaRPr>
              <a:solidFill>
                <a:srgbClr val="FFFFFF"/>
              </a:solidFill>
              <a:latin typeface="Roboto"/>
              <a:ea typeface="Roboto"/>
              <a:cs typeface="Roboto"/>
              <a:sym typeface="Roboto"/>
            </a:endParaRPr>
          </a:p>
          <a:p>
            <a:pPr marL="457200" marR="0" lvl="0" indent="-317500" algn="l" rtl="0">
              <a:lnSpc>
                <a:spcPct val="100000"/>
              </a:lnSpc>
              <a:spcBef>
                <a:spcPts val="1000"/>
              </a:spcBef>
              <a:spcAft>
                <a:spcPts val="1000"/>
              </a:spcAft>
              <a:buClr>
                <a:srgbClr val="FFFFFF"/>
              </a:buClr>
              <a:buSzPts val="1400"/>
              <a:buFont typeface="Roboto"/>
              <a:buChar char="●"/>
            </a:pPr>
            <a:r>
              <a:rPr lang="en-US">
                <a:solidFill>
                  <a:srgbClr val="FFFFFF"/>
                </a:solidFill>
                <a:latin typeface="Roboto"/>
                <a:ea typeface="Roboto"/>
                <a:cs typeface="Roboto"/>
                <a:sym typeface="Roboto"/>
              </a:rPr>
              <a:t>Equitable data </a:t>
            </a:r>
            <a:r>
              <a:rPr lang="en-US" b="1">
                <a:solidFill>
                  <a:srgbClr val="FFFFFF"/>
                </a:solidFill>
                <a:latin typeface="Roboto"/>
                <a:ea typeface="Roboto"/>
                <a:cs typeface="Roboto"/>
                <a:sym typeface="Roboto"/>
              </a:rPr>
              <a:t>storytelling</a:t>
            </a:r>
            <a:endParaRPr b="1">
              <a:solidFill>
                <a:srgbClr val="FFFFFF"/>
              </a:solidFill>
              <a:latin typeface="Roboto"/>
              <a:ea typeface="Roboto"/>
              <a:cs typeface="Roboto"/>
              <a:sym typeface="Roboto"/>
            </a:endParaRPr>
          </a:p>
        </p:txBody>
      </p:sp>
      <p:pic>
        <p:nvPicPr>
          <p:cNvPr id="199" name="Google Shape;199;g2fda9042a85_0_174"/>
          <p:cNvPicPr preferRelativeResize="0"/>
          <p:nvPr/>
        </p:nvPicPr>
        <p:blipFill>
          <a:blip r:embed="rId4">
            <a:alphaModFix/>
          </a:blip>
          <a:stretch>
            <a:fillRect/>
          </a:stretch>
        </p:blipFill>
        <p:spPr>
          <a:xfrm>
            <a:off x="4317175" y="272150"/>
            <a:ext cx="4570100" cy="32630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2fda9042a85_0_99"/>
          <p:cNvPicPr preferRelativeResize="0"/>
          <p:nvPr/>
        </p:nvPicPr>
        <p:blipFill rotWithShape="1">
          <a:blip r:embed="rId3">
            <a:alphaModFix/>
          </a:blip>
          <a:srcRect/>
          <a:stretch/>
        </p:blipFill>
        <p:spPr>
          <a:xfrm>
            <a:off x="8551025" y="4567945"/>
            <a:ext cx="444501" cy="444501"/>
          </a:xfrm>
          <a:prstGeom prst="rect">
            <a:avLst/>
          </a:prstGeom>
          <a:noFill/>
          <a:ln>
            <a:noFill/>
          </a:ln>
        </p:spPr>
      </p:pic>
      <p:sp>
        <p:nvSpPr>
          <p:cNvPr id="205" name="Google Shape;205;g2fda9042a85_0_99"/>
          <p:cNvSpPr txBox="1">
            <a:spLocks noGrp="1"/>
          </p:cNvSpPr>
          <p:nvPr>
            <p:ph type="title" idx="4294967295"/>
          </p:nvPr>
        </p:nvSpPr>
        <p:spPr>
          <a:xfrm>
            <a:off x="665922" y="327178"/>
            <a:ext cx="7669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3000"/>
              <a:buFont typeface="Calibri"/>
              <a:buNone/>
            </a:pPr>
            <a:r>
              <a:rPr lang="en-US" sz="2600">
                <a:latin typeface="Roboto Black"/>
                <a:ea typeface="Roboto Black"/>
                <a:cs typeface="Roboto Black"/>
                <a:sym typeface="Roboto Black"/>
              </a:rPr>
              <a:t>Ideas for Growth</a:t>
            </a:r>
            <a:endParaRPr sz="2200" b="1">
              <a:solidFill>
                <a:srgbClr val="414141"/>
              </a:solidFill>
              <a:latin typeface="Montserrat"/>
              <a:ea typeface="Montserrat"/>
              <a:cs typeface="Montserrat"/>
              <a:sym typeface="Montserrat"/>
            </a:endParaRPr>
          </a:p>
        </p:txBody>
      </p:sp>
      <p:sp>
        <p:nvSpPr>
          <p:cNvPr id="206" name="Google Shape;206;g2fda9042a85_0_99"/>
          <p:cNvSpPr txBox="1"/>
          <p:nvPr/>
        </p:nvSpPr>
        <p:spPr>
          <a:xfrm>
            <a:off x="986325" y="1338900"/>
            <a:ext cx="7029000" cy="1954800"/>
          </a:xfrm>
          <a:prstGeom prst="rect">
            <a:avLst/>
          </a:prstGeom>
          <a:noFill/>
          <a:ln>
            <a:noFill/>
          </a:ln>
        </p:spPr>
        <p:txBody>
          <a:bodyPr spcFirstLastPara="1" wrap="square" lIns="91425" tIns="91425" rIns="91425" bIns="91425" anchor="t" anchorCtr="0">
            <a:spAutoFit/>
          </a:bodyPr>
          <a:lstStyle/>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Creating an events calendar for the Lab; doing more cross-promotion</a:t>
            </a:r>
            <a:endParaRPr sz="1800">
              <a:solidFill>
                <a:schemeClr val="dk1"/>
              </a:solidFill>
              <a:latin typeface="Roboto"/>
              <a:ea typeface="Roboto"/>
              <a:cs typeface="Roboto"/>
              <a:sym typeface="Roboto"/>
            </a:endParaRPr>
          </a:p>
          <a:p>
            <a:pPr marL="457200" marR="0" lvl="0" indent="-342900" algn="l" rtl="0">
              <a:lnSpc>
                <a:spcPct val="100000"/>
              </a:lnSpc>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Publishing edited, enhanced versions of the fireside chats</a:t>
            </a:r>
            <a:endParaRPr sz="1800">
              <a:solidFill>
                <a:schemeClr val="dk1"/>
              </a:solidFill>
              <a:latin typeface="Roboto"/>
              <a:ea typeface="Roboto"/>
              <a:cs typeface="Roboto"/>
              <a:sym typeface="Roboto"/>
            </a:endParaRPr>
          </a:p>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“Work in progress” talks</a:t>
            </a:r>
            <a:endParaRPr sz="1800">
              <a:solidFill>
                <a:schemeClr val="dk1"/>
              </a:solidFill>
              <a:latin typeface="Roboto"/>
              <a:ea typeface="Roboto"/>
              <a:cs typeface="Roboto"/>
              <a:sym typeface="Roboto"/>
            </a:endParaRPr>
          </a:p>
          <a:p>
            <a:pPr marL="457200" lvl="0" indent="-342900" algn="l" rtl="0">
              <a:spcBef>
                <a:spcPts val="1000"/>
              </a:spcBef>
              <a:spcAft>
                <a:spcPts val="1000"/>
              </a:spcAft>
              <a:buClr>
                <a:srgbClr val="00ADB5"/>
              </a:buClr>
              <a:buSzPts val="1800"/>
              <a:buFont typeface="Roboto"/>
              <a:buChar char="⇨"/>
            </a:pPr>
            <a:r>
              <a:rPr lang="en-US" sz="1800">
                <a:solidFill>
                  <a:schemeClr val="dk1"/>
                </a:solidFill>
                <a:latin typeface="Roboto"/>
                <a:ea typeface="Roboto"/>
                <a:cs typeface="Roboto"/>
                <a:sym typeface="Roboto"/>
              </a:rPr>
              <a:t>More?</a:t>
            </a:r>
            <a:endParaRPr sz="1800">
              <a:solidFill>
                <a:schemeClr val="dk1"/>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f6c66bd438_3_7"/>
          <p:cNvPicPr preferRelativeResize="0"/>
          <p:nvPr/>
        </p:nvPicPr>
        <p:blipFill rotWithShape="1">
          <a:blip r:embed="rId3">
            <a:alphaModFix/>
          </a:blip>
          <a:srcRect l="3686" t="65" b="17737"/>
          <a:stretch/>
        </p:blipFill>
        <p:spPr>
          <a:xfrm>
            <a:off x="0" y="-1"/>
            <a:ext cx="9144729" cy="5202937"/>
          </a:xfrm>
          <a:prstGeom prst="rect">
            <a:avLst/>
          </a:prstGeom>
          <a:noFill/>
          <a:ln>
            <a:noFill/>
          </a:ln>
        </p:spPr>
      </p:pic>
      <p:sp>
        <p:nvSpPr>
          <p:cNvPr id="212" name="Google Shape;212;gf6c66bd438_3_7"/>
          <p:cNvSpPr/>
          <p:nvPr/>
        </p:nvSpPr>
        <p:spPr>
          <a:xfrm>
            <a:off x="-27" y="0"/>
            <a:ext cx="9144000" cy="5218800"/>
          </a:xfrm>
          <a:prstGeom prst="rect">
            <a:avLst/>
          </a:prstGeom>
          <a:solidFill>
            <a:srgbClr val="3389A3">
              <a:alpha val="6784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chemeClr val="lt1"/>
              </a:solidFill>
              <a:latin typeface="Arial"/>
              <a:ea typeface="Arial"/>
              <a:cs typeface="Arial"/>
              <a:sym typeface="Arial"/>
            </a:endParaRPr>
          </a:p>
        </p:txBody>
      </p:sp>
      <p:pic>
        <p:nvPicPr>
          <p:cNvPr id="213" name="Google Shape;213;gf6c66bd438_3_7"/>
          <p:cNvPicPr preferRelativeResize="0"/>
          <p:nvPr/>
        </p:nvPicPr>
        <p:blipFill rotWithShape="1">
          <a:blip r:embed="rId4">
            <a:alphaModFix/>
          </a:blip>
          <a:srcRect l="20954"/>
          <a:stretch/>
        </p:blipFill>
        <p:spPr>
          <a:xfrm>
            <a:off x="1316796" y="-100798"/>
            <a:ext cx="4532213" cy="1911174"/>
          </a:xfrm>
          <a:prstGeom prst="rect">
            <a:avLst/>
          </a:prstGeom>
          <a:noFill/>
          <a:ln>
            <a:noFill/>
          </a:ln>
        </p:spPr>
      </p:pic>
      <p:pic>
        <p:nvPicPr>
          <p:cNvPr id="214" name="Google Shape;214;gf6c66bd438_3_7" descr="Icon&#10;&#10;Description automatically generated"/>
          <p:cNvPicPr preferRelativeResize="0"/>
          <p:nvPr/>
        </p:nvPicPr>
        <p:blipFill rotWithShape="1">
          <a:blip r:embed="rId5">
            <a:alphaModFix/>
          </a:blip>
          <a:srcRect/>
          <a:stretch/>
        </p:blipFill>
        <p:spPr>
          <a:xfrm>
            <a:off x="7706784" y="3782291"/>
            <a:ext cx="1192567" cy="1192567"/>
          </a:xfrm>
          <a:prstGeom prst="rect">
            <a:avLst/>
          </a:prstGeom>
          <a:noFill/>
          <a:ln>
            <a:noFill/>
          </a:ln>
        </p:spPr>
      </p:pic>
      <p:sp>
        <p:nvSpPr>
          <p:cNvPr id="215" name="Google Shape;215;gf6c66bd438_3_7"/>
          <p:cNvSpPr/>
          <p:nvPr/>
        </p:nvSpPr>
        <p:spPr>
          <a:xfrm>
            <a:off x="612287" y="3984973"/>
            <a:ext cx="548625" cy="548642"/>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6" name="Google Shape;216;gf6c66bd438_3_7"/>
          <p:cNvSpPr txBox="1"/>
          <p:nvPr/>
        </p:nvSpPr>
        <p:spPr>
          <a:xfrm>
            <a:off x="1400275" y="4105400"/>
            <a:ext cx="3733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housingsolutionslab.org</a:t>
            </a:r>
            <a:endParaRPr sz="1400" b="0" i="0" u="none" strike="noStrike" cap="none">
              <a:solidFill>
                <a:srgbClr val="000000"/>
              </a:solidFill>
              <a:latin typeface="Roboto"/>
              <a:ea typeface="Roboto"/>
              <a:cs typeface="Roboto"/>
              <a:sym typeface="Roboto"/>
            </a:endParaRPr>
          </a:p>
        </p:txBody>
      </p:sp>
      <p:grpSp>
        <p:nvGrpSpPr>
          <p:cNvPr id="217" name="Google Shape;217;gf6c66bd438_3_7"/>
          <p:cNvGrpSpPr/>
          <p:nvPr/>
        </p:nvGrpSpPr>
        <p:grpSpPr>
          <a:xfrm>
            <a:off x="612267" y="2985897"/>
            <a:ext cx="554669" cy="389160"/>
            <a:chOff x="559275" y="1683950"/>
            <a:chExt cx="466500" cy="327300"/>
          </a:xfrm>
        </p:grpSpPr>
        <p:sp>
          <p:nvSpPr>
            <p:cNvPr id="218" name="Google Shape;218;gf6c66bd438_3_7"/>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f6c66bd438_3_7"/>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0" name="Google Shape;220;gf6c66bd438_3_7"/>
          <p:cNvSpPr txBox="1"/>
          <p:nvPr/>
        </p:nvSpPr>
        <p:spPr>
          <a:xfrm>
            <a:off x="1458600" y="2883825"/>
            <a:ext cx="6856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lt1"/>
                </a:solidFill>
                <a:latin typeface="Roboto"/>
                <a:ea typeface="Roboto"/>
                <a:cs typeface="Roboto"/>
                <a:sym typeface="Roboto"/>
              </a:rPr>
              <a:t>Claudia Aiken, Director of New Research Partnerships</a:t>
            </a:r>
            <a:endParaRPr sz="1600" b="0" i="0" u="none" strike="noStrike" cap="none">
              <a:solidFill>
                <a:schemeClr val="lt1"/>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0" marR="0" lvl="0" indent="0" algn="l" rtl="0">
              <a:lnSpc>
                <a:spcPct val="100000"/>
              </a:lnSpc>
              <a:spcBef>
                <a:spcPts val="0"/>
              </a:spcBef>
              <a:spcAft>
                <a:spcPts val="0"/>
              </a:spcAft>
              <a:buClr>
                <a:schemeClr val="dk1"/>
              </a:buClr>
              <a:buSzPts val="1600"/>
              <a:buFont typeface="Arial"/>
              <a:buNone/>
            </a:pPr>
            <a:r>
              <a:rPr lang="en-US" sz="1600" b="0" i="0" u="sng" strike="noStrike" cap="none">
                <a:solidFill>
                  <a:schemeClr val="lt1"/>
                </a:solidFill>
                <a:latin typeface="Roboto"/>
                <a:ea typeface="Roboto"/>
                <a:cs typeface="Roboto"/>
                <a:sym typeface="Roboto"/>
                <a:hlinkClick r:id="rId7">
                  <a:extLst>
                    <a:ext uri="{A12FA001-AC4F-418D-AE19-62706E023703}">
                      <ahyp:hlinkClr xmlns:ahyp="http://schemas.microsoft.com/office/drawing/2018/hyperlinkcolor" val="tx"/>
                    </a:ext>
                  </a:extLst>
                </a:hlinkClick>
              </a:rPr>
              <a:t>claudia.aiken@nyu.edu</a:t>
            </a:r>
            <a:endParaRPr sz="1600" b="0" i="0" u="sng"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chemeClr val="lt1"/>
              </a:solidFill>
              <a:latin typeface="Roboto"/>
              <a:ea typeface="Roboto"/>
              <a:cs typeface="Roboto"/>
              <a:sym typeface="Roboto"/>
            </a:endParaRPr>
          </a:p>
        </p:txBody>
      </p:sp>
      <p:sp>
        <p:nvSpPr>
          <p:cNvPr id="221" name="Google Shape;221;gf6c66bd438_3_7"/>
          <p:cNvSpPr txBox="1"/>
          <p:nvPr/>
        </p:nvSpPr>
        <p:spPr>
          <a:xfrm>
            <a:off x="612277" y="1939150"/>
            <a:ext cx="4091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Roboto Black"/>
                <a:ea typeface="Roboto Black"/>
                <a:cs typeface="Roboto Black"/>
                <a:sym typeface="Roboto Black"/>
              </a:rPr>
              <a:t>Thank you!</a:t>
            </a:r>
            <a:endParaRPr sz="3000" b="0" i="0" u="none" strike="noStrike" cap="none">
              <a:solidFill>
                <a:schemeClr val="lt1"/>
              </a:solidFill>
              <a:latin typeface="Roboto Black"/>
              <a:ea typeface="Roboto Black"/>
              <a:cs typeface="Roboto Black"/>
              <a:sym typeface="Roboto Black"/>
            </a:endParaRPr>
          </a:p>
        </p:txBody>
      </p:sp>
      <p:pic>
        <p:nvPicPr>
          <p:cNvPr id="222" name="Google Shape;222;gf6c66bd438_3_7"/>
          <p:cNvPicPr preferRelativeResize="0"/>
          <p:nvPr/>
        </p:nvPicPr>
        <p:blipFill rotWithShape="1">
          <a:blip r:embed="rId8">
            <a:alphaModFix/>
          </a:blip>
          <a:srcRect/>
          <a:stretch/>
        </p:blipFill>
        <p:spPr>
          <a:xfrm>
            <a:off x="122750" y="212250"/>
            <a:ext cx="1153224" cy="11532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g298d9a89951_1_2"/>
          <p:cNvPicPr preferRelativeResize="0"/>
          <p:nvPr/>
        </p:nvPicPr>
        <p:blipFill rotWithShape="1">
          <a:blip r:embed="rId3">
            <a:alphaModFix/>
          </a:blip>
          <a:srcRect/>
          <a:stretch/>
        </p:blipFill>
        <p:spPr>
          <a:xfrm>
            <a:off x="0" y="-12"/>
            <a:ext cx="9144001" cy="2005425"/>
          </a:xfrm>
          <a:prstGeom prst="rect">
            <a:avLst/>
          </a:prstGeom>
          <a:noFill/>
          <a:ln>
            <a:noFill/>
          </a:ln>
        </p:spPr>
      </p:pic>
      <p:pic>
        <p:nvPicPr>
          <p:cNvPr id="63" name="Google Shape;63;g298d9a89951_1_2"/>
          <p:cNvPicPr preferRelativeResize="0"/>
          <p:nvPr/>
        </p:nvPicPr>
        <p:blipFill rotWithShape="1">
          <a:blip r:embed="rId4">
            <a:alphaModFix/>
          </a:blip>
          <a:srcRect t="36073"/>
          <a:stretch/>
        </p:blipFill>
        <p:spPr>
          <a:xfrm>
            <a:off x="273690" y="2229550"/>
            <a:ext cx="7231310" cy="2734875"/>
          </a:xfrm>
          <a:prstGeom prst="rect">
            <a:avLst/>
          </a:prstGeom>
          <a:noFill/>
          <a:ln>
            <a:noFill/>
          </a:ln>
        </p:spPr>
      </p:pic>
      <p:pic>
        <p:nvPicPr>
          <p:cNvPr id="64" name="Google Shape;64;g298d9a89951_1_2"/>
          <p:cNvPicPr preferRelativeResize="0"/>
          <p:nvPr/>
        </p:nvPicPr>
        <p:blipFill rotWithShape="1">
          <a:blip r:embed="rId5">
            <a:alphaModFix/>
          </a:blip>
          <a:srcRect/>
          <a:stretch/>
        </p:blipFill>
        <p:spPr>
          <a:xfrm>
            <a:off x="8551025" y="4567945"/>
            <a:ext cx="444501" cy="4445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298b9a00ad6_0_0"/>
          <p:cNvSpPr/>
          <p:nvPr/>
        </p:nvSpPr>
        <p:spPr>
          <a:xfrm>
            <a:off x="0" y="-25"/>
            <a:ext cx="9144000" cy="5143500"/>
          </a:xfrm>
          <a:prstGeom prst="rect">
            <a:avLst/>
          </a:prstGeom>
          <a:solidFill>
            <a:srgbClr val="00ADB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FFFFFF"/>
              </a:solidFill>
              <a:latin typeface="Arial"/>
              <a:ea typeface="Arial"/>
              <a:cs typeface="Arial"/>
              <a:sym typeface="Arial"/>
            </a:endParaRPr>
          </a:p>
        </p:txBody>
      </p:sp>
      <p:pic>
        <p:nvPicPr>
          <p:cNvPr id="70" name="Google Shape;70;g298b9a00ad6_0_0"/>
          <p:cNvPicPr preferRelativeResize="0"/>
          <p:nvPr/>
        </p:nvPicPr>
        <p:blipFill rotWithShape="1">
          <a:blip r:embed="rId3">
            <a:alphaModFix/>
          </a:blip>
          <a:srcRect/>
          <a:stretch/>
        </p:blipFill>
        <p:spPr>
          <a:xfrm>
            <a:off x="7616025" y="3770950"/>
            <a:ext cx="1271250" cy="1264775"/>
          </a:xfrm>
          <a:prstGeom prst="rect">
            <a:avLst/>
          </a:prstGeom>
          <a:noFill/>
          <a:ln>
            <a:noFill/>
          </a:ln>
        </p:spPr>
      </p:pic>
      <p:sp>
        <p:nvSpPr>
          <p:cNvPr id="71" name="Google Shape;71;g298b9a00ad6_0_0"/>
          <p:cNvSpPr txBox="1"/>
          <p:nvPr/>
        </p:nvSpPr>
        <p:spPr>
          <a:xfrm>
            <a:off x="448450" y="454525"/>
            <a:ext cx="3210300" cy="201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Roboto Black"/>
                <a:ea typeface="Roboto Black"/>
                <a:cs typeface="Roboto Black"/>
                <a:sym typeface="Roboto Black"/>
              </a:rPr>
              <a:t>Data Talks</a:t>
            </a:r>
            <a:endParaRPr sz="2000" b="0" i="0" u="none" strike="noStrike" cap="none">
              <a:solidFill>
                <a:schemeClr val="lt1"/>
              </a:solidFill>
              <a:latin typeface="Roboto Black"/>
              <a:ea typeface="Roboto Black"/>
              <a:cs typeface="Roboto Black"/>
              <a:sym typeface="Roboto Black"/>
            </a:endParaRPr>
          </a:p>
          <a:p>
            <a:pPr marL="0" marR="0" lvl="0" indent="0" algn="l" rtl="0">
              <a:lnSpc>
                <a:spcPct val="100000"/>
              </a:lnSpc>
              <a:spcBef>
                <a:spcPts val="0"/>
              </a:spcBef>
              <a:spcAft>
                <a:spcPts val="0"/>
              </a:spcAft>
              <a:buClr>
                <a:srgbClr val="000000"/>
              </a:buClr>
              <a:buSzPts val="1800"/>
              <a:buFont typeface="Arial"/>
              <a:buNone/>
            </a:pPr>
            <a:r>
              <a:rPr lang="en-US" sz="2000">
                <a:solidFill>
                  <a:srgbClr val="A6E0E0"/>
                </a:solidFill>
                <a:latin typeface="Roboto Black"/>
                <a:ea typeface="Roboto Black"/>
                <a:cs typeface="Roboto Black"/>
                <a:sym typeface="Roboto Black"/>
              </a:rPr>
              <a:t>Goals</a:t>
            </a:r>
            <a:endParaRPr sz="2000" b="0" i="0" u="none" strike="noStrike" cap="none">
              <a:solidFill>
                <a:srgbClr val="A6E0E0"/>
              </a:solidFill>
              <a:latin typeface="Roboto Black"/>
              <a:ea typeface="Roboto Black"/>
              <a:cs typeface="Roboto Black"/>
              <a:sym typeface="Roboto Black"/>
            </a:endParaRPr>
          </a:p>
        </p:txBody>
      </p:sp>
      <p:sp>
        <p:nvSpPr>
          <p:cNvPr id="72" name="Google Shape;72;g298b9a00ad6_0_0"/>
          <p:cNvSpPr txBox="1"/>
          <p:nvPr/>
        </p:nvSpPr>
        <p:spPr>
          <a:xfrm>
            <a:off x="448450" y="1610725"/>
            <a:ext cx="3210300" cy="310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500">
                <a:solidFill>
                  <a:srgbClr val="FFFFFF"/>
                </a:solidFill>
                <a:latin typeface="Roboto"/>
                <a:ea typeface="Roboto"/>
                <a:cs typeface="Roboto"/>
                <a:sym typeface="Roboto"/>
              </a:rPr>
              <a:t>In November 2023, we launched Data Talks to:</a:t>
            </a:r>
            <a:endParaRPr sz="15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500" b="0" i="0" u="none" strike="noStrike" cap="none">
              <a:solidFill>
                <a:srgbClr val="FFFFFF"/>
              </a:solidFill>
              <a:latin typeface="Roboto"/>
              <a:ea typeface="Roboto"/>
              <a:cs typeface="Roboto"/>
              <a:sym typeface="Roboto"/>
            </a:endParaRPr>
          </a:p>
          <a:p>
            <a:pPr marL="457200" marR="0" lvl="0" indent="-317500" algn="l" rtl="0">
              <a:lnSpc>
                <a:spcPct val="100000"/>
              </a:lnSpc>
              <a:spcBef>
                <a:spcPts val="1000"/>
              </a:spcBef>
              <a:spcAft>
                <a:spcPts val="0"/>
              </a:spcAft>
              <a:buClr>
                <a:srgbClr val="FFFFFF"/>
              </a:buClr>
              <a:buSzPts val="1400"/>
              <a:buFont typeface="Roboto"/>
              <a:buChar char="●"/>
            </a:pPr>
            <a:r>
              <a:rPr lang="en-US">
                <a:solidFill>
                  <a:srgbClr val="FFFFFF"/>
                </a:solidFill>
                <a:latin typeface="Roboto"/>
                <a:ea typeface="Roboto"/>
                <a:cs typeface="Roboto"/>
                <a:sym typeface="Roboto"/>
              </a:rPr>
              <a:t>Respond to the </a:t>
            </a:r>
            <a:r>
              <a:rPr lang="en-US" b="1">
                <a:solidFill>
                  <a:srgbClr val="FFFFFF"/>
                </a:solidFill>
                <a:latin typeface="Roboto"/>
                <a:ea typeface="Roboto"/>
                <a:cs typeface="Roboto"/>
                <a:sym typeface="Roboto"/>
              </a:rPr>
              <a:t>frustration</a:t>
            </a:r>
            <a:r>
              <a:rPr lang="en-US">
                <a:solidFill>
                  <a:srgbClr val="FFFFFF"/>
                </a:solidFill>
                <a:latin typeface="Roboto"/>
                <a:ea typeface="Roboto"/>
                <a:cs typeface="Roboto"/>
                <a:sym typeface="Roboto"/>
              </a:rPr>
              <a:t> with national data limitations among cities in our network</a:t>
            </a:r>
            <a:endParaRPr>
              <a:solidFill>
                <a:srgbClr val="FFFFFF"/>
              </a:solidFill>
              <a:latin typeface="Roboto"/>
              <a:ea typeface="Roboto"/>
              <a:cs typeface="Roboto"/>
              <a:sym typeface="Roboto"/>
            </a:endParaRPr>
          </a:p>
          <a:p>
            <a:pPr marL="457200" marR="0" lvl="0" indent="-317500" algn="l" rtl="0">
              <a:lnSpc>
                <a:spcPct val="100000"/>
              </a:lnSpc>
              <a:spcBef>
                <a:spcPts val="1000"/>
              </a:spcBef>
              <a:spcAft>
                <a:spcPts val="0"/>
              </a:spcAft>
              <a:buClr>
                <a:srgbClr val="FFFFFF"/>
              </a:buClr>
              <a:buSzPts val="1400"/>
              <a:buFont typeface="Roboto"/>
              <a:buChar char="●"/>
            </a:pPr>
            <a:r>
              <a:rPr lang="en-US">
                <a:solidFill>
                  <a:srgbClr val="FFFFFF"/>
                </a:solidFill>
                <a:latin typeface="Roboto"/>
                <a:ea typeface="Roboto"/>
                <a:cs typeface="Roboto"/>
                <a:sym typeface="Roboto"/>
              </a:rPr>
              <a:t>Create a </a:t>
            </a:r>
            <a:r>
              <a:rPr lang="en-US" b="1">
                <a:solidFill>
                  <a:srgbClr val="FFFFFF"/>
                </a:solidFill>
                <a:latin typeface="Roboto"/>
                <a:ea typeface="Roboto"/>
                <a:cs typeface="Roboto"/>
                <a:sym typeface="Roboto"/>
              </a:rPr>
              <a:t>low-barrier resource</a:t>
            </a:r>
            <a:r>
              <a:rPr lang="en-US">
                <a:solidFill>
                  <a:srgbClr val="FFFFFF"/>
                </a:solidFill>
                <a:latin typeface="Roboto"/>
                <a:ea typeface="Roboto"/>
                <a:cs typeface="Roboto"/>
                <a:sym typeface="Roboto"/>
              </a:rPr>
              <a:t> for local policymakers and practitioners</a:t>
            </a:r>
            <a:endParaRPr>
              <a:solidFill>
                <a:srgbClr val="FFFFFF"/>
              </a:solidFill>
              <a:latin typeface="Roboto"/>
              <a:ea typeface="Roboto"/>
              <a:cs typeface="Roboto"/>
              <a:sym typeface="Roboto"/>
            </a:endParaRPr>
          </a:p>
          <a:p>
            <a:pPr marL="457200" lvl="0" indent="-317500" algn="l" rtl="0">
              <a:spcBef>
                <a:spcPts val="1000"/>
              </a:spcBef>
              <a:spcAft>
                <a:spcPts val="1000"/>
              </a:spcAft>
              <a:buClr>
                <a:srgbClr val="FFFFFF"/>
              </a:buClr>
              <a:buSzPts val="1400"/>
              <a:buFont typeface="Roboto"/>
              <a:buChar char="●"/>
            </a:pPr>
            <a:r>
              <a:rPr lang="en-US">
                <a:solidFill>
                  <a:schemeClr val="lt1"/>
                </a:solidFill>
                <a:latin typeface="Roboto"/>
                <a:ea typeface="Roboto"/>
                <a:cs typeface="Roboto"/>
                <a:sym typeface="Roboto"/>
              </a:rPr>
              <a:t>Build </a:t>
            </a:r>
            <a:r>
              <a:rPr lang="en-US" b="1">
                <a:solidFill>
                  <a:schemeClr val="lt1"/>
                </a:solidFill>
                <a:latin typeface="Roboto"/>
                <a:ea typeface="Roboto"/>
                <a:cs typeface="Roboto"/>
                <a:sym typeface="Roboto"/>
              </a:rPr>
              <a:t>capacity</a:t>
            </a:r>
            <a:r>
              <a:rPr lang="en-US">
                <a:solidFill>
                  <a:schemeClr val="lt1"/>
                </a:solidFill>
                <a:latin typeface="Roboto"/>
                <a:ea typeface="Roboto"/>
                <a:cs typeface="Roboto"/>
                <a:sym typeface="Roboto"/>
              </a:rPr>
              <a:t> to work with local data and maybe even lay the ground for </a:t>
            </a:r>
            <a:r>
              <a:rPr lang="en-US" b="1">
                <a:solidFill>
                  <a:schemeClr val="lt1"/>
                </a:solidFill>
                <a:latin typeface="Roboto"/>
                <a:ea typeface="Roboto"/>
                <a:cs typeface="Roboto"/>
                <a:sym typeface="Roboto"/>
              </a:rPr>
              <a:t>future research</a:t>
            </a:r>
            <a:endParaRPr>
              <a:solidFill>
                <a:srgbClr val="FFFFFF"/>
              </a:solidFill>
              <a:latin typeface="Roboto"/>
              <a:ea typeface="Roboto"/>
              <a:cs typeface="Roboto"/>
              <a:sym typeface="Roboto"/>
            </a:endParaRPr>
          </a:p>
        </p:txBody>
      </p:sp>
      <p:pic>
        <p:nvPicPr>
          <p:cNvPr id="73" name="Google Shape;73;g298b9a00ad6_0_0"/>
          <p:cNvPicPr preferRelativeResize="0"/>
          <p:nvPr/>
        </p:nvPicPr>
        <p:blipFill>
          <a:blip r:embed="rId4">
            <a:alphaModFix/>
          </a:blip>
          <a:stretch>
            <a:fillRect/>
          </a:stretch>
        </p:blipFill>
        <p:spPr>
          <a:xfrm>
            <a:off x="4317175" y="272150"/>
            <a:ext cx="4570100" cy="32630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g2fda9042a85_0_74"/>
          <p:cNvPicPr preferRelativeResize="0"/>
          <p:nvPr/>
        </p:nvPicPr>
        <p:blipFill rotWithShape="1">
          <a:blip r:embed="rId3">
            <a:alphaModFix/>
          </a:blip>
          <a:srcRect/>
          <a:stretch/>
        </p:blipFill>
        <p:spPr>
          <a:xfrm>
            <a:off x="8551025" y="4567945"/>
            <a:ext cx="444501" cy="444501"/>
          </a:xfrm>
          <a:prstGeom prst="rect">
            <a:avLst/>
          </a:prstGeom>
          <a:noFill/>
          <a:ln>
            <a:noFill/>
          </a:ln>
        </p:spPr>
      </p:pic>
      <p:sp>
        <p:nvSpPr>
          <p:cNvPr id="79" name="Google Shape;79;g2fda9042a85_0_74"/>
          <p:cNvSpPr txBox="1">
            <a:spLocks noGrp="1"/>
          </p:cNvSpPr>
          <p:nvPr>
            <p:ph type="title" idx="4294967295"/>
          </p:nvPr>
        </p:nvSpPr>
        <p:spPr>
          <a:xfrm>
            <a:off x="665922" y="327178"/>
            <a:ext cx="7669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3000"/>
              <a:buFont typeface="Calibri"/>
              <a:buNone/>
            </a:pPr>
            <a:r>
              <a:rPr lang="en-US" sz="2600">
                <a:latin typeface="Roboto Black"/>
                <a:ea typeface="Roboto Black"/>
                <a:cs typeface="Roboto Black"/>
                <a:sym typeface="Roboto Black"/>
              </a:rPr>
              <a:t>Topics to Date</a:t>
            </a:r>
            <a:endParaRPr sz="2600">
              <a:latin typeface="Roboto Black"/>
              <a:ea typeface="Roboto Black"/>
              <a:cs typeface="Roboto Black"/>
              <a:sym typeface="Roboto Black"/>
            </a:endParaRPr>
          </a:p>
          <a:p>
            <a:pPr marL="0" lvl="0" indent="0" algn="ctr" rtl="0">
              <a:lnSpc>
                <a:spcPct val="100000"/>
              </a:lnSpc>
              <a:spcBef>
                <a:spcPts val="0"/>
              </a:spcBef>
              <a:spcAft>
                <a:spcPts val="0"/>
              </a:spcAft>
              <a:buSzPts val="2800"/>
              <a:buNone/>
            </a:pPr>
            <a:endParaRPr sz="2600" b="1">
              <a:solidFill>
                <a:srgbClr val="414141"/>
              </a:solidFill>
              <a:latin typeface="Montserrat"/>
              <a:ea typeface="Montserrat"/>
              <a:cs typeface="Montserrat"/>
              <a:sym typeface="Montserrat"/>
            </a:endParaRPr>
          </a:p>
        </p:txBody>
      </p:sp>
      <p:pic>
        <p:nvPicPr>
          <p:cNvPr id="80" name="Google Shape;80;g2fda9042a85_0_74"/>
          <p:cNvPicPr preferRelativeResize="0"/>
          <p:nvPr/>
        </p:nvPicPr>
        <p:blipFill>
          <a:blip r:embed="rId4">
            <a:alphaModFix/>
          </a:blip>
          <a:stretch>
            <a:fillRect/>
          </a:stretch>
        </p:blipFill>
        <p:spPr>
          <a:xfrm>
            <a:off x="5939963" y="971424"/>
            <a:ext cx="2641775" cy="1886227"/>
          </a:xfrm>
          <a:prstGeom prst="rect">
            <a:avLst/>
          </a:prstGeom>
          <a:noFill/>
          <a:ln>
            <a:noFill/>
          </a:ln>
        </p:spPr>
      </p:pic>
      <p:pic>
        <p:nvPicPr>
          <p:cNvPr id="81" name="Google Shape;81;g2fda9042a85_0_74"/>
          <p:cNvPicPr preferRelativeResize="0"/>
          <p:nvPr/>
        </p:nvPicPr>
        <p:blipFill>
          <a:blip r:embed="rId5">
            <a:alphaModFix/>
          </a:blip>
          <a:stretch>
            <a:fillRect/>
          </a:stretch>
        </p:blipFill>
        <p:spPr>
          <a:xfrm>
            <a:off x="4655874" y="2989675"/>
            <a:ext cx="2641775" cy="1887541"/>
          </a:xfrm>
          <a:prstGeom prst="rect">
            <a:avLst/>
          </a:prstGeom>
          <a:noFill/>
          <a:ln>
            <a:noFill/>
          </a:ln>
        </p:spPr>
      </p:pic>
      <p:pic>
        <p:nvPicPr>
          <p:cNvPr id="82" name="Google Shape;82;g2fda9042a85_0_74"/>
          <p:cNvPicPr preferRelativeResize="0"/>
          <p:nvPr/>
        </p:nvPicPr>
        <p:blipFill>
          <a:blip r:embed="rId6">
            <a:alphaModFix/>
          </a:blip>
          <a:stretch>
            <a:fillRect/>
          </a:stretch>
        </p:blipFill>
        <p:spPr>
          <a:xfrm>
            <a:off x="1846350" y="2989701"/>
            <a:ext cx="2641775" cy="1887505"/>
          </a:xfrm>
          <a:prstGeom prst="rect">
            <a:avLst/>
          </a:prstGeom>
          <a:noFill/>
          <a:ln>
            <a:noFill/>
          </a:ln>
        </p:spPr>
      </p:pic>
      <p:pic>
        <p:nvPicPr>
          <p:cNvPr id="83" name="Google Shape;83;g2fda9042a85_0_74"/>
          <p:cNvPicPr preferRelativeResize="0"/>
          <p:nvPr/>
        </p:nvPicPr>
        <p:blipFill>
          <a:blip r:embed="rId7">
            <a:alphaModFix/>
          </a:blip>
          <a:stretch>
            <a:fillRect/>
          </a:stretch>
        </p:blipFill>
        <p:spPr>
          <a:xfrm>
            <a:off x="419912" y="971425"/>
            <a:ext cx="2641775" cy="1886224"/>
          </a:xfrm>
          <a:prstGeom prst="rect">
            <a:avLst/>
          </a:prstGeom>
          <a:noFill/>
          <a:ln>
            <a:noFill/>
          </a:ln>
        </p:spPr>
      </p:pic>
      <p:pic>
        <p:nvPicPr>
          <p:cNvPr id="84" name="Google Shape;84;g2fda9042a85_0_74"/>
          <p:cNvPicPr preferRelativeResize="0"/>
          <p:nvPr/>
        </p:nvPicPr>
        <p:blipFill>
          <a:blip r:embed="rId8">
            <a:alphaModFix/>
          </a:blip>
          <a:stretch>
            <a:fillRect/>
          </a:stretch>
        </p:blipFill>
        <p:spPr>
          <a:xfrm>
            <a:off x="3179938" y="971424"/>
            <a:ext cx="2641775" cy="1886227"/>
          </a:xfrm>
          <a:prstGeom prst="rect">
            <a:avLst/>
          </a:prstGeom>
          <a:noFill/>
          <a:ln>
            <a:noFill/>
          </a:ln>
        </p:spPr>
      </p:pic>
      <p:sp>
        <p:nvSpPr>
          <p:cNvPr id="85" name="Google Shape;85;g2fda9042a85_0_74"/>
          <p:cNvSpPr/>
          <p:nvPr/>
        </p:nvSpPr>
        <p:spPr>
          <a:xfrm>
            <a:off x="419900" y="971325"/>
            <a:ext cx="2641800" cy="1886100"/>
          </a:xfrm>
          <a:prstGeom prst="rect">
            <a:avLst/>
          </a:prstGeom>
          <a:solidFill>
            <a:srgbClr val="17262A">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g2fda9042a85_0_74"/>
          <p:cNvSpPr txBox="1"/>
          <p:nvPr/>
        </p:nvSpPr>
        <p:spPr>
          <a:xfrm>
            <a:off x="575475" y="1319600"/>
            <a:ext cx="2301900" cy="128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chemeClr val="lt1"/>
                </a:solidFill>
                <a:latin typeface="Roboto"/>
                <a:ea typeface="Roboto"/>
                <a:cs typeface="Roboto"/>
                <a:sym typeface="Roboto"/>
              </a:rPr>
              <a:t>Local Housing Data 101</a:t>
            </a:r>
            <a:endParaRPr sz="1800" b="1">
              <a:solidFill>
                <a:schemeClr val="lt1"/>
              </a:solidFill>
              <a:latin typeface="Roboto"/>
              <a:ea typeface="Roboto"/>
              <a:cs typeface="Roboto"/>
              <a:sym typeface="Roboto"/>
            </a:endParaRPr>
          </a:p>
        </p:txBody>
      </p:sp>
      <p:sp>
        <p:nvSpPr>
          <p:cNvPr id="87" name="Google Shape;87;g2fda9042a85_0_74"/>
          <p:cNvSpPr/>
          <p:nvPr/>
        </p:nvSpPr>
        <p:spPr>
          <a:xfrm>
            <a:off x="3179938" y="971325"/>
            <a:ext cx="2641800" cy="1886100"/>
          </a:xfrm>
          <a:prstGeom prst="rect">
            <a:avLst/>
          </a:prstGeom>
          <a:solidFill>
            <a:srgbClr val="17262A">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 name="Google Shape;88;g2fda9042a85_0_74"/>
          <p:cNvSpPr txBox="1"/>
          <p:nvPr/>
        </p:nvSpPr>
        <p:spPr>
          <a:xfrm>
            <a:off x="3335513" y="1319600"/>
            <a:ext cx="2301900" cy="128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chemeClr val="lt1"/>
                </a:solidFill>
                <a:latin typeface="Roboto"/>
                <a:ea typeface="Roboto"/>
                <a:cs typeface="Roboto"/>
                <a:sym typeface="Roboto"/>
              </a:rPr>
              <a:t>Learning About Rental Properties</a:t>
            </a:r>
            <a:endParaRPr sz="1800" b="1">
              <a:solidFill>
                <a:schemeClr val="lt1"/>
              </a:solidFill>
              <a:latin typeface="Roboto"/>
              <a:ea typeface="Roboto"/>
              <a:cs typeface="Roboto"/>
              <a:sym typeface="Roboto"/>
            </a:endParaRPr>
          </a:p>
        </p:txBody>
      </p:sp>
      <p:sp>
        <p:nvSpPr>
          <p:cNvPr id="89" name="Google Shape;89;g2fda9042a85_0_74"/>
          <p:cNvSpPr/>
          <p:nvPr/>
        </p:nvSpPr>
        <p:spPr>
          <a:xfrm>
            <a:off x="5940000" y="971325"/>
            <a:ext cx="2641800" cy="1886100"/>
          </a:xfrm>
          <a:prstGeom prst="rect">
            <a:avLst/>
          </a:prstGeom>
          <a:solidFill>
            <a:srgbClr val="17262A">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g2fda9042a85_0_74"/>
          <p:cNvSpPr txBox="1"/>
          <p:nvPr/>
        </p:nvSpPr>
        <p:spPr>
          <a:xfrm>
            <a:off x="6095575" y="1319600"/>
            <a:ext cx="2301900" cy="128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chemeClr val="lt1"/>
                </a:solidFill>
                <a:latin typeface="Roboto"/>
                <a:ea typeface="Roboto"/>
                <a:cs typeface="Roboto"/>
                <a:sym typeface="Roboto"/>
              </a:rPr>
              <a:t>Surveying Residents About Housing Needs</a:t>
            </a:r>
            <a:endParaRPr sz="1800" b="1">
              <a:solidFill>
                <a:schemeClr val="lt1"/>
              </a:solidFill>
              <a:latin typeface="Roboto"/>
              <a:ea typeface="Roboto"/>
              <a:cs typeface="Roboto"/>
              <a:sym typeface="Roboto"/>
            </a:endParaRPr>
          </a:p>
        </p:txBody>
      </p:sp>
      <p:sp>
        <p:nvSpPr>
          <p:cNvPr id="91" name="Google Shape;91;g2fda9042a85_0_74"/>
          <p:cNvSpPr/>
          <p:nvPr/>
        </p:nvSpPr>
        <p:spPr>
          <a:xfrm>
            <a:off x="1846338" y="2990400"/>
            <a:ext cx="2641800" cy="1886100"/>
          </a:xfrm>
          <a:prstGeom prst="rect">
            <a:avLst/>
          </a:prstGeom>
          <a:solidFill>
            <a:srgbClr val="17262A">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g2fda9042a85_0_74"/>
          <p:cNvSpPr txBox="1"/>
          <p:nvPr/>
        </p:nvSpPr>
        <p:spPr>
          <a:xfrm>
            <a:off x="2001913" y="3338675"/>
            <a:ext cx="2301900" cy="128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chemeClr val="lt1"/>
                </a:solidFill>
                <a:latin typeface="Roboto"/>
                <a:ea typeface="Roboto"/>
                <a:cs typeface="Roboto"/>
                <a:sym typeface="Roboto"/>
              </a:rPr>
              <a:t>Building a Real-Time Homelessness Data System</a:t>
            </a:r>
            <a:endParaRPr sz="1800" b="1">
              <a:solidFill>
                <a:schemeClr val="lt1"/>
              </a:solidFill>
              <a:latin typeface="Roboto"/>
              <a:ea typeface="Roboto"/>
              <a:cs typeface="Roboto"/>
              <a:sym typeface="Roboto"/>
            </a:endParaRPr>
          </a:p>
        </p:txBody>
      </p:sp>
      <p:sp>
        <p:nvSpPr>
          <p:cNvPr id="93" name="Google Shape;93;g2fda9042a85_0_74"/>
          <p:cNvSpPr/>
          <p:nvPr/>
        </p:nvSpPr>
        <p:spPr>
          <a:xfrm>
            <a:off x="4655863" y="2990400"/>
            <a:ext cx="2641800" cy="1886100"/>
          </a:xfrm>
          <a:prstGeom prst="rect">
            <a:avLst/>
          </a:prstGeom>
          <a:solidFill>
            <a:srgbClr val="17262A">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 name="Google Shape;94;g2fda9042a85_0_74"/>
          <p:cNvSpPr txBox="1"/>
          <p:nvPr/>
        </p:nvSpPr>
        <p:spPr>
          <a:xfrm>
            <a:off x="4811438" y="3338675"/>
            <a:ext cx="2301900" cy="128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chemeClr val="lt1"/>
                </a:solidFill>
                <a:latin typeface="Roboto"/>
                <a:ea typeface="Roboto"/>
                <a:cs typeface="Roboto"/>
                <a:sym typeface="Roboto"/>
              </a:rPr>
              <a:t>Understanding</a:t>
            </a:r>
            <a:endParaRPr sz="1800" b="1">
              <a:solidFill>
                <a:schemeClr val="lt1"/>
              </a:solidFill>
              <a:latin typeface="Roboto"/>
              <a:ea typeface="Roboto"/>
              <a:cs typeface="Roboto"/>
              <a:sym typeface="Roboto"/>
            </a:endParaRPr>
          </a:p>
          <a:p>
            <a:pPr marL="0" lvl="0" indent="0" algn="ctr" rtl="0">
              <a:spcBef>
                <a:spcPts val="0"/>
              </a:spcBef>
              <a:spcAft>
                <a:spcPts val="0"/>
              </a:spcAft>
              <a:buNone/>
            </a:pPr>
            <a:r>
              <a:rPr lang="en-US" sz="1800" b="1">
                <a:solidFill>
                  <a:schemeClr val="lt1"/>
                </a:solidFill>
                <a:latin typeface="Roboto"/>
                <a:ea typeface="Roboto"/>
                <a:cs typeface="Roboto"/>
                <a:sym typeface="Roboto"/>
              </a:rPr>
              <a:t>Housing Quality</a:t>
            </a:r>
            <a:endParaRPr sz="1800" b="1">
              <a:solidFill>
                <a:schemeClr val="lt1"/>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fda9042a85_0_59"/>
          <p:cNvSpPr/>
          <p:nvPr/>
        </p:nvSpPr>
        <p:spPr>
          <a:xfrm>
            <a:off x="0" y="-25"/>
            <a:ext cx="9144000" cy="5143500"/>
          </a:xfrm>
          <a:prstGeom prst="rect">
            <a:avLst/>
          </a:prstGeom>
          <a:solidFill>
            <a:srgbClr val="00ADB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FFFFFF"/>
              </a:solidFill>
              <a:latin typeface="Arial"/>
              <a:ea typeface="Arial"/>
              <a:cs typeface="Arial"/>
              <a:sym typeface="Arial"/>
            </a:endParaRPr>
          </a:p>
        </p:txBody>
      </p:sp>
      <p:pic>
        <p:nvPicPr>
          <p:cNvPr id="100" name="Google Shape;100;g2fda9042a85_0_59"/>
          <p:cNvPicPr preferRelativeResize="0"/>
          <p:nvPr/>
        </p:nvPicPr>
        <p:blipFill rotWithShape="1">
          <a:blip r:embed="rId3">
            <a:alphaModFix/>
          </a:blip>
          <a:srcRect/>
          <a:stretch/>
        </p:blipFill>
        <p:spPr>
          <a:xfrm>
            <a:off x="7616025" y="3770950"/>
            <a:ext cx="1271250" cy="1264775"/>
          </a:xfrm>
          <a:prstGeom prst="rect">
            <a:avLst/>
          </a:prstGeom>
          <a:noFill/>
          <a:ln>
            <a:noFill/>
          </a:ln>
        </p:spPr>
      </p:pic>
      <p:sp>
        <p:nvSpPr>
          <p:cNvPr id="101" name="Google Shape;101;g2fda9042a85_0_59"/>
          <p:cNvSpPr txBox="1"/>
          <p:nvPr/>
        </p:nvSpPr>
        <p:spPr>
          <a:xfrm>
            <a:off x="460850" y="468725"/>
            <a:ext cx="3210300" cy="70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Roboto Black"/>
                <a:ea typeface="Roboto Black"/>
                <a:cs typeface="Roboto Black"/>
                <a:sym typeface="Roboto Black"/>
              </a:rPr>
              <a:t>Data Talks</a:t>
            </a:r>
            <a:endParaRPr sz="2000" b="0" i="0" u="none" strike="noStrike" cap="none">
              <a:solidFill>
                <a:schemeClr val="lt1"/>
              </a:solidFill>
              <a:latin typeface="Roboto Black"/>
              <a:ea typeface="Roboto Black"/>
              <a:cs typeface="Roboto Black"/>
              <a:sym typeface="Roboto Black"/>
            </a:endParaRPr>
          </a:p>
          <a:p>
            <a:pPr marL="0" marR="0" lvl="0" indent="0" algn="l" rtl="0">
              <a:lnSpc>
                <a:spcPct val="100000"/>
              </a:lnSpc>
              <a:spcBef>
                <a:spcPts val="0"/>
              </a:spcBef>
              <a:spcAft>
                <a:spcPts val="0"/>
              </a:spcAft>
              <a:buClr>
                <a:srgbClr val="000000"/>
              </a:buClr>
              <a:buSzPts val="1800"/>
              <a:buFont typeface="Arial"/>
              <a:buNone/>
            </a:pPr>
            <a:r>
              <a:rPr lang="en-US" sz="2000">
                <a:solidFill>
                  <a:srgbClr val="A6E0E0"/>
                </a:solidFill>
                <a:latin typeface="Roboto Black"/>
                <a:ea typeface="Roboto Black"/>
                <a:cs typeface="Roboto Black"/>
                <a:sym typeface="Roboto Black"/>
              </a:rPr>
              <a:t>Structure</a:t>
            </a:r>
            <a:endParaRPr sz="2000" b="0" i="0" u="none" strike="noStrike" cap="none">
              <a:solidFill>
                <a:srgbClr val="A6E0E0"/>
              </a:solidFill>
              <a:latin typeface="Roboto Black"/>
              <a:ea typeface="Roboto Black"/>
              <a:cs typeface="Roboto Black"/>
              <a:sym typeface="Roboto Black"/>
            </a:endParaRPr>
          </a:p>
        </p:txBody>
      </p:sp>
      <p:sp>
        <p:nvSpPr>
          <p:cNvPr id="102" name="Google Shape;102;g2fda9042a85_0_59"/>
          <p:cNvSpPr txBox="1"/>
          <p:nvPr/>
        </p:nvSpPr>
        <p:spPr>
          <a:xfrm>
            <a:off x="1256100" y="2263175"/>
            <a:ext cx="74481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800">
                <a:solidFill>
                  <a:srgbClr val="FFFFFF"/>
                </a:solidFill>
                <a:latin typeface="Roboto"/>
                <a:ea typeface="Roboto"/>
                <a:cs typeface="Roboto"/>
                <a:sym typeface="Roboto"/>
              </a:rPr>
              <a:t>A</a:t>
            </a:r>
            <a:r>
              <a:rPr lang="en-US" sz="1800" b="1">
                <a:solidFill>
                  <a:srgbClr val="FFFFFF"/>
                </a:solidFill>
                <a:latin typeface="Roboto"/>
                <a:ea typeface="Roboto"/>
                <a:cs typeface="Roboto"/>
                <a:sym typeface="Roboto"/>
              </a:rPr>
              <a:t> short presentation</a:t>
            </a:r>
            <a:r>
              <a:rPr lang="en-US" sz="1800" b="0" i="0" u="none" strike="noStrike" cap="none">
                <a:solidFill>
                  <a:srgbClr val="FFFFFF"/>
                </a:solidFill>
                <a:latin typeface="Roboto"/>
                <a:ea typeface="Roboto"/>
                <a:cs typeface="Roboto"/>
                <a:sym typeface="Roboto"/>
              </a:rPr>
              <a:t> </a:t>
            </a:r>
            <a:r>
              <a:rPr lang="en-US" sz="1800">
                <a:solidFill>
                  <a:srgbClr val="FFFFFF"/>
                </a:solidFill>
                <a:latin typeface="Roboto"/>
                <a:ea typeface="Roboto"/>
                <a:cs typeface="Roboto"/>
                <a:sym typeface="Roboto"/>
              </a:rPr>
              <a:t>introducing a particular local data topic</a:t>
            </a:r>
            <a:endParaRPr sz="18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endParaRPr sz="1800">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r>
              <a:rPr lang="en-US" sz="1800">
                <a:solidFill>
                  <a:srgbClr val="FFFFFF"/>
                </a:solidFill>
                <a:latin typeface="Roboto"/>
                <a:ea typeface="Roboto"/>
                <a:cs typeface="Roboto"/>
                <a:sym typeface="Roboto"/>
              </a:rPr>
              <a:t>A</a:t>
            </a:r>
            <a:r>
              <a:rPr lang="en-US" sz="1800" b="1">
                <a:solidFill>
                  <a:srgbClr val="FFFFFF"/>
                </a:solidFill>
                <a:latin typeface="Roboto"/>
                <a:ea typeface="Roboto"/>
                <a:cs typeface="Roboto"/>
                <a:sym typeface="Roboto"/>
              </a:rPr>
              <a:t> f</a:t>
            </a:r>
            <a:r>
              <a:rPr lang="en-US" sz="1800" b="1" i="0" u="none" strike="noStrike" cap="none">
                <a:solidFill>
                  <a:srgbClr val="FFFFFF"/>
                </a:solidFill>
                <a:latin typeface="Roboto"/>
                <a:ea typeface="Roboto"/>
                <a:cs typeface="Roboto"/>
                <a:sym typeface="Roboto"/>
              </a:rPr>
              <a:t>ireside chat</a:t>
            </a:r>
            <a:r>
              <a:rPr lang="en-US" sz="1800" b="0" i="0" u="none" strike="noStrike" cap="none">
                <a:solidFill>
                  <a:srgbClr val="FFFFFF"/>
                </a:solidFill>
                <a:latin typeface="Roboto"/>
                <a:ea typeface="Roboto"/>
                <a:cs typeface="Roboto"/>
                <a:sym typeface="Roboto"/>
              </a:rPr>
              <a:t> with </a:t>
            </a:r>
            <a:r>
              <a:rPr lang="en-US" sz="1800">
                <a:solidFill>
                  <a:srgbClr val="FFFFFF"/>
                </a:solidFill>
                <a:latin typeface="Roboto"/>
                <a:ea typeface="Roboto"/>
                <a:cs typeface="Roboto"/>
                <a:sym typeface="Roboto"/>
              </a:rPr>
              <a:t>a local practitioner with first-hand experience</a:t>
            </a:r>
            <a:endParaRPr sz="18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endParaRPr sz="1800">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r>
              <a:rPr lang="en-US" sz="1800" b="1" i="0" u="none" strike="noStrike" cap="none">
                <a:solidFill>
                  <a:srgbClr val="FFFFFF"/>
                </a:solidFill>
                <a:latin typeface="Roboto"/>
                <a:ea typeface="Roboto"/>
                <a:cs typeface="Roboto"/>
                <a:sym typeface="Roboto"/>
              </a:rPr>
              <a:t>Q&amp;A </a:t>
            </a:r>
            <a:r>
              <a:rPr lang="en-US" sz="1800" i="0" u="none" strike="noStrike" cap="none">
                <a:solidFill>
                  <a:srgbClr val="FFFFFF"/>
                </a:solidFill>
                <a:latin typeface="Roboto"/>
                <a:ea typeface="Roboto"/>
                <a:cs typeface="Roboto"/>
                <a:sym typeface="Roboto"/>
              </a:rPr>
              <a:t>with </a:t>
            </a:r>
            <a:r>
              <a:rPr lang="en-US" sz="1800">
                <a:solidFill>
                  <a:srgbClr val="FFFFFF"/>
                </a:solidFill>
                <a:latin typeface="Roboto"/>
                <a:ea typeface="Roboto"/>
                <a:cs typeface="Roboto"/>
                <a:sym typeface="Roboto"/>
              </a:rPr>
              <a:t>participants</a:t>
            </a:r>
            <a:endParaRPr sz="1800" i="0" u="none" strike="noStrike" cap="none">
              <a:solidFill>
                <a:srgbClr val="FFFFFF"/>
              </a:solidFill>
              <a:latin typeface="Roboto"/>
              <a:ea typeface="Roboto"/>
              <a:cs typeface="Roboto"/>
              <a:sym typeface="Roboto"/>
            </a:endParaRPr>
          </a:p>
        </p:txBody>
      </p:sp>
      <p:pic>
        <p:nvPicPr>
          <p:cNvPr id="103" name="Google Shape;103;g2fda9042a85_0_59"/>
          <p:cNvPicPr preferRelativeResize="0"/>
          <p:nvPr/>
        </p:nvPicPr>
        <p:blipFill rotWithShape="1">
          <a:blip r:embed="rId4">
            <a:alphaModFix/>
          </a:blip>
          <a:srcRect/>
          <a:stretch/>
        </p:blipFill>
        <p:spPr>
          <a:xfrm>
            <a:off x="853914" y="2748424"/>
            <a:ext cx="300137" cy="430200"/>
          </a:xfrm>
          <a:prstGeom prst="rect">
            <a:avLst/>
          </a:prstGeom>
          <a:noFill/>
          <a:ln>
            <a:noFill/>
          </a:ln>
        </p:spPr>
      </p:pic>
      <p:pic>
        <p:nvPicPr>
          <p:cNvPr id="104" name="Google Shape;104;g2fda9042a85_0_59"/>
          <p:cNvPicPr preferRelativeResize="0"/>
          <p:nvPr/>
        </p:nvPicPr>
        <p:blipFill rotWithShape="1">
          <a:blip r:embed="rId5">
            <a:alphaModFix/>
          </a:blip>
          <a:srcRect/>
          <a:stretch/>
        </p:blipFill>
        <p:spPr>
          <a:xfrm>
            <a:off x="853932" y="3389750"/>
            <a:ext cx="300125" cy="300125"/>
          </a:xfrm>
          <a:prstGeom prst="rect">
            <a:avLst/>
          </a:prstGeom>
          <a:noFill/>
          <a:ln>
            <a:noFill/>
          </a:ln>
        </p:spPr>
      </p:pic>
      <p:pic>
        <p:nvPicPr>
          <p:cNvPr id="105" name="Google Shape;105;g2fda9042a85_0_59"/>
          <p:cNvPicPr preferRelativeResize="0"/>
          <p:nvPr/>
        </p:nvPicPr>
        <p:blipFill rotWithShape="1">
          <a:blip r:embed="rId6">
            <a:alphaModFix/>
          </a:blip>
          <a:srcRect/>
          <a:stretch/>
        </p:blipFill>
        <p:spPr>
          <a:xfrm>
            <a:off x="853932" y="2300725"/>
            <a:ext cx="300125" cy="300125"/>
          </a:xfrm>
          <a:prstGeom prst="rect">
            <a:avLst/>
          </a:prstGeom>
          <a:noFill/>
          <a:ln>
            <a:noFill/>
          </a:ln>
        </p:spPr>
      </p:pic>
      <p:pic>
        <p:nvPicPr>
          <p:cNvPr id="106" name="Google Shape;106;g2fda9042a85_0_59"/>
          <p:cNvPicPr preferRelativeResize="0"/>
          <p:nvPr/>
        </p:nvPicPr>
        <p:blipFill rotWithShape="1">
          <a:blip r:embed="rId7">
            <a:alphaModFix/>
          </a:blip>
          <a:srcRect/>
          <a:stretch/>
        </p:blipFill>
        <p:spPr>
          <a:xfrm>
            <a:off x="-806956" y="2600857"/>
            <a:ext cx="430200" cy="301140"/>
          </a:xfrm>
          <a:prstGeom prst="rect">
            <a:avLst/>
          </a:prstGeom>
          <a:noFill/>
          <a:ln>
            <a:noFill/>
          </a:ln>
        </p:spPr>
      </p:pic>
      <p:sp>
        <p:nvSpPr>
          <p:cNvPr id="107" name="Google Shape;107;g2fda9042a85_0_59"/>
          <p:cNvSpPr txBox="1"/>
          <p:nvPr/>
        </p:nvSpPr>
        <p:spPr>
          <a:xfrm>
            <a:off x="643275" y="1390345"/>
            <a:ext cx="7966200" cy="43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900"/>
              <a:buFont typeface="Arial"/>
              <a:buNone/>
            </a:pPr>
            <a:r>
              <a:rPr lang="en-US" sz="1900">
                <a:solidFill>
                  <a:schemeClr val="lt1"/>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Data Talks </a:t>
            </a:r>
            <a:r>
              <a:rPr lang="en-US" sz="1900">
                <a:solidFill>
                  <a:schemeClr val="lt1"/>
                </a:solidFill>
                <a:latin typeface="Roboto"/>
                <a:ea typeface="Roboto"/>
                <a:cs typeface="Roboto"/>
                <a:sym typeface="Roboto"/>
              </a:rPr>
              <a:t>have three main parts, lasting about 15 minutes each:</a:t>
            </a:r>
            <a:endParaRPr sz="1800">
              <a:solidFill>
                <a:schemeClr val="dk2"/>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cxnSp>
        <p:nvCxnSpPr>
          <p:cNvPr id="112" name="Google Shape;112;g2e5454c1daa_0_4"/>
          <p:cNvCxnSpPr/>
          <p:nvPr/>
        </p:nvCxnSpPr>
        <p:spPr>
          <a:xfrm>
            <a:off x="750275" y="777400"/>
            <a:ext cx="7728900" cy="0"/>
          </a:xfrm>
          <a:prstGeom prst="straightConnector1">
            <a:avLst/>
          </a:prstGeom>
          <a:noFill/>
          <a:ln w="9525" cap="flat" cmpd="sng">
            <a:solidFill>
              <a:srgbClr val="134F5C"/>
            </a:solidFill>
            <a:prstDash val="solid"/>
            <a:round/>
            <a:headEnd type="none" w="sm" len="sm"/>
            <a:tailEnd type="none" w="sm" len="sm"/>
          </a:ln>
        </p:spPr>
      </p:cxnSp>
      <p:sp>
        <p:nvSpPr>
          <p:cNvPr id="113" name="Google Shape;113;g2e5454c1daa_0_4"/>
          <p:cNvSpPr txBox="1"/>
          <p:nvPr/>
        </p:nvSpPr>
        <p:spPr>
          <a:xfrm>
            <a:off x="665922" y="303853"/>
            <a:ext cx="76698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a:solidFill>
                  <a:srgbClr val="414141"/>
                </a:solidFill>
                <a:latin typeface="Roboto"/>
                <a:ea typeface="Roboto"/>
                <a:cs typeface="Roboto"/>
                <a:sym typeface="Roboto"/>
              </a:rPr>
              <a:t>Conducting a full property inventory</a:t>
            </a:r>
            <a:endParaRPr sz="2600" b="1" i="0" u="none" strike="noStrike" cap="none">
              <a:solidFill>
                <a:srgbClr val="41414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E36149"/>
                </a:solidFill>
                <a:latin typeface="Roboto Light"/>
                <a:ea typeface="Roboto Light"/>
                <a:cs typeface="Roboto Light"/>
                <a:sym typeface="Roboto Light"/>
              </a:rPr>
              <a:t>Cleveland, OH</a:t>
            </a:r>
            <a:endParaRPr sz="2200" b="0" i="0" u="none" strike="noStrike" cap="none">
              <a:solidFill>
                <a:srgbClr val="E36149"/>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2600"/>
              <a:buFont typeface="Arial"/>
              <a:buNone/>
            </a:pPr>
            <a:endParaRPr sz="2600" b="1" i="0" u="none" strike="noStrike" cap="none">
              <a:solidFill>
                <a:srgbClr val="414141"/>
              </a:solidFill>
              <a:latin typeface="Montserrat"/>
              <a:ea typeface="Montserrat"/>
              <a:cs typeface="Montserrat"/>
              <a:sym typeface="Montserrat"/>
            </a:endParaRPr>
          </a:p>
        </p:txBody>
      </p:sp>
      <p:grpSp>
        <p:nvGrpSpPr>
          <p:cNvPr id="114" name="Google Shape;114;g2e5454c1daa_0_4"/>
          <p:cNvGrpSpPr/>
          <p:nvPr/>
        </p:nvGrpSpPr>
        <p:grpSpPr>
          <a:xfrm>
            <a:off x="7791375" y="194350"/>
            <a:ext cx="989700" cy="354000"/>
            <a:chOff x="9339500" y="600400"/>
            <a:chExt cx="989700" cy="354000"/>
          </a:xfrm>
        </p:grpSpPr>
        <p:sp>
          <p:nvSpPr>
            <p:cNvPr id="115" name="Google Shape;115;g2e5454c1daa_0_4"/>
            <p:cNvSpPr/>
            <p:nvPr/>
          </p:nvSpPr>
          <p:spPr>
            <a:xfrm>
              <a:off x="9339500" y="612400"/>
              <a:ext cx="989700" cy="330000"/>
            </a:xfrm>
            <a:prstGeom prst="roundRect">
              <a:avLst>
                <a:gd name="adj" fmla="val 16667"/>
              </a:avLst>
            </a:prstGeom>
            <a:solidFill>
              <a:srgbClr val="FFFFFF"/>
            </a:solidFill>
            <a:ln w="19050"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g2e5454c1daa_0_4"/>
            <p:cNvSpPr txBox="1"/>
            <p:nvPr/>
          </p:nvSpPr>
          <p:spPr>
            <a:xfrm>
              <a:off x="9403025" y="600400"/>
              <a:ext cx="638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chemeClr val="hlink"/>
                  </a:solidFill>
                  <a:latin typeface="Montserrat"/>
                  <a:ea typeface="Montserrat"/>
                  <a:cs typeface="Montserrat"/>
                  <a:sym typeface="Montserrat"/>
                  <a:hlinkClick r:id="rId3"/>
                </a:rPr>
                <a:t>LINK</a:t>
              </a:r>
              <a:endParaRPr sz="1100" b="1" i="0" u="none" strike="noStrike" cap="none">
                <a:solidFill>
                  <a:srgbClr val="134F5C"/>
                </a:solidFill>
                <a:latin typeface="Montserrat"/>
                <a:ea typeface="Montserrat"/>
                <a:cs typeface="Montserrat"/>
                <a:sym typeface="Montserrat"/>
              </a:endParaRPr>
            </a:p>
          </p:txBody>
        </p:sp>
        <p:pic>
          <p:nvPicPr>
            <p:cNvPr id="117" name="Google Shape;117;g2e5454c1daa_0_4"/>
            <p:cNvPicPr preferRelativeResize="0"/>
            <p:nvPr/>
          </p:nvPicPr>
          <p:blipFill rotWithShape="1">
            <a:blip r:embed="rId4">
              <a:alphaModFix/>
            </a:blip>
            <a:srcRect/>
            <a:stretch/>
          </p:blipFill>
          <p:spPr>
            <a:xfrm>
              <a:off x="9910549" y="635738"/>
              <a:ext cx="293200" cy="283325"/>
            </a:xfrm>
            <a:prstGeom prst="rect">
              <a:avLst/>
            </a:prstGeom>
            <a:noFill/>
            <a:ln>
              <a:noFill/>
            </a:ln>
          </p:spPr>
        </p:pic>
      </p:grpSp>
      <p:pic>
        <p:nvPicPr>
          <p:cNvPr id="118" name="Google Shape;118;g2e5454c1daa_0_4"/>
          <p:cNvPicPr preferRelativeResize="0"/>
          <p:nvPr/>
        </p:nvPicPr>
        <p:blipFill rotWithShape="1">
          <a:blip r:embed="rId5">
            <a:alphaModFix/>
          </a:blip>
          <a:srcRect/>
          <a:stretch/>
        </p:blipFill>
        <p:spPr>
          <a:xfrm>
            <a:off x="1718114" y="1316462"/>
            <a:ext cx="2438250" cy="3718325"/>
          </a:xfrm>
          <a:prstGeom prst="rect">
            <a:avLst/>
          </a:prstGeom>
          <a:noFill/>
          <a:ln>
            <a:noFill/>
          </a:ln>
        </p:spPr>
      </p:pic>
      <p:grpSp>
        <p:nvGrpSpPr>
          <p:cNvPr id="119" name="Google Shape;119;g2e5454c1daa_0_4"/>
          <p:cNvGrpSpPr/>
          <p:nvPr/>
        </p:nvGrpSpPr>
        <p:grpSpPr>
          <a:xfrm>
            <a:off x="4316175" y="1234575"/>
            <a:ext cx="4684250" cy="3800200"/>
            <a:chOff x="3630950" y="905925"/>
            <a:chExt cx="4684250" cy="3800200"/>
          </a:xfrm>
        </p:grpSpPr>
        <p:pic>
          <p:nvPicPr>
            <p:cNvPr id="120" name="Google Shape;120;g2e5454c1daa_0_4"/>
            <p:cNvPicPr preferRelativeResize="0"/>
            <p:nvPr/>
          </p:nvPicPr>
          <p:blipFill rotWithShape="1">
            <a:blip r:embed="rId6">
              <a:alphaModFix/>
            </a:blip>
            <a:srcRect/>
            <a:stretch/>
          </p:blipFill>
          <p:spPr>
            <a:xfrm>
              <a:off x="5244575" y="1029300"/>
              <a:ext cx="3070625" cy="3676825"/>
            </a:xfrm>
            <a:prstGeom prst="rect">
              <a:avLst/>
            </a:prstGeom>
            <a:noFill/>
            <a:ln>
              <a:noFill/>
            </a:ln>
          </p:spPr>
        </p:pic>
        <p:pic>
          <p:nvPicPr>
            <p:cNvPr id="121" name="Google Shape;121;g2e5454c1daa_0_4"/>
            <p:cNvPicPr preferRelativeResize="0"/>
            <p:nvPr/>
          </p:nvPicPr>
          <p:blipFill rotWithShape="1">
            <a:blip r:embed="rId7">
              <a:alphaModFix/>
            </a:blip>
            <a:srcRect r="5828" b="3146"/>
            <a:stretch/>
          </p:blipFill>
          <p:spPr>
            <a:xfrm>
              <a:off x="3630950" y="905925"/>
              <a:ext cx="1739750" cy="3800200"/>
            </a:xfrm>
            <a:prstGeom prst="rect">
              <a:avLst/>
            </a:prstGeom>
            <a:noFill/>
            <a:ln>
              <a:noFill/>
            </a:ln>
          </p:spPr>
        </p:pic>
      </p:grpSp>
      <p:pic>
        <p:nvPicPr>
          <p:cNvPr id="122" name="Google Shape;122;g2e5454c1daa_0_4"/>
          <p:cNvPicPr preferRelativeResize="0"/>
          <p:nvPr/>
        </p:nvPicPr>
        <p:blipFill rotWithShape="1">
          <a:blip r:embed="rId8">
            <a:alphaModFix/>
          </a:blip>
          <a:srcRect t="1393" b="7498"/>
          <a:stretch/>
        </p:blipFill>
        <p:spPr>
          <a:xfrm>
            <a:off x="287013" y="1316450"/>
            <a:ext cx="1271275" cy="1539425"/>
          </a:xfrm>
          <a:prstGeom prst="rect">
            <a:avLst/>
          </a:prstGeom>
          <a:noFill/>
          <a:ln>
            <a:noFill/>
          </a:ln>
        </p:spPr>
      </p:pic>
      <p:pic>
        <p:nvPicPr>
          <p:cNvPr id="123" name="Google Shape;123;g2e5454c1daa_0_4"/>
          <p:cNvPicPr preferRelativeResize="0"/>
          <p:nvPr/>
        </p:nvPicPr>
        <p:blipFill rotWithShape="1">
          <a:blip r:embed="rId9">
            <a:alphaModFix/>
          </a:blip>
          <a:srcRect t="1989" b="3296"/>
          <a:stretch/>
        </p:blipFill>
        <p:spPr>
          <a:xfrm>
            <a:off x="287050" y="2994725"/>
            <a:ext cx="1271275" cy="16158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g169da38bd39_0_199"/>
          <p:cNvPicPr preferRelativeResize="0"/>
          <p:nvPr/>
        </p:nvPicPr>
        <p:blipFill rotWithShape="1">
          <a:blip r:embed="rId3">
            <a:alphaModFix/>
          </a:blip>
          <a:srcRect/>
          <a:stretch/>
        </p:blipFill>
        <p:spPr>
          <a:xfrm>
            <a:off x="8551025" y="4567945"/>
            <a:ext cx="444501" cy="444501"/>
          </a:xfrm>
          <a:prstGeom prst="rect">
            <a:avLst/>
          </a:prstGeom>
          <a:noFill/>
          <a:ln>
            <a:noFill/>
          </a:ln>
        </p:spPr>
      </p:pic>
      <p:sp>
        <p:nvSpPr>
          <p:cNvPr id="129" name="Google Shape;129;g169da38bd39_0_199"/>
          <p:cNvSpPr txBox="1">
            <a:spLocks noGrp="1"/>
          </p:cNvSpPr>
          <p:nvPr>
            <p:ph type="title" idx="4294967295"/>
          </p:nvPr>
        </p:nvSpPr>
        <p:spPr>
          <a:xfrm>
            <a:off x="665922" y="327178"/>
            <a:ext cx="7669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3000"/>
              <a:buFont typeface="Calibri"/>
              <a:buNone/>
            </a:pPr>
            <a:r>
              <a:rPr lang="en-US" sz="2600">
                <a:latin typeface="Roboto Black"/>
                <a:ea typeface="Roboto Black"/>
                <a:cs typeface="Roboto Black"/>
                <a:sym typeface="Roboto Black"/>
              </a:rPr>
              <a:t>Data Talks Guests to Date</a:t>
            </a:r>
            <a:endParaRPr sz="2600">
              <a:latin typeface="Roboto Black"/>
              <a:ea typeface="Roboto Black"/>
              <a:cs typeface="Roboto Black"/>
              <a:sym typeface="Roboto Black"/>
            </a:endParaRPr>
          </a:p>
          <a:p>
            <a:pPr marL="0" lvl="0" indent="0" algn="ctr" rtl="0">
              <a:lnSpc>
                <a:spcPct val="100000"/>
              </a:lnSpc>
              <a:spcBef>
                <a:spcPts val="0"/>
              </a:spcBef>
              <a:spcAft>
                <a:spcPts val="0"/>
              </a:spcAft>
              <a:buSzPts val="2800"/>
              <a:buNone/>
            </a:pPr>
            <a:endParaRPr sz="2600" b="1">
              <a:solidFill>
                <a:srgbClr val="414141"/>
              </a:solidFill>
              <a:latin typeface="Montserrat"/>
              <a:ea typeface="Montserrat"/>
              <a:cs typeface="Montserrat"/>
              <a:sym typeface="Montserrat"/>
            </a:endParaRPr>
          </a:p>
        </p:txBody>
      </p:sp>
      <p:pic>
        <p:nvPicPr>
          <p:cNvPr id="130" name="Google Shape;130;g169da38bd39_0_199"/>
          <p:cNvPicPr preferRelativeResize="0"/>
          <p:nvPr/>
        </p:nvPicPr>
        <p:blipFill>
          <a:blip r:embed="rId4">
            <a:alphaModFix/>
          </a:blip>
          <a:stretch>
            <a:fillRect/>
          </a:stretch>
        </p:blipFill>
        <p:spPr>
          <a:xfrm>
            <a:off x="6962975" y="2951275"/>
            <a:ext cx="1713300" cy="1725900"/>
          </a:xfrm>
          <a:prstGeom prst="ellipse">
            <a:avLst/>
          </a:prstGeom>
          <a:noFill/>
          <a:ln>
            <a:noFill/>
          </a:ln>
        </p:spPr>
      </p:pic>
      <p:pic>
        <p:nvPicPr>
          <p:cNvPr id="131" name="Google Shape;131;g169da38bd39_0_199"/>
          <p:cNvPicPr preferRelativeResize="0"/>
          <p:nvPr/>
        </p:nvPicPr>
        <p:blipFill rotWithShape="1">
          <a:blip r:embed="rId5">
            <a:alphaModFix/>
          </a:blip>
          <a:srcRect t="4216" b="28740"/>
          <a:stretch/>
        </p:blipFill>
        <p:spPr>
          <a:xfrm>
            <a:off x="6962975" y="1008038"/>
            <a:ext cx="1713300" cy="1725900"/>
          </a:xfrm>
          <a:prstGeom prst="ellipse">
            <a:avLst/>
          </a:prstGeom>
          <a:noFill/>
          <a:ln>
            <a:noFill/>
          </a:ln>
        </p:spPr>
      </p:pic>
      <p:pic>
        <p:nvPicPr>
          <p:cNvPr id="132" name="Google Shape;132;g169da38bd39_0_199"/>
          <p:cNvPicPr preferRelativeResize="0"/>
          <p:nvPr/>
        </p:nvPicPr>
        <p:blipFill rotWithShape="1">
          <a:blip r:embed="rId6">
            <a:alphaModFix/>
          </a:blip>
          <a:srcRect t="5329"/>
          <a:stretch/>
        </p:blipFill>
        <p:spPr>
          <a:xfrm>
            <a:off x="2609925" y="1008038"/>
            <a:ext cx="1713300" cy="1725900"/>
          </a:xfrm>
          <a:prstGeom prst="ellipse">
            <a:avLst/>
          </a:prstGeom>
          <a:noFill/>
          <a:ln>
            <a:noFill/>
          </a:ln>
        </p:spPr>
      </p:pic>
      <p:pic>
        <p:nvPicPr>
          <p:cNvPr id="133" name="Google Shape;133;g169da38bd39_0_199"/>
          <p:cNvPicPr preferRelativeResize="0"/>
          <p:nvPr/>
        </p:nvPicPr>
        <p:blipFill rotWithShape="1">
          <a:blip r:embed="rId7">
            <a:alphaModFix/>
          </a:blip>
          <a:srcRect l="6038" r="11474"/>
          <a:stretch/>
        </p:blipFill>
        <p:spPr>
          <a:xfrm>
            <a:off x="2609925" y="3013675"/>
            <a:ext cx="1713300" cy="1663500"/>
          </a:xfrm>
          <a:prstGeom prst="ellipse">
            <a:avLst/>
          </a:prstGeom>
          <a:noFill/>
          <a:ln>
            <a:noFill/>
          </a:ln>
        </p:spPr>
      </p:pic>
      <p:pic>
        <p:nvPicPr>
          <p:cNvPr id="134" name="Google Shape;134;g169da38bd39_0_199"/>
          <p:cNvPicPr preferRelativeResize="0"/>
          <p:nvPr/>
        </p:nvPicPr>
        <p:blipFill rotWithShape="1">
          <a:blip r:embed="rId8">
            <a:alphaModFix/>
          </a:blip>
          <a:srcRect b="28042"/>
          <a:stretch/>
        </p:blipFill>
        <p:spPr>
          <a:xfrm>
            <a:off x="4786450" y="2951275"/>
            <a:ext cx="1713300" cy="1725900"/>
          </a:xfrm>
          <a:prstGeom prst="ellipse">
            <a:avLst/>
          </a:prstGeom>
          <a:noFill/>
          <a:ln>
            <a:noFill/>
          </a:ln>
        </p:spPr>
      </p:pic>
      <p:pic>
        <p:nvPicPr>
          <p:cNvPr id="135" name="Google Shape;135;g169da38bd39_0_199"/>
          <p:cNvPicPr preferRelativeResize="0"/>
          <p:nvPr/>
        </p:nvPicPr>
        <p:blipFill>
          <a:blip r:embed="rId9">
            <a:alphaModFix/>
          </a:blip>
          <a:stretch>
            <a:fillRect/>
          </a:stretch>
        </p:blipFill>
        <p:spPr>
          <a:xfrm>
            <a:off x="4786450" y="1008038"/>
            <a:ext cx="1713300" cy="1663500"/>
          </a:xfrm>
          <a:prstGeom prst="ellipse">
            <a:avLst/>
          </a:prstGeom>
          <a:noFill/>
          <a:ln>
            <a:noFill/>
          </a:ln>
        </p:spPr>
      </p:pic>
      <p:pic>
        <p:nvPicPr>
          <p:cNvPr id="136" name="Google Shape;136;g169da38bd39_0_199"/>
          <p:cNvPicPr preferRelativeResize="0"/>
          <p:nvPr/>
        </p:nvPicPr>
        <p:blipFill rotWithShape="1">
          <a:blip r:embed="rId10">
            <a:alphaModFix/>
          </a:blip>
          <a:srcRect t="3894" b="20479"/>
          <a:stretch/>
        </p:blipFill>
        <p:spPr>
          <a:xfrm>
            <a:off x="433400" y="2951275"/>
            <a:ext cx="1713300" cy="1725900"/>
          </a:xfrm>
          <a:prstGeom prst="ellipse">
            <a:avLst/>
          </a:prstGeom>
          <a:noFill/>
          <a:ln>
            <a:noFill/>
          </a:ln>
        </p:spPr>
      </p:pic>
      <p:pic>
        <p:nvPicPr>
          <p:cNvPr id="137" name="Google Shape;137;g169da38bd39_0_199"/>
          <p:cNvPicPr preferRelativeResize="0"/>
          <p:nvPr/>
        </p:nvPicPr>
        <p:blipFill>
          <a:blip r:embed="rId11">
            <a:alphaModFix/>
          </a:blip>
          <a:stretch>
            <a:fillRect/>
          </a:stretch>
        </p:blipFill>
        <p:spPr>
          <a:xfrm>
            <a:off x="471350" y="1008038"/>
            <a:ext cx="1637400" cy="1637400"/>
          </a:xfrm>
          <a:prstGeom prst="ellipse">
            <a:avLst/>
          </a:prstGeom>
          <a:noFill/>
          <a:ln>
            <a:noFill/>
          </a:ln>
        </p:spPr>
      </p:pic>
      <p:sp>
        <p:nvSpPr>
          <p:cNvPr id="138" name="Google Shape;138;g169da38bd39_0_199"/>
          <p:cNvSpPr/>
          <p:nvPr/>
        </p:nvSpPr>
        <p:spPr>
          <a:xfrm rot="-3600073">
            <a:off x="471330" y="1008010"/>
            <a:ext cx="1637461" cy="1637461"/>
          </a:xfrm>
          <a:prstGeom prst="chord">
            <a:avLst>
              <a:gd name="adj1" fmla="val 4653573"/>
              <a:gd name="adj2" fmla="val 13233703"/>
            </a:avLst>
          </a:prstGeom>
          <a:solidFill>
            <a:srgbClr val="3389A3">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 name="Google Shape;139;g169da38bd39_0_199"/>
          <p:cNvSpPr txBox="1"/>
          <p:nvPr/>
        </p:nvSpPr>
        <p:spPr>
          <a:xfrm>
            <a:off x="479450" y="2175700"/>
            <a:ext cx="1621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100">
                <a:solidFill>
                  <a:schemeClr val="lt1"/>
                </a:solidFill>
                <a:latin typeface="Roboto Medium"/>
                <a:ea typeface="Roboto Medium"/>
                <a:cs typeface="Roboto Medium"/>
                <a:sym typeface="Roboto Medium"/>
              </a:rPr>
              <a:t>KIMBERLY RUBENS</a:t>
            </a:r>
            <a:endParaRPr sz="11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800"/>
              <a:buFont typeface="Arial"/>
              <a:buNone/>
            </a:pPr>
            <a:r>
              <a:rPr lang="en-US" sz="700">
                <a:solidFill>
                  <a:schemeClr val="lt1"/>
                </a:solidFill>
                <a:latin typeface="Roboto"/>
                <a:ea typeface="Roboto"/>
                <a:cs typeface="Roboto"/>
                <a:sym typeface="Roboto"/>
              </a:rPr>
              <a:t>Baltimore, MD</a:t>
            </a:r>
            <a:endParaRPr sz="700" b="0" i="1" u="none" strike="noStrike" cap="none">
              <a:solidFill>
                <a:schemeClr val="lt1"/>
              </a:solidFill>
              <a:latin typeface="Roboto"/>
              <a:ea typeface="Roboto"/>
              <a:cs typeface="Roboto"/>
              <a:sym typeface="Roboto"/>
            </a:endParaRPr>
          </a:p>
        </p:txBody>
      </p:sp>
      <p:sp>
        <p:nvSpPr>
          <p:cNvPr id="140" name="Google Shape;140;g169da38bd39_0_199"/>
          <p:cNvSpPr/>
          <p:nvPr/>
        </p:nvSpPr>
        <p:spPr>
          <a:xfrm rot="-3600691">
            <a:off x="2626609" y="1044156"/>
            <a:ext cx="1671582" cy="1708981"/>
          </a:xfrm>
          <a:prstGeom prst="chord">
            <a:avLst>
              <a:gd name="adj1" fmla="val 4394967"/>
              <a:gd name="adj2" fmla="val 13599501"/>
            </a:avLst>
          </a:prstGeom>
          <a:solidFill>
            <a:srgbClr val="3389A3">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 name="Google Shape;141;g169da38bd39_0_199"/>
          <p:cNvSpPr txBox="1"/>
          <p:nvPr/>
        </p:nvSpPr>
        <p:spPr>
          <a:xfrm>
            <a:off x="2655975" y="2175700"/>
            <a:ext cx="1621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100">
                <a:solidFill>
                  <a:schemeClr val="lt1"/>
                </a:solidFill>
                <a:latin typeface="Roboto Medium"/>
                <a:ea typeface="Roboto Medium"/>
                <a:cs typeface="Roboto Medium"/>
                <a:sym typeface="Roboto Medium"/>
              </a:rPr>
              <a:t>ALLISON PRETTO</a:t>
            </a:r>
            <a:endParaRPr sz="11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800"/>
              <a:buFont typeface="Arial"/>
              <a:buNone/>
            </a:pPr>
            <a:r>
              <a:rPr lang="en-US" sz="700">
                <a:solidFill>
                  <a:schemeClr val="lt1"/>
                </a:solidFill>
                <a:latin typeface="Roboto"/>
                <a:ea typeface="Roboto"/>
                <a:cs typeface="Roboto"/>
                <a:sym typeface="Roboto"/>
              </a:rPr>
              <a:t>Oakland, CA</a:t>
            </a:r>
            <a:endParaRPr sz="700" b="0" i="1" u="none" strike="noStrike" cap="none">
              <a:solidFill>
                <a:schemeClr val="lt1"/>
              </a:solidFill>
              <a:latin typeface="Roboto"/>
              <a:ea typeface="Roboto"/>
              <a:cs typeface="Roboto"/>
              <a:sym typeface="Roboto"/>
            </a:endParaRPr>
          </a:p>
        </p:txBody>
      </p:sp>
      <p:sp>
        <p:nvSpPr>
          <p:cNvPr id="142" name="Google Shape;142;g169da38bd39_0_199"/>
          <p:cNvSpPr/>
          <p:nvPr/>
        </p:nvSpPr>
        <p:spPr>
          <a:xfrm rot="-3600447">
            <a:off x="4795336" y="969399"/>
            <a:ext cx="1678578" cy="1727401"/>
          </a:xfrm>
          <a:prstGeom prst="chord">
            <a:avLst>
              <a:gd name="adj1" fmla="val 4608029"/>
              <a:gd name="adj2" fmla="val 13434394"/>
            </a:avLst>
          </a:prstGeom>
          <a:solidFill>
            <a:srgbClr val="3389A3">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g169da38bd39_0_199"/>
          <p:cNvSpPr txBox="1"/>
          <p:nvPr/>
        </p:nvSpPr>
        <p:spPr>
          <a:xfrm>
            <a:off x="4832500" y="2111550"/>
            <a:ext cx="1621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100">
                <a:solidFill>
                  <a:schemeClr val="lt1"/>
                </a:solidFill>
                <a:latin typeface="Roboto Medium"/>
                <a:ea typeface="Roboto Medium"/>
                <a:cs typeface="Roboto Medium"/>
                <a:sym typeface="Roboto Medium"/>
              </a:rPr>
              <a:t>MONTANA JAMES</a:t>
            </a:r>
            <a:endParaRPr sz="11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800"/>
              <a:buFont typeface="Arial"/>
              <a:buNone/>
            </a:pPr>
            <a:r>
              <a:rPr lang="en-US" sz="700">
                <a:solidFill>
                  <a:schemeClr val="lt1"/>
                </a:solidFill>
                <a:latin typeface="Roboto"/>
                <a:ea typeface="Roboto"/>
                <a:cs typeface="Roboto"/>
                <a:sym typeface="Roboto"/>
              </a:rPr>
              <a:t>Missoula, MT</a:t>
            </a:r>
            <a:endParaRPr sz="700" b="0" i="1" u="none" strike="noStrike" cap="none">
              <a:solidFill>
                <a:schemeClr val="lt1"/>
              </a:solidFill>
              <a:latin typeface="Roboto"/>
              <a:ea typeface="Roboto"/>
              <a:cs typeface="Roboto"/>
              <a:sym typeface="Roboto"/>
            </a:endParaRPr>
          </a:p>
        </p:txBody>
      </p:sp>
      <p:sp>
        <p:nvSpPr>
          <p:cNvPr id="144" name="Google Shape;144;g169da38bd39_0_199"/>
          <p:cNvSpPr/>
          <p:nvPr/>
        </p:nvSpPr>
        <p:spPr>
          <a:xfrm rot="-3600691">
            <a:off x="6977934" y="1044156"/>
            <a:ext cx="1671582" cy="1708981"/>
          </a:xfrm>
          <a:prstGeom prst="chord">
            <a:avLst>
              <a:gd name="adj1" fmla="val 4394967"/>
              <a:gd name="adj2" fmla="val 13599501"/>
            </a:avLst>
          </a:prstGeom>
          <a:solidFill>
            <a:srgbClr val="3389A3">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 name="Google Shape;145;g169da38bd39_0_199"/>
          <p:cNvSpPr/>
          <p:nvPr/>
        </p:nvSpPr>
        <p:spPr>
          <a:xfrm rot="-3600667">
            <a:off x="452621" y="2998508"/>
            <a:ext cx="1660158" cy="1698637"/>
          </a:xfrm>
          <a:prstGeom prst="chord">
            <a:avLst>
              <a:gd name="adj1" fmla="val 4961798"/>
              <a:gd name="adj2" fmla="val 13011101"/>
            </a:avLst>
          </a:prstGeom>
          <a:solidFill>
            <a:srgbClr val="3389A3">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6" name="Google Shape;146;g169da38bd39_0_199"/>
          <p:cNvSpPr/>
          <p:nvPr/>
        </p:nvSpPr>
        <p:spPr>
          <a:xfrm rot="-3600958">
            <a:off x="2622620" y="2988971"/>
            <a:ext cx="1676009" cy="1717057"/>
          </a:xfrm>
          <a:prstGeom prst="chord">
            <a:avLst>
              <a:gd name="adj1" fmla="val 4961798"/>
              <a:gd name="adj2" fmla="val 13011101"/>
            </a:avLst>
          </a:prstGeom>
          <a:solidFill>
            <a:srgbClr val="3389A3">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 name="Google Shape;147;g169da38bd39_0_199"/>
          <p:cNvSpPr/>
          <p:nvPr/>
        </p:nvSpPr>
        <p:spPr>
          <a:xfrm rot="-3600667">
            <a:off x="4813021" y="2996108"/>
            <a:ext cx="1660158" cy="1698637"/>
          </a:xfrm>
          <a:prstGeom prst="chord">
            <a:avLst>
              <a:gd name="adj1" fmla="val 4961798"/>
              <a:gd name="adj2" fmla="val 13011101"/>
            </a:avLst>
          </a:prstGeom>
          <a:solidFill>
            <a:srgbClr val="3389A3">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g169da38bd39_0_199"/>
          <p:cNvSpPr/>
          <p:nvPr/>
        </p:nvSpPr>
        <p:spPr>
          <a:xfrm rot="-3600667">
            <a:off x="6983646" y="2996108"/>
            <a:ext cx="1660158" cy="1698637"/>
          </a:xfrm>
          <a:prstGeom prst="chord">
            <a:avLst>
              <a:gd name="adj1" fmla="val 4961798"/>
              <a:gd name="adj2" fmla="val 13011101"/>
            </a:avLst>
          </a:prstGeom>
          <a:solidFill>
            <a:srgbClr val="3389A3">
              <a:alpha val="694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g169da38bd39_0_199"/>
          <p:cNvSpPr txBox="1"/>
          <p:nvPr/>
        </p:nvSpPr>
        <p:spPr>
          <a:xfrm>
            <a:off x="7009025" y="2175700"/>
            <a:ext cx="1621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100">
                <a:solidFill>
                  <a:schemeClr val="lt1"/>
                </a:solidFill>
                <a:latin typeface="Roboto Medium"/>
                <a:ea typeface="Roboto Medium"/>
                <a:cs typeface="Roboto Medium"/>
                <a:sym typeface="Roboto Medium"/>
              </a:rPr>
              <a:t>MACKENZIE KELLY</a:t>
            </a:r>
            <a:endParaRPr sz="11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800"/>
              <a:buFont typeface="Arial"/>
              <a:buNone/>
            </a:pPr>
            <a:r>
              <a:rPr lang="en-US" sz="700">
                <a:solidFill>
                  <a:schemeClr val="lt1"/>
                </a:solidFill>
                <a:latin typeface="Roboto"/>
                <a:ea typeface="Roboto"/>
                <a:cs typeface="Roboto"/>
                <a:sym typeface="Roboto"/>
              </a:rPr>
              <a:t>Chattanooga, TN</a:t>
            </a:r>
            <a:endParaRPr sz="700" b="0" i="1" u="none" strike="noStrike" cap="none">
              <a:solidFill>
                <a:schemeClr val="lt1"/>
              </a:solidFill>
              <a:latin typeface="Roboto"/>
              <a:ea typeface="Roboto"/>
              <a:cs typeface="Roboto"/>
              <a:sym typeface="Roboto"/>
            </a:endParaRPr>
          </a:p>
        </p:txBody>
      </p:sp>
      <p:sp>
        <p:nvSpPr>
          <p:cNvPr id="150" name="Google Shape;150;g169da38bd39_0_199"/>
          <p:cNvSpPr txBox="1"/>
          <p:nvPr/>
        </p:nvSpPr>
        <p:spPr>
          <a:xfrm>
            <a:off x="479450" y="4198650"/>
            <a:ext cx="1621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100">
                <a:solidFill>
                  <a:schemeClr val="lt1"/>
                </a:solidFill>
                <a:latin typeface="Roboto Medium"/>
                <a:ea typeface="Roboto Medium"/>
                <a:cs typeface="Roboto Medium"/>
                <a:sym typeface="Roboto Medium"/>
              </a:rPr>
              <a:t>JODIE LEGG</a:t>
            </a:r>
            <a:endParaRPr sz="11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800"/>
              <a:buFont typeface="Arial"/>
              <a:buNone/>
            </a:pPr>
            <a:r>
              <a:rPr lang="en-US" sz="700">
                <a:solidFill>
                  <a:schemeClr val="lt1"/>
                </a:solidFill>
                <a:latin typeface="Roboto"/>
                <a:ea typeface="Roboto"/>
                <a:cs typeface="Roboto"/>
                <a:sym typeface="Roboto"/>
              </a:rPr>
              <a:t>Chattanooga, TN</a:t>
            </a:r>
            <a:endParaRPr sz="700" b="0" i="1" u="none" strike="noStrike" cap="none">
              <a:solidFill>
                <a:schemeClr val="lt1"/>
              </a:solidFill>
              <a:latin typeface="Roboto"/>
              <a:ea typeface="Roboto"/>
              <a:cs typeface="Roboto"/>
              <a:sym typeface="Roboto"/>
            </a:endParaRPr>
          </a:p>
        </p:txBody>
      </p:sp>
      <p:sp>
        <p:nvSpPr>
          <p:cNvPr id="151" name="Google Shape;151;g169da38bd39_0_199"/>
          <p:cNvSpPr txBox="1"/>
          <p:nvPr/>
        </p:nvSpPr>
        <p:spPr>
          <a:xfrm>
            <a:off x="2652300" y="4198650"/>
            <a:ext cx="1621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100">
                <a:solidFill>
                  <a:schemeClr val="lt1"/>
                </a:solidFill>
                <a:latin typeface="Roboto Medium"/>
                <a:ea typeface="Roboto Medium"/>
                <a:cs typeface="Roboto Medium"/>
                <a:sym typeface="Roboto Medium"/>
              </a:rPr>
              <a:t>ADAM RUEGE</a:t>
            </a:r>
            <a:endParaRPr sz="11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800"/>
              <a:buFont typeface="Arial"/>
              <a:buNone/>
            </a:pPr>
            <a:r>
              <a:rPr lang="en-US" sz="700">
                <a:solidFill>
                  <a:schemeClr val="lt1"/>
                </a:solidFill>
                <a:latin typeface="Roboto"/>
                <a:ea typeface="Roboto"/>
                <a:cs typeface="Roboto"/>
                <a:sym typeface="Roboto"/>
              </a:rPr>
              <a:t>Columbus, OH</a:t>
            </a:r>
            <a:endParaRPr sz="700" b="0" i="1" u="none" strike="noStrike" cap="none">
              <a:solidFill>
                <a:schemeClr val="lt1"/>
              </a:solidFill>
              <a:latin typeface="Roboto"/>
              <a:ea typeface="Roboto"/>
              <a:cs typeface="Roboto"/>
              <a:sym typeface="Roboto"/>
            </a:endParaRPr>
          </a:p>
        </p:txBody>
      </p:sp>
      <p:sp>
        <p:nvSpPr>
          <p:cNvPr id="152" name="Google Shape;152;g169da38bd39_0_199"/>
          <p:cNvSpPr txBox="1"/>
          <p:nvPr/>
        </p:nvSpPr>
        <p:spPr>
          <a:xfrm>
            <a:off x="4832500" y="4198650"/>
            <a:ext cx="1621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100">
                <a:solidFill>
                  <a:schemeClr val="lt1"/>
                </a:solidFill>
                <a:latin typeface="Roboto Medium"/>
                <a:ea typeface="Roboto Medium"/>
                <a:cs typeface="Roboto Medium"/>
                <a:sym typeface="Roboto Medium"/>
              </a:rPr>
              <a:t>ISAAC ROBB</a:t>
            </a:r>
            <a:endParaRPr sz="11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800"/>
              <a:buFont typeface="Arial"/>
              <a:buNone/>
            </a:pPr>
            <a:r>
              <a:rPr lang="en-US" sz="700">
                <a:solidFill>
                  <a:schemeClr val="lt1"/>
                </a:solidFill>
                <a:latin typeface="Roboto"/>
                <a:ea typeface="Roboto"/>
                <a:cs typeface="Roboto"/>
                <a:sym typeface="Roboto"/>
              </a:rPr>
              <a:t>Cleveland, OH</a:t>
            </a:r>
            <a:endParaRPr sz="700" b="0" i="1" u="none" strike="noStrike" cap="none">
              <a:solidFill>
                <a:schemeClr val="lt1"/>
              </a:solidFill>
              <a:latin typeface="Roboto"/>
              <a:ea typeface="Roboto"/>
              <a:cs typeface="Roboto"/>
              <a:sym typeface="Roboto"/>
            </a:endParaRPr>
          </a:p>
        </p:txBody>
      </p:sp>
      <p:sp>
        <p:nvSpPr>
          <p:cNvPr id="153" name="Google Shape;153;g169da38bd39_0_199"/>
          <p:cNvSpPr txBox="1"/>
          <p:nvPr/>
        </p:nvSpPr>
        <p:spPr>
          <a:xfrm>
            <a:off x="7012700" y="4198650"/>
            <a:ext cx="1621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100">
                <a:solidFill>
                  <a:schemeClr val="lt1"/>
                </a:solidFill>
                <a:latin typeface="Roboto Medium"/>
                <a:ea typeface="Roboto Medium"/>
                <a:cs typeface="Roboto Medium"/>
                <a:sym typeface="Roboto Medium"/>
              </a:rPr>
              <a:t>RICO RAZO</a:t>
            </a:r>
            <a:endParaRPr sz="1100" b="0" i="0" u="none" strike="noStrike" cap="none">
              <a:solidFill>
                <a:schemeClr val="lt1"/>
              </a:solidFill>
              <a:latin typeface="Roboto Medium"/>
              <a:ea typeface="Roboto Medium"/>
              <a:cs typeface="Roboto Medium"/>
              <a:sym typeface="Roboto Medium"/>
            </a:endParaRPr>
          </a:p>
          <a:p>
            <a:pPr marL="0" marR="0" lvl="0" indent="0" algn="ctr" rtl="0">
              <a:lnSpc>
                <a:spcPct val="100000"/>
              </a:lnSpc>
              <a:spcBef>
                <a:spcPts val="0"/>
              </a:spcBef>
              <a:spcAft>
                <a:spcPts val="0"/>
              </a:spcAft>
              <a:buClr>
                <a:srgbClr val="000000"/>
              </a:buClr>
              <a:buSzPts val="1800"/>
              <a:buFont typeface="Arial"/>
              <a:buNone/>
            </a:pPr>
            <a:r>
              <a:rPr lang="en-US" sz="700">
                <a:solidFill>
                  <a:schemeClr val="lt1"/>
                </a:solidFill>
                <a:latin typeface="Roboto"/>
                <a:ea typeface="Roboto"/>
                <a:cs typeface="Roboto"/>
                <a:sym typeface="Roboto"/>
              </a:rPr>
              <a:t>Detroit, MI</a:t>
            </a:r>
            <a:endParaRPr sz="700" b="0" i="1" u="none" strike="noStrike" cap="none">
              <a:solidFill>
                <a:schemeClr val="lt1"/>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98b9a00ad6_0_27"/>
          <p:cNvSpPr/>
          <p:nvPr/>
        </p:nvSpPr>
        <p:spPr>
          <a:xfrm>
            <a:off x="0" y="0"/>
            <a:ext cx="9144000" cy="5143500"/>
          </a:xfrm>
          <a:prstGeom prst="rect">
            <a:avLst/>
          </a:prstGeom>
          <a:solidFill>
            <a:srgbClr val="00ADB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FFFFFF"/>
              </a:solidFill>
              <a:latin typeface="Arial"/>
              <a:ea typeface="Arial"/>
              <a:cs typeface="Arial"/>
              <a:sym typeface="Arial"/>
            </a:endParaRPr>
          </a:p>
        </p:txBody>
      </p:sp>
      <p:pic>
        <p:nvPicPr>
          <p:cNvPr id="159" name="Google Shape;159;g298b9a00ad6_0_27"/>
          <p:cNvPicPr preferRelativeResize="0"/>
          <p:nvPr/>
        </p:nvPicPr>
        <p:blipFill rotWithShape="1">
          <a:blip r:embed="rId3">
            <a:alphaModFix/>
          </a:blip>
          <a:srcRect/>
          <a:stretch/>
        </p:blipFill>
        <p:spPr>
          <a:xfrm>
            <a:off x="8551025" y="4567945"/>
            <a:ext cx="444501" cy="444501"/>
          </a:xfrm>
          <a:prstGeom prst="rect">
            <a:avLst/>
          </a:prstGeom>
          <a:noFill/>
          <a:ln>
            <a:noFill/>
          </a:ln>
        </p:spPr>
      </p:pic>
      <p:sp>
        <p:nvSpPr>
          <p:cNvPr id="160" name="Google Shape;160;g298b9a00ad6_0_27"/>
          <p:cNvSpPr txBox="1"/>
          <p:nvPr/>
        </p:nvSpPr>
        <p:spPr>
          <a:xfrm>
            <a:off x="436100" y="466875"/>
            <a:ext cx="3210300" cy="201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boto Black"/>
                <a:ea typeface="Roboto Black"/>
                <a:cs typeface="Roboto Black"/>
                <a:sym typeface="Roboto Black"/>
              </a:rPr>
              <a:t>Data Talks</a:t>
            </a:r>
            <a:endParaRPr sz="1800" b="0" i="0" u="none" strike="noStrike" cap="none">
              <a:solidFill>
                <a:schemeClr val="lt1"/>
              </a:solidFill>
              <a:latin typeface="Roboto Black"/>
              <a:ea typeface="Roboto Black"/>
              <a:cs typeface="Roboto Black"/>
              <a:sym typeface="Roboto Black"/>
            </a:endParaRPr>
          </a:p>
          <a:p>
            <a:pPr marL="0" marR="0" lvl="0" indent="0" algn="l" rtl="0">
              <a:lnSpc>
                <a:spcPct val="100000"/>
              </a:lnSpc>
              <a:spcBef>
                <a:spcPts val="0"/>
              </a:spcBef>
              <a:spcAft>
                <a:spcPts val="0"/>
              </a:spcAft>
              <a:buClr>
                <a:srgbClr val="000000"/>
              </a:buClr>
              <a:buSzPts val="1800"/>
              <a:buFont typeface="Arial"/>
              <a:buNone/>
            </a:pPr>
            <a:r>
              <a:rPr lang="en-US" sz="1800">
                <a:solidFill>
                  <a:srgbClr val="A6E0E0"/>
                </a:solidFill>
                <a:latin typeface="Roboto Black"/>
                <a:ea typeface="Roboto Black"/>
                <a:cs typeface="Roboto Black"/>
                <a:sym typeface="Roboto Black"/>
              </a:rPr>
              <a:t>On our website</a:t>
            </a:r>
            <a:endParaRPr sz="1800" b="0" i="0" u="none" strike="noStrike" cap="none">
              <a:solidFill>
                <a:srgbClr val="A6E0E0"/>
              </a:solidFill>
              <a:latin typeface="Roboto Black"/>
              <a:ea typeface="Roboto Black"/>
              <a:cs typeface="Roboto Black"/>
              <a:sym typeface="Roboto Black"/>
            </a:endParaRPr>
          </a:p>
        </p:txBody>
      </p:sp>
      <p:pic>
        <p:nvPicPr>
          <p:cNvPr id="161" name="Google Shape;161;g298b9a00ad6_0_27"/>
          <p:cNvPicPr preferRelativeResize="0"/>
          <p:nvPr/>
        </p:nvPicPr>
        <p:blipFill rotWithShape="1">
          <a:blip r:embed="rId4">
            <a:alphaModFix/>
          </a:blip>
          <a:srcRect/>
          <a:stretch/>
        </p:blipFill>
        <p:spPr>
          <a:xfrm>
            <a:off x="3840201" y="466875"/>
            <a:ext cx="5058601" cy="3576850"/>
          </a:xfrm>
          <a:prstGeom prst="rect">
            <a:avLst/>
          </a:prstGeom>
          <a:noFill/>
          <a:ln>
            <a:noFill/>
          </a:ln>
          <a:effectLst>
            <a:outerShdw blurRad="57150" dist="19050" dir="5400000" algn="bl" rotWithShape="0">
              <a:srgbClr val="000000">
                <a:alpha val="49803"/>
              </a:srgbClr>
            </a:outerShdw>
          </a:effectLst>
        </p:spPr>
      </p:pic>
      <p:sp>
        <p:nvSpPr>
          <p:cNvPr id="162" name="Google Shape;162;g298b9a00ad6_0_27"/>
          <p:cNvSpPr txBox="1"/>
          <p:nvPr/>
        </p:nvSpPr>
        <p:spPr>
          <a:xfrm>
            <a:off x="436100" y="1474050"/>
            <a:ext cx="3210300" cy="3093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500">
                <a:solidFill>
                  <a:srgbClr val="FFFFFF"/>
                </a:solidFill>
                <a:latin typeface="Roboto"/>
                <a:ea typeface="Roboto"/>
                <a:cs typeface="Roboto"/>
                <a:sym typeface="Roboto"/>
              </a:rPr>
              <a:t>Users can visit</a:t>
            </a:r>
            <a:r>
              <a:rPr lang="en-US" sz="1500" b="0" i="0" u="none" strike="noStrike" cap="none">
                <a:solidFill>
                  <a:srgbClr val="FFFFFF"/>
                </a:solidFill>
                <a:latin typeface="Roboto"/>
                <a:ea typeface="Roboto"/>
                <a:cs typeface="Roboto"/>
                <a:sym typeface="Roboto"/>
              </a:rPr>
              <a:t> </a:t>
            </a:r>
            <a:r>
              <a:rPr lang="en-US" sz="1500" b="0" i="0" u="sng" strike="noStrike" cap="none">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our website</a:t>
            </a:r>
            <a:r>
              <a:rPr lang="en-US" sz="1500" b="0" i="0" u="none" strike="noStrike" cap="none">
                <a:solidFill>
                  <a:srgbClr val="FFFFFF"/>
                </a:solidFill>
                <a:latin typeface="Roboto"/>
                <a:ea typeface="Roboto"/>
                <a:cs typeface="Roboto"/>
                <a:sym typeface="Roboto"/>
              </a:rPr>
              <a:t> to:</a:t>
            </a:r>
            <a:endParaRPr sz="15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500" b="0" i="0" u="none" strike="noStrike" cap="none">
              <a:solidFill>
                <a:srgbClr val="FFFFFF"/>
              </a:solidFill>
              <a:latin typeface="Roboto"/>
              <a:ea typeface="Roboto"/>
              <a:cs typeface="Roboto"/>
              <a:sym typeface="Roboto"/>
            </a:endParaRPr>
          </a:p>
          <a:p>
            <a:pPr marL="457200" marR="0" lvl="0" indent="-317500" algn="l" rtl="0">
              <a:lnSpc>
                <a:spcPct val="100000"/>
              </a:lnSpc>
              <a:spcBef>
                <a:spcPts val="0"/>
              </a:spcBef>
              <a:spcAft>
                <a:spcPts val="0"/>
              </a:spcAft>
              <a:buClr>
                <a:srgbClr val="FFFFFF"/>
              </a:buClr>
              <a:buSzPts val="1400"/>
              <a:buFont typeface="Roboto"/>
              <a:buChar char="●"/>
            </a:pPr>
            <a:r>
              <a:rPr lang="en-US" sz="1400" b="1" i="0" u="none" strike="noStrike" cap="none">
                <a:solidFill>
                  <a:srgbClr val="FFFFFF"/>
                </a:solidFill>
                <a:latin typeface="Roboto"/>
                <a:ea typeface="Roboto"/>
                <a:cs typeface="Roboto"/>
                <a:sym typeface="Roboto"/>
              </a:rPr>
              <a:t>View past episodes</a:t>
            </a:r>
            <a:r>
              <a:rPr lang="en-US" sz="1400" b="0" i="0" u="none" strike="noStrike" cap="none">
                <a:solidFill>
                  <a:srgbClr val="FFFFFF"/>
                </a:solidFill>
                <a:latin typeface="Roboto"/>
                <a:ea typeface="Roboto"/>
                <a:cs typeface="Roboto"/>
                <a:sym typeface="Roboto"/>
              </a:rPr>
              <a:t>, including a primer on local housing data and episodes discussing rental registries, resident surveys, and homelessness data</a:t>
            </a:r>
            <a:endParaRPr sz="1400" b="0" i="0" u="none" strike="noStrike" cap="none">
              <a:solidFill>
                <a:srgbClr val="FFFFFF"/>
              </a:solidFill>
              <a:latin typeface="Roboto"/>
              <a:ea typeface="Roboto"/>
              <a:cs typeface="Roboto"/>
              <a:sym typeface="Roboto"/>
            </a:endParaRPr>
          </a:p>
          <a:p>
            <a:pPr marL="457200" marR="0" lvl="0" indent="-317500" algn="l" rtl="0">
              <a:lnSpc>
                <a:spcPct val="100000"/>
              </a:lnSpc>
              <a:spcBef>
                <a:spcPts val="1000"/>
              </a:spcBef>
              <a:spcAft>
                <a:spcPts val="0"/>
              </a:spcAft>
              <a:buClr>
                <a:srgbClr val="FFFFFF"/>
              </a:buClr>
              <a:buSzPts val="1400"/>
              <a:buFont typeface="Roboto"/>
              <a:buChar char="●"/>
            </a:pPr>
            <a:r>
              <a:rPr lang="en-US" sz="1400" b="0" i="0" u="none" strike="noStrike" cap="none">
                <a:solidFill>
                  <a:srgbClr val="FFFFFF"/>
                </a:solidFill>
                <a:latin typeface="Roboto"/>
                <a:ea typeface="Roboto"/>
                <a:cs typeface="Roboto"/>
                <a:sym typeface="Roboto"/>
              </a:rPr>
              <a:t>Access </a:t>
            </a:r>
            <a:r>
              <a:rPr lang="en-US" sz="1400" b="1" i="0" u="none" strike="noStrike" cap="none">
                <a:solidFill>
                  <a:srgbClr val="FFFFFF"/>
                </a:solidFill>
                <a:latin typeface="Roboto"/>
                <a:ea typeface="Roboto"/>
                <a:cs typeface="Roboto"/>
                <a:sym typeface="Roboto"/>
              </a:rPr>
              <a:t>recommended reading</a:t>
            </a:r>
            <a:endParaRPr sz="1400" b="1" i="0" u="none" strike="noStrike" cap="none">
              <a:solidFill>
                <a:srgbClr val="FFFFFF"/>
              </a:solidFill>
              <a:latin typeface="Roboto"/>
              <a:ea typeface="Roboto"/>
              <a:cs typeface="Roboto"/>
              <a:sym typeface="Roboto"/>
            </a:endParaRPr>
          </a:p>
          <a:p>
            <a:pPr marL="457200" marR="0" lvl="0" indent="-317500" algn="l" rtl="0">
              <a:lnSpc>
                <a:spcPct val="100000"/>
              </a:lnSpc>
              <a:spcBef>
                <a:spcPts val="1000"/>
              </a:spcBef>
              <a:spcAft>
                <a:spcPts val="0"/>
              </a:spcAft>
              <a:buClr>
                <a:srgbClr val="FFFFFF"/>
              </a:buClr>
              <a:buSzPts val="1400"/>
              <a:buFont typeface="Roboto"/>
              <a:buChar char="●"/>
            </a:pPr>
            <a:r>
              <a:rPr lang="en-US" sz="1400" b="1" i="0" u="none" strike="noStrike" cap="none">
                <a:solidFill>
                  <a:srgbClr val="FFFFFF"/>
                </a:solidFill>
                <a:latin typeface="Roboto"/>
                <a:ea typeface="Roboto"/>
                <a:cs typeface="Roboto"/>
                <a:sym typeface="Roboto"/>
              </a:rPr>
              <a:t>Register </a:t>
            </a:r>
            <a:r>
              <a:rPr lang="en-US" sz="1400" b="0" i="0" u="none" strike="noStrike" cap="none">
                <a:solidFill>
                  <a:srgbClr val="FFFFFF"/>
                </a:solidFill>
                <a:latin typeface="Roboto"/>
                <a:ea typeface="Roboto"/>
                <a:cs typeface="Roboto"/>
                <a:sym typeface="Roboto"/>
              </a:rPr>
              <a:t>for upcoming episodes, including on in August on storytelling with local data</a:t>
            </a:r>
            <a:endParaRPr sz="1400" b="0" i="0" u="none" strike="noStrike" cap="none">
              <a:solidFill>
                <a:srgbClr val="FFFFFF"/>
              </a:solidFill>
              <a:latin typeface="Roboto"/>
              <a:ea typeface="Roboto"/>
              <a:cs typeface="Roboto"/>
              <a:sym typeface="Roboto"/>
            </a:endParaRPr>
          </a:p>
          <a:p>
            <a:pPr marL="457200" marR="0" lvl="0" indent="-317500" algn="l" rtl="0">
              <a:lnSpc>
                <a:spcPct val="100000"/>
              </a:lnSpc>
              <a:spcBef>
                <a:spcPts val="1000"/>
              </a:spcBef>
              <a:spcAft>
                <a:spcPts val="1000"/>
              </a:spcAft>
              <a:buClr>
                <a:srgbClr val="FFFFFF"/>
              </a:buClr>
              <a:buSzPts val="1400"/>
              <a:buFont typeface="Roboto"/>
              <a:buChar char="●"/>
            </a:pPr>
            <a:r>
              <a:rPr lang="en-US" sz="1400" b="0" i="0" u="none" strike="noStrike" cap="none">
                <a:solidFill>
                  <a:srgbClr val="FFFFFF"/>
                </a:solidFill>
                <a:latin typeface="Roboto"/>
                <a:ea typeface="Roboto"/>
                <a:cs typeface="Roboto"/>
                <a:sym typeface="Roboto"/>
              </a:rPr>
              <a:t>Join our </a:t>
            </a:r>
            <a:r>
              <a:rPr lang="en-US" sz="1400" b="1" i="0" u="none" strike="noStrike" cap="none">
                <a:solidFill>
                  <a:srgbClr val="FFFFFF"/>
                </a:solidFill>
                <a:latin typeface="Roboto"/>
                <a:ea typeface="Roboto"/>
                <a:cs typeface="Roboto"/>
                <a:sym typeface="Roboto"/>
              </a:rPr>
              <a:t>mailing list</a:t>
            </a:r>
            <a:endParaRPr sz="1400" b="1" i="0" u="none" strike="noStrike" cap="none">
              <a:solidFill>
                <a:srgbClr val="FFFFFF"/>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g2bfc3f37a52_0_534"/>
          <p:cNvPicPr preferRelativeResize="0"/>
          <p:nvPr/>
        </p:nvPicPr>
        <p:blipFill rotWithShape="1">
          <a:blip r:embed="rId3">
            <a:alphaModFix/>
          </a:blip>
          <a:srcRect/>
          <a:stretch/>
        </p:blipFill>
        <p:spPr>
          <a:xfrm>
            <a:off x="8551025" y="4567945"/>
            <a:ext cx="444501" cy="444501"/>
          </a:xfrm>
          <a:prstGeom prst="rect">
            <a:avLst/>
          </a:prstGeom>
          <a:noFill/>
          <a:ln>
            <a:noFill/>
          </a:ln>
        </p:spPr>
      </p:pic>
      <p:sp>
        <p:nvSpPr>
          <p:cNvPr id="168" name="Google Shape;168;g2bfc3f37a52_0_534"/>
          <p:cNvSpPr txBox="1">
            <a:spLocks noGrp="1"/>
          </p:cNvSpPr>
          <p:nvPr>
            <p:ph type="title" idx="4294967295"/>
          </p:nvPr>
        </p:nvSpPr>
        <p:spPr>
          <a:xfrm>
            <a:off x="665922" y="327178"/>
            <a:ext cx="76698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3000"/>
              <a:buFont typeface="Calibri"/>
              <a:buNone/>
            </a:pPr>
            <a:r>
              <a:rPr lang="en-US" sz="2600">
                <a:latin typeface="Roboto Black"/>
                <a:ea typeface="Roboto Black"/>
                <a:cs typeface="Roboto Black"/>
                <a:sym typeface="Roboto Black"/>
              </a:rPr>
              <a:t>Metrics</a:t>
            </a:r>
            <a:endParaRPr sz="2200" b="1">
              <a:solidFill>
                <a:srgbClr val="414141"/>
              </a:solidFill>
              <a:latin typeface="Montserrat"/>
              <a:ea typeface="Montserrat"/>
              <a:cs typeface="Montserrat"/>
              <a:sym typeface="Montserrat"/>
            </a:endParaRPr>
          </a:p>
        </p:txBody>
      </p:sp>
      <p:sp>
        <p:nvSpPr>
          <p:cNvPr id="169" name="Google Shape;169;g2bfc3f37a52_0_534"/>
          <p:cNvSpPr txBox="1"/>
          <p:nvPr/>
        </p:nvSpPr>
        <p:spPr>
          <a:xfrm>
            <a:off x="986325" y="1338900"/>
            <a:ext cx="7029000" cy="44073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Avg. registrants per episode: 	</a:t>
            </a:r>
            <a:r>
              <a:rPr lang="en-US" sz="1800" b="1">
                <a:solidFill>
                  <a:schemeClr val="dk1"/>
                </a:solidFill>
                <a:latin typeface="Roboto"/>
                <a:ea typeface="Roboto"/>
                <a:cs typeface="Roboto"/>
                <a:sym typeface="Roboto"/>
              </a:rPr>
              <a:t>330</a:t>
            </a:r>
            <a:endParaRPr sz="1800" b="1">
              <a:solidFill>
                <a:schemeClr val="dk1"/>
              </a:solidFill>
              <a:latin typeface="Roboto"/>
              <a:ea typeface="Roboto"/>
              <a:cs typeface="Roboto"/>
              <a:sym typeface="Roboto"/>
            </a:endParaRPr>
          </a:p>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Avg. attendees per episode: 	</a:t>
            </a:r>
            <a:r>
              <a:rPr lang="en-US" sz="1800" b="1">
                <a:solidFill>
                  <a:schemeClr val="dk1"/>
                </a:solidFill>
                <a:latin typeface="Roboto"/>
                <a:ea typeface="Roboto"/>
                <a:cs typeface="Roboto"/>
                <a:sym typeface="Roboto"/>
              </a:rPr>
              <a:t>160</a:t>
            </a:r>
            <a:endParaRPr sz="1800" b="1">
              <a:solidFill>
                <a:schemeClr val="dk1"/>
              </a:solidFill>
              <a:latin typeface="Roboto"/>
              <a:ea typeface="Roboto"/>
              <a:cs typeface="Roboto"/>
              <a:sym typeface="Roboto"/>
            </a:endParaRPr>
          </a:p>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Avg. audience Qs posed: 		</a:t>
            </a:r>
            <a:r>
              <a:rPr lang="en-US" sz="1800" b="1">
                <a:solidFill>
                  <a:schemeClr val="dk1"/>
                </a:solidFill>
                <a:latin typeface="Roboto"/>
                <a:ea typeface="Roboto"/>
                <a:cs typeface="Roboto"/>
                <a:sym typeface="Roboto"/>
              </a:rPr>
              <a:t>25</a:t>
            </a:r>
            <a:endParaRPr sz="1800" b="1">
              <a:solidFill>
                <a:schemeClr val="dk1"/>
              </a:solidFill>
              <a:latin typeface="Roboto"/>
              <a:ea typeface="Roboto"/>
              <a:cs typeface="Roboto"/>
              <a:sym typeface="Roboto"/>
            </a:endParaRPr>
          </a:p>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Avg. YouTube views: 			</a:t>
            </a:r>
            <a:r>
              <a:rPr lang="en-US" sz="1800" b="1">
                <a:solidFill>
                  <a:schemeClr val="dk1"/>
                </a:solidFill>
                <a:latin typeface="Roboto"/>
                <a:ea typeface="Roboto"/>
                <a:cs typeface="Roboto"/>
                <a:sym typeface="Roboto"/>
              </a:rPr>
              <a:t>155</a:t>
            </a:r>
            <a:endParaRPr sz="1800" b="1">
              <a:solidFill>
                <a:schemeClr val="dk1"/>
              </a:solidFill>
              <a:latin typeface="Roboto"/>
              <a:ea typeface="Roboto"/>
              <a:cs typeface="Roboto"/>
              <a:sym typeface="Roboto"/>
            </a:endParaRPr>
          </a:p>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Data Talks webpage visits:		</a:t>
            </a:r>
            <a:r>
              <a:rPr lang="en-US" sz="1800" b="1">
                <a:solidFill>
                  <a:schemeClr val="dk1"/>
                </a:solidFill>
                <a:latin typeface="Roboto"/>
                <a:ea typeface="Roboto"/>
                <a:cs typeface="Roboto"/>
                <a:sym typeface="Roboto"/>
              </a:rPr>
              <a:t>1,205 </a:t>
            </a:r>
            <a:r>
              <a:rPr lang="en-US" sz="1800">
                <a:solidFill>
                  <a:schemeClr val="dk1"/>
                </a:solidFill>
                <a:latin typeface="Roboto"/>
                <a:ea typeface="Roboto"/>
                <a:cs typeface="Roboto"/>
                <a:sym typeface="Roboto"/>
              </a:rPr>
              <a:t>(since Jan 1)</a:t>
            </a:r>
            <a:endParaRPr sz="1800">
              <a:solidFill>
                <a:schemeClr val="dk1"/>
              </a:solidFill>
              <a:latin typeface="Roboto"/>
              <a:ea typeface="Roboto"/>
              <a:cs typeface="Roboto"/>
              <a:sym typeface="Roboto"/>
            </a:endParaRPr>
          </a:p>
          <a:p>
            <a:pPr marL="457200" lvl="0" indent="-342900" algn="l" rtl="0">
              <a:spcBef>
                <a:spcPts val="1000"/>
              </a:spcBef>
              <a:spcAft>
                <a:spcPts val="0"/>
              </a:spcAft>
              <a:buClr>
                <a:srgbClr val="00ADB5"/>
              </a:buClr>
              <a:buSzPts val="1800"/>
              <a:buFont typeface="Roboto"/>
              <a:buChar char="⇨"/>
            </a:pPr>
            <a:r>
              <a:rPr lang="en-US" sz="1800">
                <a:solidFill>
                  <a:schemeClr val="dk1"/>
                </a:solidFill>
                <a:latin typeface="Roboto"/>
                <a:ea typeface="Roboto"/>
                <a:cs typeface="Roboto"/>
                <a:sym typeface="Roboto"/>
              </a:rPr>
              <a:t>Our audience has been primarily representatives of small cities across the country (planners, housing agency members, elected officials). We also usually see HUD officials, state agency staff, housing and housing service providers (both national and local), and housing-focused researchers</a:t>
            </a:r>
            <a:endParaRPr sz="1800">
              <a:solidFill>
                <a:schemeClr val="dk1"/>
              </a:solidFill>
              <a:latin typeface="Roboto"/>
              <a:ea typeface="Roboto"/>
              <a:cs typeface="Roboto"/>
              <a:sym typeface="Roboto"/>
            </a:endParaRPr>
          </a:p>
          <a:p>
            <a:pPr marL="457200" lvl="0" indent="0" algn="l" rtl="0">
              <a:spcBef>
                <a:spcPts val="1000"/>
              </a:spcBef>
              <a:spcAft>
                <a:spcPts val="0"/>
              </a:spcAft>
              <a:buNone/>
            </a:pPr>
            <a:endParaRPr sz="1800">
              <a:solidFill>
                <a:schemeClr val="dk1"/>
              </a:solidFill>
              <a:latin typeface="Roboto"/>
              <a:ea typeface="Roboto"/>
              <a:cs typeface="Roboto"/>
              <a:sym typeface="Roboto"/>
            </a:endParaRPr>
          </a:p>
          <a:p>
            <a:pPr marL="457200" marR="0" lvl="0" indent="0" algn="l" rtl="0">
              <a:lnSpc>
                <a:spcPct val="100000"/>
              </a:lnSpc>
              <a:spcBef>
                <a:spcPts val="1000"/>
              </a:spcBef>
              <a:spcAft>
                <a:spcPts val="1000"/>
              </a:spcAft>
              <a:buNone/>
            </a:pPr>
            <a:endParaRPr sz="1800">
              <a:solidFill>
                <a:schemeClr val="dk1"/>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950</Words>
  <Application>Microsoft Office PowerPoint</Application>
  <PresentationFormat>On-screen Show (16:9)</PresentationFormat>
  <Paragraphs>102</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Roboto Black</vt:lpstr>
      <vt:lpstr>Roboto Light</vt:lpstr>
      <vt:lpstr>Montserrat</vt:lpstr>
      <vt:lpstr>Calibri</vt:lpstr>
      <vt:lpstr>Roboto</vt:lpstr>
      <vt:lpstr>Roboto Medium</vt:lpstr>
      <vt:lpstr>Simple Light</vt:lpstr>
      <vt:lpstr>PowerPoint Presentation</vt:lpstr>
      <vt:lpstr>PowerPoint Presentation</vt:lpstr>
      <vt:lpstr>PowerPoint Presentation</vt:lpstr>
      <vt:lpstr>Topics to Date </vt:lpstr>
      <vt:lpstr>PowerPoint Presentation</vt:lpstr>
      <vt:lpstr>PowerPoint Presentation</vt:lpstr>
      <vt:lpstr>Data Talks Guests to Date </vt:lpstr>
      <vt:lpstr>PowerPoint Presentation</vt:lpstr>
      <vt:lpstr>Metrics</vt:lpstr>
      <vt:lpstr>Survey Results</vt:lpstr>
      <vt:lpstr>How Data Talks Fits In</vt:lpstr>
      <vt:lpstr>Lessons Learned</vt:lpstr>
      <vt:lpstr>PowerPoint Presentation</vt:lpstr>
      <vt:lpstr>Ideas for Growth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Muscato</dc:creator>
  <cp:lastModifiedBy>Campbell, Cole</cp:lastModifiedBy>
  <cp:revision>1</cp:revision>
  <dcterms:modified xsi:type="dcterms:W3CDTF">2024-09-22T22:05:09Z</dcterms:modified>
</cp:coreProperties>
</file>