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DM Sans Medium"/>
      <p:regular r:id="rId8"/>
      <p:bold r:id="rId9"/>
      <p:italic r:id="rId10"/>
      <p:boldItalic r:id="rId11"/>
    </p:embeddedFont>
    <p:embeddedFont>
      <p:font typeface="Helvetica Neue"/>
      <p:regular r:id="rId12"/>
      <p:bold r:id="rId13"/>
      <p:italic r:id="rId14"/>
      <p:boldItalic r:id="rId15"/>
    </p:embeddedFont>
    <p:embeddedFont>
      <p:font typeface="DM Sans"/>
      <p:regular r:id="rId16"/>
      <p:bold r:id="rId17"/>
      <p:italic r:id="rId18"/>
      <p:boldItalic r:id="rId19"/>
    </p:embeddedFont>
    <p:embeddedFont>
      <p:font typeface="Kanit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David Asiamah"/>
  <p:cmAuthor clrIdx="1" id="1" initials="" lastIdx="1" name="Nica Dennis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Kanit-regular.fntdata"/><Relationship Id="rId11" Type="http://schemas.openxmlformats.org/officeDocument/2006/relationships/font" Target="fonts/DMSansMedium-boldItalic.fntdata"/><Relationship Id="rId22" Type="http://schemas.openxmlformats.org/officeDocument/2006/relationships/font" Target="fonts/Kanit-italic.fntdata"/><Relationship Id="rId10" Type="http://schemas.openxmlformats.org/officeDocument/2006/relationships/font" Target="fonts/DMSansMedium-italic.fntdata"/><Relationship Id="rId21" Type="http://schemas.openxmlformats.org/officeDocument/2006/relationships/font" Target="fonts/Kanit-bold.fntdata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23" Type="http://schemas.openxmlformats.org/officeDocument/2006/relationships/font" Target="fonts/Kani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font" Target="fonts/DMSansMedium-bold.fntdata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17" Type="http://schemas.openxmlformats.org/officeDocument/2006/relationships/font" Target="fonts/DMSans-bold.fntdata"/><Relationship Id="rId16" Type="http://schemas.openxmlformats.org/officeDocument/2006/relationships/font" Target="fonts/DMSans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DMSans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DMSans-italic.fntdata"/><Relationship Id="rId7" Type="http://schemas.openxmlformats.org/officeDocument/2006/relationships/slide" Target="slides/slide1.xml"/><Relationship Id="rId8" Type="http://schemas.openxmlformats.org/officeDocument/2006/relationships/font" Target="fonts/DMSansMedium-regular.fntdata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4-09-19T17:07:48.960">
    <p:pos x="269" y="500"/>
    <p:text>@nica@weareconsciously.com made some adjustments after feedback from PT and looking with fresh eyes. Let me know if you're good with it and I'll let it go.</p:text>
  </p:cm>
  <p:cm authorId="1" idx="1" dt="2024-09-19T17:07:48.960">
    <p:pos x="269" y="500"/>
    <p:text>I adjusted some spacing on the left. I'm not a huge fan of the extra line break in the top right paragraph but I understand that it may be a strategic choice. Other than that I have no notes.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0215d31ef1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7" name="Google Shape;57;g30215d31ef1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>
  <p:cSld name="Title &amp; Bullet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2438" y="404813"/>
            <a:ext cx="8239200" cy="53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BEAE6"/>
              </a:buClr>
              <a:buSzPts val="7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BEAE6"/>
              </a:buClr>
              <a:buSzPts val="7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BEAE6"/>
              </a:buClr>
              <a:buSzPts val="7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BEAE6"/>
              </a:buClr>
              <a:buSzPts val="7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BEAE6"/>
              </a:buClr>
              <a:buSzPts val="7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BEAE6"/>
              </a:buClr>
              <a:buSzPts val="7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BEAE6"/>
              </a:buClr>
              <a:buSzPts val="7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BEAE6"/>
              </a:buClr>
              <a:buSzPts val="7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BEAE6"/>
              </a:buClr>
              <a:buSzPts val="7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2438" y="889861"/>
            <a:ext cx="8239200" cy="35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AE6"/>
              </a:buClr>
              <a:buSzPts val="1300"/>
              <a:buFont typeface="DM Sans Medium"/>
              <a:buNone/>
              <a:defRPr sz="1300" cap="none">
                <a:solidFill>
                  <a:srgbClr val="EBEAE6"/>
                </a:solidFill>
                <a:latin typeface="DM Sans Medium"/>
                <a:ea typeface="DM Sans Medium"/>
                <a:cs typeface="DM Sans Medium"/>
                <a:sym typeface="DM Sans Medium"/>
              </a:defRPr>
            </a:lvl1pPr>
            <a:lvl2pPr indent="-279400" lvl="1" marL="914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2pPr>
            <a:lvl3pPr indent="-279400" lvl="2" marL="13716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3pPr>
            <a:lvl4pPr indent="-279400" lvl="3" marL="18288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4pPr>
            <a:lvl5pPr indent="-279400" lvl="4" marL="22860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5pPr>
            <a:lvl6pPr indent="-279400" lvl="5" marL="27432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indent="-279400" lvl="6" marL="3200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indent="-279400" lvl="7" marL="36576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indent="-279400" lvl="8" marL="41148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2" type="body"/>
          </p:nvPr>
        </p:nvSpPr>
        <p:spPr>
          <a:xfrm>
            <a:off x="452438" y="1593189"/>
            <a:ext cx="8239200" cy="3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rmAutofit/>
          </a:bodyPr>
          <a:lstStyle>
            <a:lvl1pPr indent="-279400" lvl="0" marL="4572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1pPr>
            <a:lvl2pPr indent="-279400" lvl="1" marL="914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2pPr>
            <a:lvl3pPr indent="-279400" lvl="2" marL="13716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3pPr>
            <a:lvl4pPr indent="-279400" lvl="3" marL="18288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4pPr>
            <a:lvl5pPr indent="-279400" lvl="4" marL="22860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5pPr>
            <a:lvl6pPr indent="-279400" lvl="5" marL="27432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indent="-279400" lvl="6" marL="32004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indent="-279400" lvl="7" marL="36576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indent="-279400" lvl="8" marL="4114800" algn="l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4500562" y="4905375"/>
            <a:ext cx="1383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b" bIns="19050" lIns="19050" spcFirstLastPara="1" rIns="19050" wrap="square" tIns="1905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b="0" i="0" sz="7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b="0" i="0" sz="7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b="0" i="0" sz="7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b="0" i="0" sz="7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b="0" i="0" sz="7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b="0" i="0" sz="7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b="0" i="0" sz="7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b="0" i="0" sz="7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b="0" i="0" sz="7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1.jp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4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8682019" y="8025"/>
            <a:ext cx="462000" cy="666600"/>
          </a:xfrm>
          <a:prstGeom prst="rect">
            <a:avLst/>
          </a:prstGeom>
          <a:solidFill>
            <a:srgbClr val="EBEAE6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" name="Google Shape;60;p14"/>
          <p:cNvSpPr/>
          <p:nvPr/>
        </p:nvSpPr>
        <p:spPr>
          <a:xfrm>
            <a:off x="-9525" y="-14256"/>
            <a:ext cx="3923400" cy="5172000"/>
          </a:xfrm>
          <a:prstGeom prst="rect">
            <a:avLst/>
          </a:prstGeom>
          <a:solidFill>
            <a:srgbClr val="2E4744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Helvetica Neue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descr="Diamond-Top.png" id="61" name="Google Shape;61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10800000">
            <a:off x="1889728" y="1666866"/>
            <a:ext cx="2024185" cy="35602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4461741" y="818016"/>
            <a:ext cx="3975900" cy="17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0" spcFirstLastPara="1" rIns="0" wrap="square" tIns="1905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Funded and launched</a:t>
            </a:r>
            <a:r>
              <a:rPr lang="en" sz="14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 by </a:t>
            </a:r>
            <a:endParaRPr sz="1400">
              <a:solidFill>
                <a:srgbClr val="231F2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Bloomberg Philanthropies’ Greenwood Initiative, the </a:t>
            </a:r>
            <a:r>
              <a:rPr b="1" lang="en" sz="14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Black Wealth Data Center provides public and private sector leaders with actionable data</a:t>
            </a:r>
            <a:r>
              <a:rPr lang="en" sz="14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 for policy making and investment decisions to grow Black wealth.</a:t>
            </a:r>
            <a:endParaRPr sz="1400">
              <a:latin typeface="DM Sans"/>
              <a:ea typeface="DM Sans"/>
              <a:cs typeface="DM Sans"/>
              <a:sym typeface="DM Sans"/>
            </a:endParaRPr>
          </a:p>
        </p:txBody>
      </p:sp>
      <p:cxnSp>
        <p:nvCxnSpPr>
          <p:cNvPr id="63" name="Google Shape;63;p14"/>
          <p:cNvCxnSpPr/>
          <p:nvPr/>
        </p:nvCxnSpPr>
        <p:spPr>
          <a:xfrm>
            <a:off x="6213403" y="2829459"/>
            <a:ext cx="0" cy="1529400"/>
          </a:xfrm>
          <a:prstGeom prst="straightConnector1">
            <a:avLst/>
          </a:prstGeom>
          <a:noFill/>
          <a:ln cap="flat" cmpd="sng" w="38100">
            <a:solidFill>
              <a:srgbClr val="2FBFB7"/>
            </a:solidFill>
            <a:prstDash val="solid"/>
            <a:miter lim="400000"/>
            <a:headEnd len="sm" w="sm" type="none"/>
            <a:tailEnd len="sm" w="sm" type="none"/>
          </a:ln>
        </p:spPr>
      </p:cxnSp>
      <p:sp>
        <p:nvSpPr>
          <p:cNvPr id="64" name="Google Shape;64;p14"/>
          <p:cNvSpPr txBox="1"/>
          <p:nvPr/>
        </p:nvSpPr>
        <p:spPr>
          <a:xfrm>
            <a:off x="4461741" y="3159422"/>
            <a:ext cx="1561200" cy="9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0" spcFirstLastPara="1" rIns="0" wrap="square" tIns="190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Data organized by race at the local, regional, and national level</a:t>
            </a:r>
            <a:endParaRPr b="1" sz="14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6483309" y="2860463"/>
            <a:ext cx="1987500" cy="5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0" spcFirstLastPara="1" rIns="0" wrap="square" tIns="190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3</a:t>
            </a:r>
            <a:r>
              <a:rPr b="1" lang="en"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2 data sets</a:t>
            </a:r>
            <a:r>
              <a:rPr lang="en"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 across core topics like homeownership, education and employment</a:t>
            </a:r>
            <a:endParaRPr sz="11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6483309" y="3792103"/>
            <a:ext cx="1987500" cy="5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0" spcFirstLastPara="1" rIns="0" wrap="square" tIns="190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59 downloadable data visualizations</a:t>
            </a:r>
            <a:r>
              <a:rPr lang="en"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 with more on the way!</a:t>
            </a:r>
            <a:endParaRPr sz="11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427819" y="795009"/>
            <a:ext cx="3048600" cy="31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0" spcFirstLastPara="1" rIns="0" wrap="square" tIns="1905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2FBFB7"/>
                </a:solidFill>
                <a:latin typeface="Kanit"/>
                <a:ea typeface="Kanit"/>
                <a:cs typeface="Kanit"/>
                <a:sym typeface="Kanit"/>
              </a:rPr>
              <a:t>Our primary goal is to address the issue of </a:t>
            </a:r>
            <a:r>
              <a:rPr b="1" lang="en" sz="1400">
                <a:solidFill>
                  <a:srgbClr val="2FBFB7"/>
                </a:solidFill>
                <a:latin typeface="Kanit"/>
                <a:ea typeface="Kanit"/>
                <a:cs typeface="Kanit"/>
                <a:sym typeface="Kanit"/>
              </a:rPr>
              <a:t>insufficient </a:t>
            </a:r>
            <a:r>
              <a:rPr b="1" lang="en" sz="1400">
                <a:solidFill>
                  <a:srgbClr val="2FBFB7"/>
                </a:solidFill>
                <a:latin typeface="Kanit"/>
                <a:ea typeface="Kanit"/>
                <a:cs typeface="Kanit"/>
                <a:sym typeface="Kanit"/>
              </a:rPr>
              <a:t>and inaccessible data on Black wealth.</a:t>
            </a:r>
            <a:endParaRPr b="1" sz="1400">
              <a:solidFill>
                <a:srgbClr val="2FBFB7"/>
              </a:solidFill>
              <a:latin typeface="Kanit"/>
              <a:ea typeface="Kanit"/>
              <a:cs typeface="Kanit"/>
              <a:sym typeface="Kani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EBEAE6"/>
              </a:solidFill>
              <a:latin typeface="Kanit"/>
              <a:ea typeface="Kanit"/>
              <a:cs typeface="Kanit"/>
              <a:sym typeface="Kani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BEAE6"/>
              </a:solidFill>
              <a:latin typeface="Kanit"/>
              <a:ea typeface="Kanit"/>
              <a:cs typeface="Kanit"/>
              <a:sym typeface="Kani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BEAE6"/>
              </a:solidFill>
              <a:latin typeface="Kanit"/>
              <a:ea typeface="Kanit"/>
              <a:cs typeface="Kanit"/>
              <a:sym typeface="Kani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EBEAE6"/>
                </a:solidFill>
                <a:latin typeface="Kanit"/>
                <a:ea typeface="Kanit"/>
                <a:cs typeface="Kanit"/>
                <a:sym typeface="Kanit"/>
              </a:rPr>
              <a:t>Collaborate with local data intermediaries (e.g., Detroit Future City, Data Driven Detroit, &amp; The Data Center).</a:t>
            </a:r>
            <a:endParaRPr b="1" sz="1100">
              <a:solidFill>
                <a:srgbClr val="EBEAE6"/>
              </a:solidFill>
              <a:latin typeface="Kanit"/>
              <a:ea typeface="Kanit"/>
              <a:cs typeface="Kanit"/>
              <a:sym typeface="Kani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BEAE6"/>
              </a:solidFill>
              <a:latin typeface="Kanit"/>
              <a:ea typeface="Kanit"/>
              <a:cs typeface="Kanit"/>
              <a:sym typeface="Kani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BEAE6"/>
              </a:solidFill>
              <a:latin typeface="Kanit"/>
              <a:ea typeface="Kanit"/>
              <a:cs typeface="Kanit"/>
              <a:sym typeface="Kani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BEAE6"/>
              </a:solidFill>
              <a:latin typeface="Kanit"/>
              <a:ea typeface="Kanit"/>
              <a:cs typeface="Kanit"/>
              <a:sym typeface="Kani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EBEAE6"/>
                </a:solidFill>
                <a:latin typeface="Kanit"/>
                <a:ea typeface="Kanit"/>
                <a:cs typeface="Kanit"/>
                <a:sym typeface="Kanit"/>
              </a:rPr>
              <a:t>B</a:t>
            </a:r>
            <a:r>
              <a:rPr b="1" lang="en" sz="1100">
                <a:solidFill>
                  <a:srgbClr val="EBEAE6"/>
                </a:solidFill>
                <a:latin typeface="Kanit"/>
                <a:ea typeface="Kanit"/>
                <a:cs typeface="Kanit"/>
                <a:sym typeface="Kanit"/>
              </a:rPr>
              <a:t>ridge local data gaps</a:t>
            </a:r>
            <a:r>
              <a:rPr lang="en" sz="1100">
                <a:solidFill>
                  <a:srgbClr val="EBEAE6"/>
                </a:solidFill>
                <a:latin typeface="Kanit"/>
                <a:ea typeface="Kanit"/>
                <a:cs typeface="Kanit"/>
                <a:sym typeface="Kanit"/>
              </a:rPr>
              <a:t> and </a:t>
            </a:r>
            <a:r>
              <a:rPr b="1" lang="en" sz="1100">
                <a:solidFill>
                  <a:srgbClr val="EBEAE6"/>
                </a:solidFill>
                <a:latin typeface="Kanit"/>
                <a:ea typeface="Kanit"/>
                <a:cs typeface="Kanit"/>
                <a:sym typeface="Kanit"/>
              </a:rPr>
              <a:t>contribute to building a robust racial wealth equity data ecosystem.</a:t>
            </a:r>
            <a:endParaRPr b="1" sz="1100">
              <a:solidFill>
                <a:srgbClr val="EBEAE6"/>
              </a:solidFill>
              <a:latin typeface="Kanit"/>
              <a:ea typeface="Kanit"/>
              <a:cs typeface="Kanit"/>
              <a:sym typeface="Kanit"/>
            </a:endParaRPr>
          </a:p>
        </p:txBody>
      </p:sp>
      <p:pic>
        <p:nvPicPr>
          <p:cNvPr descr="Diamond-Top.png" id="68" name="Google Shape;68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10800000">
            <a:off x="-9525" y="2871435"/>
            <a:ext cx="2024185" cy="356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614694" y="205988"/>
            <a:ext cx="1281610" cy="2601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