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22"/>
  </p:notesMasterIdLst>
  <p:sldIdLst>
    <p:sldId id="256" r:id="rId5"/>
    <p:sldId id="348" r:id="rId6"/>
    <p:sldId id="328" r:id="rId7"/>
    <p:sldId id="347" r:id="rId8"/>
    <p:sldId id="351" r:id="rId9"/>
    <p:sldId id="349" r:id="rId10"/>
    <p:sldId id="304" r:id="rId11"/>
    <p:sldId id="327" r:id="rId12"/>
    <p:sldId id="350" r:id="rId13"/>
    <p:sldId id="312" r:id="rId14"/>
    <p:sldId id="352" r:id="rId15"/>
    <p:sldId id="339" r:id="rId16"/>
    <p:sldId id="331" r:id="rId17"/>
    <p:sldId id="353" r:id="rId18"/>
    <p:sldId id="340" r:id="rId19"/>
    <p:sldId id="354" r:id="rId20"/>
    <p:sldId id="319" r:id="rId2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2">
          <p15:clr>
            <a:srgbClr val="A4A3A4"/>
          </p15:clr>
        </p15:guide>
        <p15:guide id="2" pos="11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y Pettit" initials="KP" lastIdx="2" clrIdx="0">
    <p:extLst/>
  </p:cmAuthor>
  <p:cmAuthor id="2" name="Cohen, Mychal" initials="CM" lastIdx="23" clrIdx="1">
    <p:extLst>
      <p:ext uri="{19B8F6BF-5375-455C-9EA6-DF929625EA0E}">
        <p15:presenceInfo xmlns:p15="http://schemas.microsoft.com/office/powerpoint/2012/main" userId="S-1-5-21-1053119219-327446729-612134452-14645" providerId="AD"/>
      </p:ext>
    </p:extLst>
  </p:cmAuthor>
  <p:cmAuthor id="3" name="Pettit, Kathryn" initials="PK" lastIdx="6" clrIdx="2">
    <p:extLst>
      <p:ext uri="{19B8F6BF-5375-455C-9EA6-DF929625EA0E}">
        <p15:presenceInfo xmlns:p15="http://schemas.microsoft.com/office/powerpoint/2012/main" userId="S-1-5-21-1053119219-327446729-612134452-12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73691"/>
    <a:srgbClr val="00B6D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2205" autoAdjust="0"/>
    <p:restoredTop sz="39852" autoAdjust="0"/>
  </p:normalViewPr>
  <p:slideViewPr>
    <p:cSldViewPr snapToGrid="0" snapToObjects="1">
      <p:cViewPr varScale="1">
        <p:scale>
          <a:sx n="25" d="100"/>
          <a:sy n="25" d="100"/>
        </p:scale>
        <p:origin x="2322" y="30"/>
      </p:cViewPr>
      <p:guideLst>
        <p:guide orient="horz" pos="72"/>
        <p:guide pos="115"/>
      </p:guideLst>
    </p:cSldViewPr>
  </p:slideViewPr>
  <p:outlineViewPr>
    <p:cViewPr>
      <p:scale>
        <a:sx n="33" d="100"/>
        <a:sy n="33" d="100"/>
      </p:scale>
      <p:origin x="0" y="352"/>
    </p:cViewPr>
  </p:outlineViewPr>
  <p:notesTextViewPr>
    <p:cViewPr>
      <p:scale>
        <a:sx n="3" d="2"/>
        <a:sy n="3" d="2"/>
      </p:scale>
      <p:origin x="0" y="-342"/>
    </p:cViewPr>
  </p:notesTextViewPr>
  <p:sorterViewPr>
    <p:cViewPr varScale="1">
      <p:scale>
        <a:sx n="1" d="1"/>
        <a:sy n="1" d="1"/>
      </p:scale>
      <p:origin x="0" y="0"/>
    </p:cViewPr>
  </p:sorterViewPr>
  <p:notesViewPr>
    <p:cSldViewPr snapToGrid="0" snapToObjects="1">
      <p:cViewPr varScale="1">
        <p:scale>
          <a:sx n="83" d="100"/>
          <a:sy n="83" d="100"/>
        </p:scale>
        <p:origin x="381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0" tIns="46576" rIns="93150" bIns="46576"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50" tIns="46576" rIns="93150" bIns="46576" rtlCol="0"/>
          <a:lstStyle>
            <a:lvl1pPr algn="r">
              <a:defRPr sz="1200"/>
            </a:lvl1pPr>
          </a:lstStyle>
          <a:p>
            <a:fld id="{6F5ED001-8E4F-41BA-B339-E1E7E3327FC9}" type="datetimeFigureOut">
              <a:rPr lang="en-US" smtClean="0"/>
              <a:t>10/24/2019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50" tIns="46576" rIns="93150" bIns="46576"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0" tIns="46576" rIns="93150" bIns="4657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50" tIns="46576" rIns="93150" bIns="4657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50" tIns="46576" rIns="93150" bIns="46576" rtlCol="0" anchor="b"/>
          <a:lstStyle>
            <a:lvl1pPr algn="r">
              <a:defRPr sz="1200"/>
            </a:lvl1pPr>
          </a:lstStyle>
          <a:p>
            <a:fld id="{91C0A19E-F03E-4439-8473-00B692EFD32E}" type="slidenum">
              <a:rPr lang="en-US" smtClean="0"/>
              <a:t>‹#›</a:t>
            </a:fld>
            <a:endParaRPr lang="en-US" dirty="0"/>
          </a:p>
        </p:txBody>
      </p:sp>
    </p:spTree>
    <p:extLst>
      <p:ext uri="{BB962C8B-B14F-4D97-AF65-F5344CB8AC3E}">
        <p14:creationId xmlns:p14="http://schemas.microsoft.com/office/powerpoint/2010/main" val="927318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 will discuss a bit about why monitoring neighborhood change is important and then I will describe the Turning the Corner project briefly and share a few takeaways from the briefs we published last week.</a:t>
            </a:r>
          </a:p>
        </p:txBody>
      </p:sp>
      <p:sp>
        <p:nvSpPr>
          <p:cNvPr id="4" name="Slide Number Placeholder 3"/>
          <p:cNvSpPr>
            <a:spLocks noGrp="1"/>
          </p:cNvSpPr>
          <p:nvPr>
            <p:ph type="sldNum" sz="quarter" idx="10"/>
          </p:nvPr>
        </p:nvSpPr>
        <p:spPr/>
        <p:txBody>
          <a:bodyPr/>
          <a:lstStyle/>
          <a:p>
            <a:fld id="{91C0A19E-F03E-4439-8473-00B692EFD32E}" type="slidenum">
              <a:rPr lang="en-US" smtClean="0"/>
              <a:t>1</a:t>
            </a:fld>
            <a:endParaRPr lang="en-US" dirty="0"/>
          </a:p>
        </p:txBody>
      </p:sp>
    </p:spTree>
    <p:extLst>
      <p:ext uri="{BB962C8B-B14F-4D97-AF65-F5344CB8AC3E}">
        <p14:creationId xmlns:p14="http://schemas.microsoft.com/office/powerpoint/2010/main" val="1887922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came up </a:t>
            </a:r>
            <a:r>
              <a:rPr lang="en-US" dirty="0" err="1"/>
              <a:t>alot</a:t>
            </a:r>
            <a:r>
              <a:rPr lang="en-US" dirty="0"/>
              <a:t>.</a:t>
            </a:r>
            <a:r>
              <a:rPr lang="en-US" baseline="0" dirty="0"/>
              <a:t> And not in the way that people often think about gentrification and safety.</a:t>
            </a:r>
            <a:endParaRPr lang="en-US" dirty="0"/>
          </a:p>
          <a:p>
            <a:endParaRPr lang="en-US" dirty="0"/>
          </a:p>
          <a:p>
            <a:r>
              <a:rPr lang="en-US" dirty="0"/>
              <a:t>Sometimes the assumption is made that places get safer as a community changes. We</a:t>
            </a:r>
            <a:r>
              <a:rPr lang="en-US" baseline="0" dirty="0"/>
              <a:t> actually found a much more nuanced conversation was happening. This is informed by the fact that m</a:t>
            </a:r>
            <a:r>
              <a:rPr lang="en-US" dirty="0"/>
              <a:t>any of the neighborhoods that are seeing influxes of new, wealthier residents, have histories of racial segregation, redlining and disinvestment.</a:t>
            </a:r>
          </a:p>
        </p:txBody>
      </p:sp>
      <p:sp>
        <p:nvSpPr>
          <p:cNvPr id="4" name="Slide Number Placeholder 3"/>
          <p:cNvSpPr>
            <a:spLocks noGrp="1"/>
          </p:cNvSpPr>
          <p:nvPr>
            <p:ph type="sldNum" sz="quarter" idx="10"/>
          </p:nvPr>
        </p:nvSpPr>
        <p:spPr/>
        <p:txBody>
          <a:bodyPr/>
          <a:lstStyle/>
          <a:p>
            <a:fld id="{91C0A19E-F03E-4439-8473-00B692EFD32E}" type="slidenum">
              <a:rPr lang="en-US" smtClean="0"/>
              <a:t>10</a:t>
            </a:fld>
            <a:endParaRPr lang="en-US" dirty="0"/>
          </a:p>
        </p:txBody>
      </p:sp>
    </p:spTree>
    <p:extLst>
      <p:ext uri="{BB962C8B-B14F-4D97-AF65-F5344CB8AC3E}">
        <p14:creationId xmlns:p14="http://schemas.microsoft.com/office/powerpoint/2010/main" val="1784651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neighborhoods, there was a perception in some neighborhoods that changes in nightlife drew different types of crime into the neighborhood, perceived to be driven from people outside the neighborhood</a:t>
            </a:r>
          </a:p>
          <a:p>
            <a:endParaRPr lang="en-US" dirty="0"/>
          </a:p>
          <a:p>
            <a:r>
              <a:rPr lang="en-US" dirty="0"/>
              <a:t>In Detroit (SW) and Milwaukee (Walker’s Point) residents associated new restaurants and clubs with an increase in property crime like theft.</a:t>
            </a:r>
          </a:p>
          <a:p>
            <a:r>
              <a:rPr lang="en-US" dirty="0"/>
              <a:t>In the Milwaukee neighborhood of Brewer’s Hill, residents felt that a perception of increase safety in the neighborhood led to an increase in people coming into the neighborhood to buy drugs.</a:t>
            </a:r>
          </a:p>
          <a:p>
            <a:endParaRPr lang="en-US" dirty="0"/>
          </a:p>
          <a:p>
            <a:r>
              <a:rPr lang="en-US" dirty="0"/>
              <a:t>Many of the Neighborhoods expressed concern about how neighborhood change aligned with changes to community norms around calling the police, and policing tactics.</a:t>
            </a:r>
          </a:p>
          <a:p>
            <a:endParaRPr lang="en-US" dirty="0"/>
          </a:p>
          <a:p>
            <a:r>
              <a:rPr lang="en-US" dirty="0"/>
              <a:t>In Buffalo a new Medical Center is being built. Residents expressed concern with increased policing occurring in their neighborhoods.</a:t>
            </a:r>
          </a:p>
          <a:p>
            <a:pPr marL="159295" indent="-159295">
              <a:buFont typeface="Arial" panose="020B0604020202020204" pitchFamily="34" charset="0"/>
              <a:buChar char="•"/>
            </a:pPr>
            <a:endParaRPr lang="en-US" dirty="0"/>
          </a:p>
          <a:p>
            <a:r>
              <a:rPr lang="en-US" dirty="0"/>
              <a:t>One of the most interesting things we heard was how expansively residents were thinking about safety. Much of the research on change, partially because of the availability of data, partially because of long-standing focus on policing for crime prevention, focuses on data on reported crimes. </a:t>
            </a:r>
          </a:p>
          <a:p>
            <a:endParaRPr lang="en-US" dirty="0"/>
          </a:p>
          <a:p>
            <a:r>
              <a:rPr lang="en-US" dirty="0"/>
              <a:t>Residents in many of the sites expressed concerns about safety that were much broader. Across sites, longer-term residents mentioned lack of connections with newer neighbors as a safety issue. As mentioned earlier, the changing norms around calling the police was expressed as a significant safety concern. In Detroit’s Southwest neighborhood – </a:t>
            </a:r>
            <a:r>
              <a:rPr lang="en-US" dirty="0" err="1"/>
              <a:t>Latinx</a:t>
            </a:r>
            <a:r>
              <a:rPr lang="en-US" dirty="0"/>
              <a:t> residents increasingly felt unsafe in certain parts of the neighborhood due to fear of police interactions.</a:t>
            </a:r>
          </a:p>
          <a:p>
            <a:endParaRPr lang="en-US" dirty="0"/>
          </a:p>
          <a:p>
            <a:pPr defTabSz="881390"/>
            <a:r>
              <a:rPr lang="en-US" dirty="0"/>
              <a:t>This point was one of our largest takeaways. These experiences complicate the notion that gentrification leads to a less crime.</a:t>
            </a:r>
            <a:r>
              <a:rPr lang="en-US" baseline="0" dirty="0"/>
              <a:t>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11</a:t>
            </a:fld>
            <a:endParaRPr lang="en-US" dirty="0"/>
          </a:p>
        </p:txBody>
      </p:sp>
    </p:spTree>
    <p:extLst>
      <p:ext uri="{BB962C8B-B14F-4D97-AF65-F5344CB8AC3E}">
        <p14:creationId xmlns:p14="http://schemas.microsoft.com/office/powerpoint/2010/main" val="3294823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should</a:t>
            </a:r>
            <a:r>
              <a:rPr lang="en-US" baseline="0" dirty="0"/>
              <a:t> you do if you are starting to monitor neighborhood change, or think about the effect a project might have on the surrounding neighborhood?</a:t>
            </a:r>
          </a:p>
          <a:p>
            <a:endParaRPr lang="en-US" baseline="0" dirty="0"/>
          </a:p>
          <a:p>
            <a:r>
              <a:rPr lang="en-US" dirty="0"/>
              <a:t>Community</a:t>
            </a:r>
            <a:r>
              <a:rPr lang="en-US" baseline="0" dirty="0"/>
              <a:t> members define safety in many different ways. When discussing neighborhood change, our understanding of safety has to expand beyond just crime data.</a:t>
            </a:r>
          </a:p>
          <a:p>
            <a:pPr marL="171425" indent="-171425">
              <a:buFont typeface="Arial" panose="020B0604020202020204" pitchFamily="34" charset="0"/>
              <a:buChar char="•"/>
            </a:pPr>
            <a:endParaRPr lang="en-US" dirty="0"/>
          </a:p>
          <a:p>
            <a:r>
              <a:rPr lang="en-US" dirty="0"/>
              <a:t>Much</a:t>
            </a:r>
            <a:r>
              <a:rPr lang="en-US" baseline="0" dirty="0"/>
              <a:t> neighborhood change occurs in center cities that have histories of neglect, racism, and de facto segregation. Solely monitoring crime data without documenting the underlying conditions can further stigmatize neighborhoods. Additionally, interpretations of changes in crime data or 311 calls should include neighborhood context that can help accurately portray these shifts.</a:t>
            </a:r>
          </a:p>
          <a:p>
            <a:endParaRPr lang="en-US" baseline="0" dirty="0"/>
          </a:p>
          <a:p>
            <a:r>
              <a:rPr lang="en-US" dirty="0"/>
              <a:t>Stakeholders should be proactive in anticipating potential changes and organizing around responses to protect longer-term residents.</a:t>
            </a:r>
            <a:r>
              <a:rPr lang="en-US" baseline="0" dirty="0"/>
              <a:t> Particularly in neighborhoods that are shifting from predominately people of color, coming changes to policing, policing tactics, and norms around calling the police should be addressed proactively.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12</a:t>
            </a:fld>
            <a:endParaRPr lang="en-US" dirty="0"/>
          </a:p>
        </p:txBody>
      </p:sp>
    </p:spTree>
    <p:extLst>
      <p:ext uri="{BB962C8B-B14F-4D97-AF65-F5344CB8AC3E}">
        <p14:creationId xmlns:p14="http://schemas.microsoft.com/office/powerpoint/2010/main" val="950927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TtC</a:t>
            </a:r>
            <a:r>
              <a:rPr lang="en-US" dirty="0"/>
              <a:t> included a focus on small, local businesses from the beginning because</a:t>
            </a:r>
            <a:r>
              <a:rPr lang="en-US" baseline="0" dirty="0"/>
              <a:t> of the important economic and social roles they can play in neighborhoods.</a:t>
            </a:r>
          </a:p>
          <a:p>
            <a:endParaRPr lang="en-US" baseline="0" dirty="0"/>
          </a:p>
          <a:p>
            <a:pPr defTabSz="914266">
              <a:defRPr/>
            </a:pPr>
            <a:r>
              <a:rPr lang="en-US" baseline="0" dirty="0"/>
              <a:t>The business sector sometimes is overlooked in discussions about neighborhood revitalization and displacement but rising rents, loss of clientele and changing regulatory regimes can all endanger longer-term small businesses.</a:t>
            </a:r>
          </a:p>
          <a:p>
            <a:endParaRPr lang="en-US" dirty="0"/>
          </a:p>
          <a:p>
            <a:r>
              <a:rPr lang="en-US" dirty="0"/>
              <a:t>Partners in several sites interviewed longer-term small-business owners to learn about their experiences and perceptions of neighborhood change. We highlight three points drawn from </a:t>
            </a:r>
            <a:r>
              <a:rPr lang="en-US" dirty="0" err="1"/>
              <a:t>TtC</a:t>
            </a:r>
            <a:r>
              <a:rPr lang="en-US" dirty="0"/>
              <a:t> partner reports.</a:t>
            </a:r>
          </a:p>
        </p:txBody>
      </p:sp>
      <p:sp>
        <p:nvSpPr>
          <p:cNvPr id="4" name="Slide Number Placeholder 3"/>
          <p:cNvSpPr>
            <a:spLocks noGrp="1"/>
          </p:cNvSpPr>
          <p:nvPr>
            <p:ph type="sldNum" sz="quarter" idx="10"/>
          </p:nvPr>
        </p:nvSpPr>
        <p:spPr/>
        <p:txBody>
          <a:bodyPr/>
          <a:lstStyle/>
          <a:p>
            <a:fld id="{91C0A19E-F03E-4439-8473-00B692EFD32E}" type="slidenum">
              <a:rPr lang="en-US" smtClean="0"/>
              <a:t>13</a:t>
            </a:fld>
            <a:endParaRPr lang="en-US" dirty="0"/>
          </a:p>
        </p:txBody>
      </p:sp>
    </p:spTree>
    <p:extLst>
      <p:ext uri="{BB962C8B-B14F-4D97-AF65-F5344CB8AC3E}">
        <p14:creationId xmlns:p14="http://schemas.microsoft.com/office/powerpoint/2010/main" val="1173734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Businesses that rent rather than own their work place face greater displacement risks than those that own their space in neighborhoods where commercial rents are increasing. Our Milwaukee partner heard this concern from businesses in the Walker’s Point neighborhood. </a:t>
            </a:r>
          </a:p>
          <a:p>
            <a:endParaRPr lang="en-US" baseline="0" dirty="0"/>
          </a:p>
          <a:p>
            <a:r>
              <a:rPr lang="en-US" baseline="0" dirty="0"/>
              <a:t>In the Twin Cities, business owners in the Whittier neighborhood talked about the turnover they’ve seen especially among formerly successful immigrant and people-of-color owned businesses, as more upscale businesses entered the area. </a:t>
            </a:r>
          </a:p>
          <a:p>
            <a:endParaRPr lang="en-US" baseline="0" dirty="0"/>
          </a:p>
          <a:p>
            <a:r>
              <a:rPr lang="en-US" baseline="0" dirty="0"/>
              <a:t>Displacement of longer-term residents plays into the risk businesses face when customers no longer live nearby.</a:t>
            </a:r>
          </a:p>
          <a:p>
            <a:endParaRPr lang="en-US" baseline="0" dirty="0"/>
          </a:p>
          <a:p>
            <a:r>
              <a:rPr lang="en-US" dirty="0"/>
              <a:t>The second point is that</a:t>
            </a:r>
            <a:r>
              <a:rPr lang="en-US" baseline="0" dirty="0"/>
              <a:t> increasing investments can lead to expanded opportunities for existing businesses.</a:t>
            </a:r>
            <a:endParaRPr lang="en-US" dirty="0"/>
          </a:p>
          <a:p>
            <a:endParaRPr lang="en-US" dirty="0"/>
          </a:p>
          <a:p>
            <a:r>
              <a:rPr lang="en-US" dirty="0"/>
              <a:t>If</a:t>
            </a:r>
            <a:r>
              <a:rPr lang="en-US" baseline="0" dirty="0"/>
              <a:t> longer-term businesses are supported as a neighborhood changes, and longer-term residents are not displaced, then change can be positive.</a:t>
            </a:r>
          </a:p>
          <a:p>
            <a:endParaRPr lang="en-US" baseline="0" dirty="0"/>
          </a:p>
          <a:p>
            <a:pPr marL="159295" indent="-159295">
              <a:buFont typeface="Arial" panose="020B0604020202020204" pitchFamily="34" charset="0"/>
              <a:buChar char="•"/>
            </a:pPr>
            <a:r>
              <a:rPr lang="en-US" baseline="0" dirty="0"/>
              <a:t>Business owners in Milwaukee’s Brewer’s Hill indicated that investment brought opportunities for new and existing service providers. For example, businesses like grocery stores and barbershops maintained existing customers while also providing services for newer residents.</a:t>
            </a:r>
          </a:p>
          <a:p>
            <a:pPr marL="159295" indent="-159295">
              <a:buFont typeface="Arial" panose="020B0604020202020204" pitchFamily="34" charset="0"/>
              <a:buChar char="•"/>
            </a:pPr>
            <a:endParaRPr lang="en-US" baseline="0" dirty="0"/>
          </a:p>
          <a:p>
            <a:r>
              <a:rPr lang="en-US" dirty="0"/>
              <a:t>But increasing</a:t>
            </a:r>
            <a:r>
              <a:rPr lang="en-US" baseline="0" dirty="0"/>
              <a:t> investment can be a mixed bag for residents who patronize local businesses. </a:t>
            </a:r>
            <a:r>
              <a:rPr lang="en-US" dirty="0"/>
              <a:t>As</a:t>
            </a:r>
            <a:r>
              <a:rPr lang="en-US" baseline="0" dirty="0"/>
              <a:t> newer businesses move into changing neighborhoods longer-term residents may feel that they are no longer being served.</a:t>
            </a:r>
          </a:p>
          <a:p>
            <a:endParaRPr lang="en-US" baseline="0" dirty="0"/>
          </a:p>
          <a:p>
            <a:pPr marL="159295" indent="-159295">
              <a:buFont typeface="Arial" panose="020B0604020202020204" pitchFamily="34" charset="0"/>
              <a:buChar char="•"/>
            </a:pPr>
            <a:r>
              <a:rPr lang="en-US" baseline="0" dirty="0"/>
              <a:t>Business owners in Milwaukee and residents from Detroit indicated that new businesses focus on clientele from other parts of the city rather than neighborhood-based customers. As one person said, “there’s a huge disconnect between what a community wants and what they’re getting.”</a:t>
            </a:r>
            <a:endParaRPr lang="en-US"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14</a:t>
            </a:fld>
            <a:endParaRPr lang="en-US" dirty="0"/>
          </a:p>
        </p:txBody>
      </p:sp>
    </p:spTree>
    <p:extLst>
      <p:ext uri="{BB962C8B-B14F-4D97-AF65-F5344CB8AC3E}">
        <p14:creationId xmlns:p14="http://schemas.microsoft.com/office/powerpoint/2010/main" val="1169362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a:buFont typeface="Arial" panose="020B0604020202020204" pitchFamily="34" charset="0"/>
              <a:buChar char="•"/>
            </a:pPr>
            <a:r>
              <a:rPr lang="en-US" dirty="0"/>
              <a:t>City</a:t>
            </a:r>
            <a:r>
              <a:rPr lang="en-US" baseline="0" dirty="0"/>
              <a:t> resources to support small businesses must be equitably accessible for small businesses, particularly for </a:t>
            </a:r>
            <a:r>
              <a:rPr lang="en-US" baseline="0" dirty="0" err="1"/>
              <a:t>poc</a:t>
            </a:r>
            <a:r>
              <a:rPr lang="en-US" baseline="0" dirty="0"/>
              <a:t>- and immigrant-owned small businesses for whom there’s a history of inequitable access and lower wealth. Business owners and community groups can look at information on publicly provided support, such as small business grants and technical assistance, to see if such support is provided equitably and targeted to areas and businesses with most need. And check that assistance is available in multiple languages. Addressing any barriers to resource access can help longer-term businesses take advantage of new opportunities and lower the associated risks of neighborhood change.</a:t>
            </a:r>
          </a:p>
          <a:p>
            <a:pPr marL="171425" indent="-171425">
              <a:buFont typeface="Arial" panose="020B0604020202020204" pitchFamily="34" charset="0"/>
              <a:buChar char="•"/>
            </a:pPr>
            <a:endParaRPr lang="en-US" baseline="0" dirty="0"/>
          </a:p>
          <a:p>
            <a:pPr marL="171425" indent="-171425">
              <a:buFont typeface="Arial" panose="020B0604020202020204" pitchFamily="34" charset="0"/>
              <a:buChar char="•"/>
            </a:pPr>
            <a:r>
              <a:rPr lang="en-US" baseline="0" dirty="0"/>
              <a:t>Developing accurate data on existing small businesses may be the first step in some communities. Our partner in Phoenix created a google street view survey to track small businesses with fewer than 4 employees, which are not included in a local government data source. In some areas they found double the number of businesses. Developing accurate data on small business, including demographic data on owners will help identify business that might benefit from public resources and can help track displacement of businesses.</a:t>
            </a:r>
          </a:p>
          <a:p>
            <a:pPr marL="171425" indent="-171425">
              <a:buFont typeface="Arial" panose="020B0604020202020204" pitchFamily="34" charset="0"/>
              <a:buChar char="•"/>
            </a:pPr>
            <a:endParaRPr lang="en-US" baseline="0" dirty="0"/>
          </a:p>
          <a:p>
            <a:pPr marL="171425" indent="-171425">
              <a:buFont typeface="Arial" panose="020B0604020202020204" pitchFamily="34" charset="0"/>
              <a:buChar char="•"/>
            </a:pPr>
            <a:r>
              <a:rPr lang="en-US" baseline="0" dirty="0"/>
              <a:t>Development decisions can seem beyond the reach of community members. Residents and community based organizations should look for opportunities to leverage their voices, such as when cities are selling or turning land over to developers, or when developers are asking for zoning adjustments.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15</a:t>
            </a:fld>
            <a:endParaRPr lang="en-US" dirty="0"/>
          </a:p>
        </p:txBody>
      </p:sp>
    </p:spTree>
    <p:extLst>
      <p:ext uri="{BB962C8B-B14F-4D97-AF65-F5344CB8AC3E}">
        <p14:creationId xmlns:p14="http://schemas.microsoft.com/office/powerpoint/2010/main" val="1154308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Starting to monitor neighborhood change or think about equity in your project can feel like huge daunting thing. </a:t>
            </a:r>
            <a:r>
              <a:rPr lang="en-US" dirty="0"/>
              <a:t>So,</a:t>
            </a:r>
            <a:r>
              <a:rPr lang="en-US" baseline="0" dirty="0"/>
              <a:t> I wanted to leave you with some resources to get started.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16</a:t>
            </a:fld>
            <a:endParaRPr lang="en-US" dirty="0"/>
          </a:p>
        </p:txBody>
      </p:sp>
    </p:spTree>
    <p:extLst>
      <p:ext uri="{BB962C8B-B14F-4D97-AF65-F5344CB8AC3E}">
        <p14:creationId xmlns:p14="http://schemas.microsoft.com/office/powerpoint/2010/main" val="2941588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17</a:t>
            </a:fld>
            <a:endParaRPr lang="en-US" dirty="0"/>
          </a:p>
        </p:txBody>
      </p:sp>
    </p:spTree>
    <p:extLst>
      <p:ext uri="{BB962C8B-B14F-4D97-AF65-F5344CB8AC3E}">
        <p14:creationId xmlns:p14="http://schemas.microsoft.com/office/powerpoint/2010/main" val="3280376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a:t>Broad</a:t>
            </a:r>
            <a:r>
              <a:rPr lang="en-US" baseline="0" dirty="0"/>
              <a:t> Context Setting</a:t>
            </a:r>
          </a:p>
          <a:p>
            <a:pPr marL="165261" indent="-165261">
              <a:buFont typeface="Arial" panose="020B0604020202020204" pitchFamily="34" charset="0"/>
              <a:buChar char="•"/>
            </a:pPr>
            <a:r>
              <a:rPr lang="en-US" baseline="0" dirty="0"/>
              <a:t>So why do this at all? Why collect data, why study neighborhood change? A common response from folks, particularly in areas that are rapidly gentrifying, is what value does data add? People’s lived experiences tell them that areas are gentrifying, neighbors are being displaced. The call for data can often feel like an invalidation of that.</a:t>
            </a:r>
          </a:p>
        </p:txBody>
      </p:sp>
      <p:sp>
        <p:nvSpPr>
          <p:cNvPr id="4" name="Slide Number Placeholder 3"/>
          <p:cNvSpPr>
            <a:spLocks noGrp="1"/>
          </p:cNvSpPr>
          <p:nvPr>
            <p:ph type="sldNum" sz="quarter" idx="10"/>
          </p:nvPr>
        </p:nvSpPr>
        <p:spPr/>
        <p:txBody>
          <a:bodyPr/>
          <a:lstStyle/>
          <a:p>
            <a:fld id="{91C0A19E-F03E-4439-8473-00B692EFD32E}" type="slidenum">
              <a:rPr lang="en-US" smtClean="0"/>
              <a:t>2</a:t>
            </a:fld>
            <a:endParaRPr lang="en-US" dirty="0"/>
          </a:p>
        </p:txBody>
      </p:sp>
    </p:spTree>
    <p:extLst>
      <p:ext uri="{BB962C8B-B14F-4D97-AF65-F5344CB8AC3E}">
        <p14:creationId xmlns:p14="http://schemas.microsoft.com/office/powerpoint/2010/main" val="2812661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baseline="0" dirty="0"/>
              <a:t>A central part of how we recommend neighborhood change data  be used is in collaboration with communities. Supporting and uplifting stories and lived experiences with data, rather than utilizing data as the full or even primary story. </a:t>
            </a:r>
          </a:p>
          <a:p>
            <a:pPr defTabSz="914266">
              <a:defRPr/>
            </a:pPr>
            <a:endParaRPr lang="en-US" baseline="0" dirty="0"/>
          </a:p>
          <a:p>
            <a:pPr marL="165237" indent="-165237" defTabSz="914266">
              <a:buFont typeface="Arial" panose="020B0604020202020204" pitchFamily="34" charset="0"/>
              <a:buChar char="•"/>
              <a:defRPr/>
            </a:pPr>
            <a:r>
              <a:rPr lang="en-US" baseline="0" dirty="0"/>
              <a:t>The Turning the Corner project that I will discuss in greater detail shortly, required each site to have community input</a:t>
            </a:r>
          </a:p>
          <a:p>
            <a:pPr defTabSz="914266">
              <a:defRPr/>
            </a:pPr>
            <a:endParaRPr lang="en-US" baseline="0" dirty="0"/>
          </a:p>
          <a:p>
            <a:pPr marL="165237" indent="-165237">
              <a:buFont typeface="Arial" panose="020B0604020202020204" pitchFamily="34" charset="0"/>
              <a:buChar char="•"/>
            </a:pPr>
            <a:r>
              <a:rPr lang="en-US" dirty="0"/>
              <a:t>It matters who has access to the data – we need to get the data out to the </a:t>
            </a:r>
            <a:r>
              <a:rPr lang="en-US" baseline="0" dirty="0"/>
              <a:t>longer-term residents to have them interpret the changes and strengthen their ability to advocate for themselves and participate in decisions</a:t>
            </a:r>
          </a:p>
          <a:p>
            <a:pPr marL="622370" lvl="1" indent="-165237">
              <a:buFont typeface="Arial" panose="020B0604020202020204" pitchFamily="34" charset="0"/>
              <a:buChar char="•"/>
            </a:pPr>
            <a:r>
              <a:rPr lang="en-US" baseline="0" dirty="0"/>
              <a:t>In Twin Cities – In Near North/Jordan stakeholders suggested that resident access to data would position them to better take advantage of neighborhood improvements.</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3</a:t>
            </a:fld>
            <a:endParaRPr lang="en-US" dirty="0"/>
          </a:p>
        </p:txBody>
      </p:sp>
    </p:spTree>
    <p:extLst>
      <p:ext uri="{BB962C8B-B14F-4D97-AF65-F5344CB8AC3E}">
        <p14:creationId xmlns:p14="http://schemas.microsoft.com/office/powerpoint/2010/main" val="2910200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37" indent="-165237" defTabSz="881390">
              <a:buFont typeface="Arial" panose="020B0604020202020204" pitchFamily="34" charset="0"/>
              <a:buChar char="•"/>
            </a:pPr>
            <a:r>
              <a:rPr lang="en-US" baseline="0" dirty="0"/>
              <a:t>Data can be particularly useful in smaller cities. Where displacement may coexist with disinvestment. The numbers can help demonstrate changes and encourage people to think proactively about displacement risk.</a:t>
            </a:r>
          </a:p>
          <a:p>
            <a:pPr marL="165237" indent="-165237">
              <a:buFont typeface="Arial" panose="020B0604020202020204" pitchFamily="34" charset="0"/>
              <a:buChar char="•"/>
            </a:pPr>
            <a:endParaRPr lang="en-US" baseline="0" dirty="0"/>
          </a:p>
          <a:p>
            <a:pPr marL="165237" indent="-165237">
              <a:buFont typeface="Arial" panose="020B0604020202020204" pitchFamily="34" charset="0"/>
              <a:buChar char="•"/>
            </a:pPr>
            <a:endParaRPr lang="en-US" baseline="0" dirty="0"/>
          </a:p>
          <a:p>
            <a:pPr marL="165237" indent="-165237">
              <a:buFont typeface="Arial" panose="020B0604020202020204" pitchFamily="34" charset="0"/>
              <a:buChar char="•"/>
            </a:pPr>
            <a:r>
              <a:rPr lang="en-US" baseline="0" dirty="0"/>
              <a:t>Sites found that the neighborhood trends and resident perceptions differed from the common narrative of rampant gentrification in hot market cities.</a:t>
            </a:r>
          </a:p>
          <a:p>
            <a:pPr marL="622370" lvl="1" indent="-165237">
              <a:buFont typeface="Arial" panose="020B0604020202020204" pitchFamily="34" charset="0"/>
              <a:buChar char="•"/>
            </a:pPr>
            <a:r>
              <a:rPr lang="en-US" baseline="0" dirty="0"/>
              <a:t>First we saw that there were different baseline conditions that shaped the nature of the displacement risk</a:t>
            </a:r>
          </a:p>
          <a:p>
            <a:pPr marL="605867" lvl="1" indent="-165237">
              <a:buFont typeface="Arial" panose="020B0604020202020204" pitchFamily="34" charset="0"/>
              <a:buChar char="•"/>
            </a:pPr>
            <a:r>
              <a:rPr lang="en-US" baseline="0" dirty="0"/>
              <a:t>Milwaukee neighborhoods </a:t>
            </a:r>
          </a:p>
          <a:p>
            <a:pPr marL="1046498" lvl="2" indent="-165237">
              <a:buFont typeface="Arial" panose="020B0604020202020204" pitchFamily="34" charset="0"/>
              <a:buChar char="•"/>
            </a:pPr>
            <a:r>
              <a:rPr lang="en-US" baseline="0" dirty="0"/>
              <a:t>Walker’s Point (pictured here) more industrial with many vacant lots, so there was some concern about future displacement of residents looking ahead, but it wasn’t the dominant issue. </a:t>
            </a:r>
          </a:p>
          <a:p>
            <a:pPr marL="1046498" lvl="2" indent="-165237">
              <a:buFont typeface="Arial" panose="020B0604020202020204" pitchFamily="34" charset="0"/>
              <a:buChar char="•"/>
            </a:pPr>
            <a:r>
              <a:rPr lang="en-US" baseline="0" dirty="0"/>
              <a:t>Brewer’s Hill more residential, and historically black, showing stronger signs of displacement with a large increase share and number of white residents </a:t>
            </a:r>
          </a:p>
          <a:p>
            <a:pPr marL="595552" lvl="1" indent="-171425" defTabSz="914266">
              <a:buFont typeface="Arial" panose="020B0604020202020204" pitchFamily="34" charset="0"/>
              <a:buChar char="•"/>
              <a:defRPr/>
            </a:pPr>
            <a:r>
              <a:rPr lang="en-US" dirty="0"/>
              <a:t>Concerns</a:t>
            </a:r>
            <a:r>
              <a:rPr lang="en-US" baseline="0" dirty="0"/>
              <a:t> about displacement and gentrification were not mutually exclusive with concerns about lack of investment and services. Residents in some neighborhoods were concerned with both at the same time. There’s many explanations for this:</a:t>
            </a:r>
          </a:p>
          <a:p>
            <a:pPr marL="1052686" lvl="2" indent="-171425" defTabSz="914266">
              <a:buFont typeface="Arial" panose="020B0604020202020204" pitchFamily="34" charset="0"/>
              <a:buChar char="•"/>
              <a:defRPr/>
            </a:pPr>
            <a:r>
              <a:rPr lang="en-US" baseline="0" dirty="0"/>
              <a:t>sometimes the market pressures were uneven across the neighborhood, </a:t>
            </a:r>
          </a:p>
          <a:p>
            <a:pPr marL="1052686" lvl="2" indent="-171425" defTabSz="914266">
              <a:buFont typeface="Arial" panose="020B0604020202020204" pitchFamily="34" charset="0"/>
              <a:buChar char="•"/>
              <a:defRPr/>
            </a:pPr>
            <a:r>
              <a:rPr lang="en-US" baseline="0" dirty="0"/>
              <a:t>or because they were looking at the market changes in adjacent areas and foreseeing the spillover,</a:t>
            </a:r>
          </a:p>
          <a:p>
            <a:pPr marL="1052686" lvl="2" indent="-171425" defTabSz="914266">
              <a:buFont typeface="Arial" panose="020B0604020202020204" pitchFamily="34" charset="0"/>
              <a:buChar char="•"/>
              <a:defRPr/>
            </a:pPr>
            <a:r>
              <a:rPr lang="en-US" baseline="0" dirty="0"/>
              <a:t>And because some residents and their neighbors were still experiencing hardship, not helped by the  neighborhood’s housing market.</a:t>
            </a:r>
          </a:p>
          <a:p>
            <a:pPr marL="595552" lvl="1" indent="-171425">
              <a:buFont typeface="Arial" panose="020B0604020202020204" pitchFamily="34" charset="0"/>
              <a:buChar char="•"/>
            </a:pPr>
            <a:endParaRPr lang="en-US" baseline="0" dirty="0"/>
          </a:p>
          <a:p>
            <a:pPr marL="595552" lvl="1" indent="-171425" defTabSz="914266">
              <a:buFont typeface="Arial" panose="020B0604020202020204" pitchFamily="34" charset="0"/>
              <a:buChar char="•"/>
              <a:defRPr/>
            </a:pPr>
            <a:r>
              <a:rPr lang="en-US" dirty="0"/>
              <a:t>Also trajectories - pacing</a:t>
            </a:r>
            <a:r>
              <a:rPr lang="en-US" baseline="0" dirty="0"/>
              <a:t> when slow may allow for more time to respond and intervene. </a:t>
            </a:r>
          </a:p>
          <a:p>
            <a:pPr marL="595552" lvl="1" indent="-171425">
              <a:buFont typeface="Arial" panose="020B0604020202020204" pitchFamily="34" charset="0"/>
              <a:buChar char="•"/>
            </a:pPr>
            <a:endParaRPr lang="en-US" baseline="0" dirty="0"/>
          </a:p>
          <a:p>
            <a:pPr marL="165237" indent="-165237">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91C0A19E-F03E-4439-8473-00B692EFD32E}" type="slidenum">
              <a:rPr lang="en-US" smtClean="0"/>
              <a:t>4</a:t>
            </a:fld>
            <a:endParaRPr lang="en-US" dirty="0"/>
          </a:p>
        </p:txBody>
      </p:sp>
    </p:spTree>
    <p:extLst>
      <p:ext uri="{BB962C8B-B14F-4D97-AF65-F5344CB8AC3E}">
        <p14:creationId xmlns:p14="http://schemas.microsoft.com/office/powerpoint/2010/main" val="3179243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37" indent="-165237">
              <a:buFont typeface="Arial" panose="020B0604020202020204" pitchFamily="34" charset="0"/>
              <a:buChar char="•"/>
            </a:pPr>
            <a:r>
              <a:rPr lang="en-US" baseline="0" dirty="0"/>
              <a:t>Infrastructure investments, public works, transit, big shiny new developments all have the </a:t>
            </a:r>
            <a:r>
              <a:rPr lang="en-US" u="sng" baseline="0" dirty="0"/>
              <a:t>potential (highlight)</a:t>
            </a:r>
            <a:r>
              <a:rPr lang="en-US" u="none" baseline="0" dirty="0"/>
              <a:t> to increase displacement pressures</a:t>
            </a:r>
          </a:p>
          <a:p>
            <a:pPr marL="165237" indent="-165237">
              <a:buFont typeface="Arial" panose="020B0604020202020204" pitchFamily="34" charset="0"/>
              <a:buChar char="•"/>
            </a:pPr>
            <a:r>
              <a:rPr lang="en-US" u="none" baseline="0" dirty="0"/>
              <a:t>That means responsible development should include plans to study the effects on neighborhoods, particularly for longer-term or economically vulnerable residents.</a:t>
            </a:r>
          </a:p>
          <a:p>
            <a:pPr marL="165237" indent="-165237">
              <a:buFont typeface="Arial" panose="020B0604020202020204" pitchFamily="34" charset="0"/>
              <a:buChar char="•"/>
            </a:pPr>
            <a:r>
              <a:rPr lang="en-US" u="none" baseline="0" dirty="0"/>
              <a:t>My amazing colleague Somala will talk a bit more about what this might look like in practice.</a:t>
            </a:r>
          </a:p>
        </p:txBody>
      </p:sp>
      <p:sp>
        <p:nvSpPr>
          <p:cNvPr id="4" name="Slide Number Placeholder 3"/>
          <p:cNvSpPr>
            <a:spLocks noGrp="1"/>
          </p:cNvSpPr>
          <p:nvPr>
            <p:ph type="sldNum" sz="quarter" idx="10"/>
          </p:nvPr>
        </p:nvSpPr>
        <p:spPr/>
        <p:txBody>
          <a:bodyPr/>
          <a:lstStyle/>
          <a:p>
            <a:fld id="{91C0A19E-F03E-4439-8473-00B692EFD32E}" type="slidenum">
              <a:rPr lang="en-US" smtClean="0"/>
              <a:t>5</a:t>
            </a:fld>
            <a:endParaRPr lang="en-US" dirty="0"/>
          </a:p>
        </p:txBody>
      </p:sp>
    </p:spTree>
    <p:extLst>
      <p:ext uri="{BB962C8B-B14F-4D97-AF65-F5344CB8AC3E}">
        <p14:creationId xmlns:p14="http://schemas.microsoft.com/office/powerpoint/2010/main" val="355755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6</a:t>
            </a:fld>
            <a:endParaRPr lang="en-US" dirty="0"/>
          </a:p>
        </p:txBody>
      </p:sp>
    </p:spTree>
    <p:extLst>
      <p:ext uri="{BB962C8B-B14F-4D97-AF65-F5344CB8AC3E}">
        <p14:creationId xmlns:p14="http://schemas.microsoft.com/office/powerpoint/2010/main" val="3611826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was guided by the Urban Institute’s National Neighborhood Indicators Partnership and the Federal Reserve-Philanthropy Initiative, a collaboration between the Restoring Prosperity in Older Industrial Cities Working Group of the Funders’ Network for Smart Growth and Livable Communities and several Federal Reserve district banks. Funded by </a:t>
            </a:r>
            <a:r>
              <a:rPr lang="en-US" dirty="0" err="1"/>
              <a:t>Kresge</a:t>
            </a:r>
            <a:r>
              <a:rPr lang="en-US" baseline="0" dirty="0"/>
              <a:t> Foundation.</a:t>
            </a:r>
            <a:endParaRPr lang="en-US" dirty="0"/>
          </a:p>
          <a:p>
            <a:endParaRPr lang="en-US" dirty="0"/>
          </a:p>
          <a:p>
            <a:pPr defTabSz="881390"/>
            <a:r>
              <a:rPr lang="en-US" dirty="0"/>
              <a:t>Coordinated by the Urban Institute, the National Neighborhood Indicators Partnership (NNIP) consists of independent organizations in 32 cities that share a mission to help community stakeholders use neighborhood data for better </a:t>
            </a:r>
            <a:r>
              <a:rPr lang="en-US" dirty="0" err="1"/>
              <a:t>decisionmaking</a:t>
            </a:r>
            <a:r>
              <a:rPr lang="en-US" dirty="0"/>
              <a:t>, with a focus on working with organizations and residents to advance equity in communities.</a:t>
            </a:r>
          </a:p>
          <a:p>
            <a:endParaRPr lang="en-US" dirty="0"/>
          </a:p>
          <a:p>
            <a:r>
              <a:rPr lang="en-US" dirty="0"/>
              <a:t>The project was launched in 2016</a:t>
            </a:r>
          </a:p>
          <a:p>
            <a:pPr lvl="0"/>
            <a:r>
              <a:rPr lang="en-US" dirty="0"/>
              <a:t>Goals were:</a:t>
            </a:r>
          </a:p>
          <a:p>
            <a:pPr marL="171425" indent="-171425" defTabSz="914266">
              <a:buFont typeface="Arial" panose="020B0604020202020204" pitchFamily="34" charset="0"/>
              <a:buChar char="•"/>
              <a:defRPr/>
            </a:pPr>
            <a:r>
              <a:rPr lang="en-US" dirty="0"/>
              <a:t>Pilots a research to action model of monitoring neighborhood change and preventing displacement – focus on supporting local advocacy and decisionmaking</a:t>
            </a:r>
          </a:p>
          <a:p>
            <a:pPr marL="171425" indent="-171425">
              <a:buFont typeface="Arial" panose="020B0604020202020204" pitchFamily="34" charset="0"/>
              <a:buChar char="•"/>
            </a:pPr>
            <a:r>
              <a:rPr lang="en-US" dirty="0"/>
              <a:t>Shed insights on displacement risk on areas in recovering and moderately strong housing markets</a:t>
            </a:r>
          </a:p>
          <a:p>
            <a:pPr marL="171425" indent="-171425" defTabSz="914266">
              <a:buFont typeface="Arial" panose="020B0604020202020204" pitchFamily="34" charset="0"/>
              <a:buChar char="•"/>
              <a:defRPr/>
            </a:pPr>
            <a:r>
              <a:rPr lang="en-US" dirty="0"/>
              <a:t>Document the effects on longer-term residents; we considered cultural and commercial as well as residential displacement.</a:t>
            </a:r>
          </a:p>
          <a:p>
            <a:pPr lvl="0"/>
            <a:endParaRPr lang="en-US" dirty="0"/>
          </a:p>
          <a:p>
            <a:endParaRPr lang="en-US" sz="1100" dirty="0"/>
          </a:p>
        </p:txBody>
      </p:sp>
      <p:sp>
        <p:nvSpPr>
          <p:cNvPr id="4" name="Slide Number Placeholder 3"/>
          <p:cNvSpPr>
            <a:spLocks noGrp="1"/>
          </p:cNvSpPr>
          <p:nvPr>
            <p:ph type="sldNum" sz="quarter" idx="10"/>
          </p:nvPr>
        </p:nvSpPr>
        <p:spPr/>
        <p:txBody>
          <a:bodyPr/>
          <a:lstStyle/>
          <a:p>
            <a:fld id="{91C0A19E-F03E-4439-8473-00B692EFD32E}" type="slidenum">
              <a:rPr lang="en-US" smtClean="0"/>
              <a:t>7</a:t>
            </a:fld>
            <a:endParaRPr lang="en-US" dirty="0"/>
          </a:p>
        </p:txBody>
      </p:sp>
    </p:spTree>
    <p:extLst>
      <p:ext uri="{BB962C8B-B14F-4D97-AF65-F5344CB8AC3E}">
        <p14:creationId xmlns:p14="http://schemas.microsoft.com/office/powerpoint/2010/main" val="2699354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There’s innumerable people to thank as you can see by this crowded slide listing the research partners and the local funders. </a:t>
            </a:r>
          </a:p>
          <a:p>
            <a:endParaRPr lang="en-US" sz="1100" dirty="0"/>
          </a:p>
          <a:p>
            <a:r>
              <a:rPr lang="en-US" sz="1100" dirty="0"/>
              <a:t>As you can see by this list of cities, we were particularly interested in recovering cities. Places folks may not be thinking about neighborhood change in the way that some larger cities with hot markets might.</a:t>
            </a:r>
          </a:p>
          <a:p>
            <a:endParaRPr lang="en-US" sz="1100" dirty="0"/>
          </a:p>
          <a:p>
            <a:r>
              <a:rPr lang="en-US" sz="1100" dirty="0"/>
              <a:t>We asked each local team to</a:t>
            </a:r>
          </a:p>
          <a:p>
            <a:endParaRPr lang="en-US" sz="1100" dirty="0"/>
          </a:p>
          <a:p>
            <a:r>
              <a:rPr lang="en-US" sz="1100" dirty="0"/>
              <a:t>Develop local advisory group</a:t>
            </a:r>
          </a:p>
          <a:p>
            <a:pPr marL="165237" indent="-165237">
              <a:buFont typeface="Arial" panose="020B0604020202020204" pitchFamily="34" charset="0"/>
              <a:buChar char="•"/>
            </a:pPr>
            <a:r>
              <a:rPr lang="en-US" sz="1100" dirty="0"/>
              <a:t>Conduct quantitative research as well as focus groups and interviews of residents and business owners</a:t>
            </a:r>
          </a:p>
          <a:p>
            <a:pPr marL="165237" indent="-165237">
              <a:buFont typeface="Arial" panose="020B0604020202020204" pitchFamily="34" charset="0"/>
              <a:buChar char="•"/>
            </a:pPr>
            <a:r>
              <a:rPr lang="en-US" sz="1100" dirty="0"/>
              <a:t>Choose 2-4 focus neighborhoods – total of 14</a:t>
            </a:r>
          </a:p>
          <a:p>
            <a:pPr marL="622370" lvl="1" indent="-165237">
              <a:buFont typeface="Arial" panose="020B0604020202020204" pitchFamily="34" charset="0"/>
              <a:buChar char="•"/>
            </a:pPr>
            <a:r>
              <a:rPr lang="en-US" dirty="0"/>
              <a:t>Most were early in the process of revitalizing</a:t>
            </a:r>
          </a:p>
          <a:p>
            <a:pPr marL="622370" lvl="1" indent="-165237">
              <a:buFont typeface="Arial" panose="020B0604020202020204" pitchFamily="34" charset="0"/>
              <a:buChar char="•"/>
            </a:pPr>
            <a:r>
              <a:rPr lang="en-US" dirty="0"/>
              <a:t>The neighborhoods as a group are diverse racially and ethnically: for 11 of them were predominately people of color – African-American or Latinx and one Asian.</a:t>
            </a:r>
          </a:p>
          <a:p>
            <a:pPr marL="622370" lvl="1" indent="-165237" defTabSz="914266">
              <a:buFont typeface="Arial" panose="020B0604020202020204" pitchFamily="34" charset="0"/>
              <a:buChar char="•"/>
              <a:defRPr/>
            </a:pPr>
            <a:r>
              <a:rPr lang="en-US" dirty="0"/>
              <a:t>For nine of them, more than ½ the HH had incomes o $35K or less.</a:t>
            </a:r>
            <a:endParaRPr lang="en-US" sz="1100" dirty="0"/>
          </a:p>
          <a:p>
            <a:pPr marL="165237" indent="-165237">
              <a:buFont typeface="Arial" panose="020B0604020202020204" pitchFamily="34" charset="0"/>
              <a:buChar char="•"/>
            </a:pPr>
            <a:endParaRPr lang="en-US" sz="1100" dirty="0"/>
          </a:p>
          <a:p>
            <a:r>
              <a:rPr lang="en-US" sz="1100" dirty="0"/>
              <a:t>Our project overview publication describes their neighborhoods and details their activities and findings. We have a full list of the local publications on the Project website – some of them are still in the process of being wrapped up. </a:t>
            </a:r>
          </a:p>
          <a:p>
            <a:endParaRPr lang="en-US" sz="1100" dirty="0"/>
          </a:p>
          <a:p>
            <a:r>
              <a:rPr lang="en-US" sz="1100" dirty="0"/>
              <a:t>Some highlights of site activities</a:t>
            </a:r>
          </a:p>
          <a:p>
            <a:pPr marL="165237" indent="-165237" defTabSz="881261">
              <a:buFont typeface="Arial" panose="020B0604020202020204" pitchFamily="34" charset="0"/>
              <a:buChar char="•"/>
            </a:pPr>
            <a:r>
              <a:rPr lang="en-US" sz="1100" dirty="0"/>
              <a:t>Buffalo - Windshield survey – census block level</a:t>
            </a:r>
          </a:p>
          <a:p>
            <a:pPr marL="165237" indent="-165237" defTabSz="881261">
              <a:buFont typeface="Arial" panose="020B0604020202020204" pitchFamily="34" charset="0"/>
              <a:buChar char="•"/>
            </a:pPr>
            <a:r>
              <a:rPr lang="en-US" sz="1100" dirty="0"/>
              <a:t>properties, home sales, and speculator owned properties </a:t>
            </a:r>
          </a:p>
          <a:p>
            <a:pPr marL="165237" indent="-165237" defTabSz="881261">
              <a:buFont typeface="Arial" panose="020B0604020202020204" pitchFamily="34" charset="0"/>
              <a:buChar char="•"/>
            </a:pPr>
            <a:r>
              <a:rPr lang="en-US" sz="1100" dirty="0"/>
              <a:t>Milwaukee - Business owner and policymaker interviews</a:t>
            </a:r>
          </a:p>
          <a:p>
            <a:pPr marL="165237" indent="-165237" defTabSz="881261">
              <a:buFont typeface="Arial" panose="020B0604020202020204" pitchFamily="34" charset="0"/>
              <a:buChar char="•"/>
            </a:pPr>
            <a:r>
              <a:rPr lang="en-US" sz="1100" dirty="0"/>
              <a:t>Phoenix - Google street view survey of small businesses</a:t>
            </a:r>
          </a:p>
          <a:p>
            <a:pPr marL="165237" indent="-165237" defTabSz="881261">
              <a:buFont typeface="Arial" panose="020B0604020202020204" pitchFamily="34" charset="0"/>
              <a:buChar char="•"/>
            </a:pPr>
            <a:r>
              <a:rPr lang="en-US" sz="1100" dirty="0"/>
              <a:t>Twin Cities – Conducted online resident survey</a:t>
            </a:r>
          </a:p>
        </p:txBody>
      </p:sp>
      <p:sp>
        <p:nvSpPr>
          <p:cNvPr id="4" name="Slide Number Placeholder 3"/>
          <p:cNvSpPr>
            <a:spLocks noGrp="1"/>
          </p:cNvSpPr>
          <p:nvPr>
            <p:ph type="sldNum" sz="quarter" idx="10"/>
          </p:nvPr>
        </p:nvSpPr>
        <p:spPr/>
        <p:txBody>
          <a:bodyPr/>
          <a:lstStyle/>
          <a:p>
            <a:fld id="{91C0A19E-F03E-4439-8473-00B692EFD32E}" type="slidenum">
              <a:rPr lang="en-US" smtClean="0"/>
              <a:t>8</a:t>
            </a:fld>
            <a:endParaRPr lang="en-US" dirty="0"/>
          </a:p>
        </p:txBody>
      </p:sp>
    </p:spTree>
    <p:extLst>
      <p:ext uri="{BB962C8B-B14F-4D97-AF65-F5344CB8AC3E}">
        <p14:creationId xmlns:p14="http://schemas.microsoft.com/office/powerpoint/2010/main" val="2136118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C0A19E-F03E-4439-8473-00B692EFD32E}" type="slidenum">
              <a:rPr lang="en-US" smtClean="0"/>
              <a:t>9</a:t>
            </a:fld>
            <a:endParaRPr lang="en-US" dirty="0"/>
          </a:p>
        </p:txBody>
      </p:sp>
    </p:spTree>
    <p:extLst>
      <p:ext uri="{BB962C8B-B14F-4D97-AF65-F5344CB8AC3E}">
        <p14:creationId xmlns:p14="http://schemas.microsoft.com/office/powerpoint/2010/main" val="1325606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No Photo">
    <p:spTree>
      <p:nvGrpSpPr>
        <p:cNvPr id="1" name=""/>
        <p:cNvGrpSpPr/>
        <p:nvPr/>
      </p:nvGrpSpPr>
      <p:grpSpPr>
        <a:xfrm>
          <a:off x="0" y="0"/>
          <a:ext cx="0" cy="0"/>
          <a:chOff x="0" y="0"/>
          <a:chExt cx="0" cy="0"/>
        </a:xfrm>
      </p:grpSpPr>
      <p:pic>
        <p:nvPicPr>
          <p:cNvPr id="20" name="Picture 19" descr="TitlePage_Header_Img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 HERE</a:t>
            </a:r>
            <a:br>
              <a:rPr lang="en-US" dirty="0"/>
            </a:br>
            <a:r>
              <a:rPr lang="en-US" dirty="0"/>
              <a:t>SECOND LINE OF TEXT IF NEEDED</a:t>
            </a:r>
          </a:p>
        </p:txBody>
      </p:sp>
      <p:sp>
        <p:nvSpPr>
          <p:cNvPr id="24"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a:t>CLICK TO ADD TITLE </a:t>
            </a:r>
            <a:br>
              <a:rPr lang="en-US" dirty="0"/>
            </a:br>
            <a:r>
              <a:rPr lang="en-US" dirty="0"/>
              <a:t>TWO LINES OF TEXT IF NEEDED</a:t>
            </a:r>
          </a:p>
        </p:txBody>
      </p:sp>
      <p:sp>
        <p:nvSpPr>
          <p:cNvPr id="15" name="Text Placeholder 14"/>
          <p:cNvSpPr>
            <a:spLocks noGrp="1"/>
          </p:cNvSpPr>
          <p:nvPr>
            <p:ph type="body" sz="quarter" idx="10"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a:t>CLICK TO ADD </a:t>
            </a:r>
            <a:br>
              <a:rPr lang="en-US" dirty="0"/>
            </a:br>
            <a:r>
              <a:rPr lang="en-US" dirty="0"/>
              <a:t>MONTH XX, 20XX</a:t>
            </a:r>
            <a:br>
              <a:rPr lang="en-US" dirty="0"/>
            </a:br>
            <a:r>
              <a:rPr lang="en-US" dirty="0"/>
              <a:t>PRESENTER’S NAME</a:t>
            </a:r>
            <a:br>
              <a:rPr lang="en-US" dirty="0"/>
            </a:br>
            <a:r>
              <a:rPr lang="en-US" dirty="0"/>
              <a:t>EVENT TITLE</a:t>
            </a:r>
          </a:p>
          <a:p>
            <a:pPr lvl="4"/>
            <a:endParaRPr lang="en-US" dirty="0"/>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Title Slide-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a:t>CLICK HERE TO EDIT SLIDE TITLE</a:t>
            </a:r>
            <a:br>
              <a:rPr lang="en-US" dirty="0"/>
            </a:br>
            <a:r>
              <a:rPr lang="en-US" dirty="0"/>
              <a:t>SECOND LINE IF NEEDED</a:t>
            </a:r>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1737510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762000" y="1914292"/>
            <a:ext cx="7924800" cy="1920286"/>
          </a:xfrm>
          <a:prstGeom prst="rect">
            <a:avLst/>
          </a:prstGeom>
          <a:ln>
            <a:noFill/>
          </a:ln>
        </p:spPr>
        <p:txBody>
          <a:bodyPr vert="horz"/>
          <a:lstStyle>
            <a:lvl1pPr algn="l">
              <a:defRPr sz="4000" b="1" baseline="0">
                <a:solidFill>
                  <a:srgbClr val="FFFFFF"/>
                </a:solidFill>
              </a:defRPr>
            </a:lvl1pPr>
          </a:lstStyle>
          <a:p>
            <a:r>
              <a:rPr lang="en-US" dirty="0"/>
              <a:t>CLICK HERE TO ADD</a:t>
            </a:r>
            <a:br>
              <a:rPr lang="en-US" dirty="0"/>
            </a:br>
            <a:r>
              <a:rPr lang="en-US" dirty="0"/>
              <a:t>TRANSITION SLIDE TITLE</a:t>
            </a:r>
            <a:br>
              <a:rPr lang="en-US" dirty="0"/>
            </a:br>
            <a:r>
              <a:rPr lang="en-US" dirty="0"/>
              <a:t>THIRD LINE IF NEEDED</a:t>
            </a:r>
          </a:p>
        </p:txBody>
      </p:sp>
      <p:sp>
        <p:nvSpPr>
          <p:cNvPr id="5" name="Text Placeholder 4"/>
          <p:cNvSpPr>
            <a:spLocks noGrp="1"/>
          </p:cNvSpPr>
          <p:nvPr>
            <p:ph type="body" sz="quarter" idx="10" hasCustomPrompt="1"/>
          </p:nvPr>
        </p:nvSpPr>
        <p:spPr>
          <a:xfrm>
            <a:off x="762000" y="3932375"/>
            <a:ext cx="7924800" cy="1054344"/>
          </a:xfrm>
          <a:prstGeom prst="rect">
            <a:avLst/>
          </a:prstGeom>
        </p:spPr>
        <p:txBody>
          <a:bodyPr vert="horz"/>
          <a:lstStyle>
            <a:lvl1pPr marL="0" indent="0">
              <a:buNone/>
              <a:defRPr sz="2800">
                <a:solidFill>
                  <a:srgbClr val="FFFFFF"/>
                </a:solidFill>
              </a:defRPr>
            </a:lvl1pPr>
          </a:lstStyle>
          <a:p>
            <a:pPr lvl="0"/>
            <a:r>
              <a:rPr lang="en-US" dirty="0"/>
              <a:t>CLICK HERE TO ADD SUBTITLE</a:t>
            </a:r>
            <a:br>
              <a:rPr lang="en-US" dirty="0"/>
            </a:br>
            <a:r>
              <a:rPr lang="en-US" dirty="0"/>
              <a:t>SECOND LINE IF NEEDED</a:t>
            </a:r>
          </a:p>
        </p:txBody>
      </p:sp>
    </p:spTree>
    <p:extLst>
      <p:ext uri="{BB962C8B-B14F-4D97-AF65-F5344CB8AC3E}">
        <p14:creationId xmlns:p14="http://schemas.microsoft.com/office/powerpoint/2010/main" val="4137883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Closing Slide">
    <p:spTree>
      <p:nvGrpSpPr>
        <p:cNvPr id="1" name=""/>
        <p:cNvGrpSpPr/>
        <p:nvPr/>
      </p:nvGrpSpPr>
      <p:grpSpPr>
        <a:xfrm>
          <a:off x="0" y="0"/>
          <a:ext cx="0" cy="0"/>
          <a:chOff x="0" y="0"/>
          <a:chExt cx="0" cy="0"/>
        </a:xfrm>
      </p:grpSpPr>
      <p:pic>
        <p:nvPicPr>
          <p:cNvPr id="42" name="Picture 41" descr="NNIP_PowerPoint_Template_Slides_v3-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3799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ditable Closing Slide">
    <p:spTree>
      <p:nvGrpSpPr>
        <p:cNvPr id="1" name=""/>
        <p:cNvGrpSpPr/>
        <p:nvPr/>
      </p:nvGrpSpPr>
      <p:grpSpPr>
        <a:xfrm>
          <a:off x="0" y="0"/>
          <a:ext cx="0" cy="0"/>
          <a:chOff x="0" y="0"/>
          <a:chExt cx="0" cy="0"/>
        </a:xfrm>
      </p:grpSpPr>
      <p:pic>
        <p:nvPicPr>
          <p:cNvPr id="6" name="Picture 5" descr="ThankYou_Slide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427019" y="2133455"/>
            <a:ext cx="7035799" cy="787545"/>
          </a:xfrm>
          <a:prstGeom prst="rect">
            <a:avLst/>
          </a:prstGeom>
          <a:noFill/>
          <a:ln>
            <a:noFill/>
          </a:ln>
        </p:spPr>
        <p:txBody>
          <a:bodyPr vert="horz"/>
          <a:lstStyle>
            <a:lvl1pPr algn="l">
              <a:defRPr sz="4000" b="1">
                <a:solidFill>
                  <a:srgbClr val="273691"/>
                </a:solidFill>
              </a:defRPr>
            </a:lvl1pPr>
          </a:lstStyle>
          <a:p>
            <a:r>
              <a:rPr lang="en-US" dirty="0"/>
              <a:t>CLICK TO EDIT CLOSING</a:t>
            </a:r>
          </a:p>
        </p:txBody>
      </p:sp>
      <p:pic>
        <p:nvPicPr>
          <p:cNvPr id="5" name="Picture 4" descr="NNIP_Log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5197" y="3266096"/>
            <a:ext cx="3090672" cy="1112520"/>
          </a:xfrm>
          <a:prstGeom prst="rect">
            <a:avLst/>
          </a:prstGeom>
        </p:spPr>
      </p:pic>
      <p:sp>
        <p:nvSpPr>
          <p:cNvPr id="8" name="Text Placeholder 4"/>
          <p:cNvSpPr>
            <a:spLocks noGrp="1"/>
          </p:cNvSpPr>
          <p:nvPr>
            <p:ph type="body" sz="quarter" idx="10" hasCustomPrompt="1"/>
          </p:nvPr>
        </p:nvSpPr>
        <p:spPr>
          <a:xfrm>
            <a:off x="1427019" y="4810387"/>
            <a:ext cx="7035799" cy="696795"/>
          </a:xfrm>
          <a:prstGeom prst="rect">
            <a:avLst/>
          </a:prstGeom>
        </p:spPr>
        <p:txBody>
          <a:bodyPr vert="horz"/>
          <a:lstStyle>
            <a:lvl1pPr marL="0" indent="0">
              <a:buNone/>
              <a:defRPr sz="1600" baseline="0">
                <a:solidFill>
                  <a:srgbClr val="00B6DE"/>
                </a:solidFill>
              </a:defRPr>
            </a:lvl1pPr>
          </a:lstStyle>
          <a:p>
            <a:pPr lvl="0"/>
            <a:r>
              <a:rPr lang="en-US" dirty="0"/>
              <a:t>Click to add custom contact information</a:t>
            </a:r>
          </a:p>
        </p:txBody>
      </p:sp>
    </p:spTree>
    <p:extLst>
      <p:ext uri="{BB962C8B-B14F-4D97-AF65-F5344CB8AC3E}">
        <p14:creationId xmlns:p14="http://schemas.microsoft.com/office/powerpoint/2010/main" val="2029515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ith Photo">
    <p:spTree>
      <p:nvGrpSpPr>
        <p:cNvPr id="1" name=""/>
        <p:cNvGrpSpPr/>
        <p:nvPr/>
      </p:nvGrpSpPr>
      <p:grpSpPr>
        <a:xfrm>
          <a:off x="0" y="0"/>
          <a:ext cx="0" cy="0"/>
          <a:chOff x="0" y="0"/>
          <a:chExt cx="0" cy="0"/>
        </a:xfrm>
      </p:grpSpPr>
      <p:pic>
        <p:nvPicPr>
          <p:cNvPr id="2" name="Picture 1" descr="TitlePage_Header_Img_v2-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Picture Placeholder 13"/>
          <p:cNvSpPr>
            <a:spLocks noGrp="1"/>
          </p:cNvSpPr>
          <p:nvPr>
            <p:ph type="pic" sz="quarter" idx="10"/>
          </p:nvPr>
        </p:nvSpPr>
        <p:spPr>
          <a:xfrm>
            <a:off x="0" y="0"/>
            <a:ext cx="2403231" cy="1392238"/>
          </a:xfrm>
          <a:prstGeom prst="rect">
            <a:avLst/>
          </a:prstGeom>
          <a:ln>
            <a:noFill/>
          </a:ln>
        </p:spPr>
        <p:txBody>
          <a:bodyPr vert="horz"/>
          <a:lstStyle>
            <a:lvl1pPr marL="0" indent="0">
              <a:buNone/>
              <a:defRPr sz="1200"/>
            </a:lvl1pPr>
          </a:lstStyle>
          <a:p>
            <a:endParaRPr lang="en-US" dirty="0"/>
          </a:p>
        </p:txBody>
      </p:sp>
      <p:sp>
        <p:nvSpPr>
          <p:cNvPr id="1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 HERE</a:t>
            </a:r>
            <a:br>
              <a:rPr lang="en-US" dirty="0"/>
            </a:br>
            <a:r>
              <a:rPr lang="en-US" dirty="0"/>
              <a:t>SECOND LINE OF TEXT IF NEEDED</a:t>
            </a:r>
          </a:p>
        </p:txBody>
      </p:sp>
      <p:sp>
        <p:nvSpPr>
          <p:cNvPr id="15"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a:t>CLICK TO ADD TITLE </a:t>
            </a:r>
            <a:br>
              <a:rPr lang="en-US" dirty="0"/>
            </a:br>
            <a:r>
              <a:rPr lang="en-US" dirty="0"/>
              <a:t>TWO LINES OF TEXT IF NEEDED</a:t>
            </a:r>
          </a:p>
        </p:txBody>
      </p:sp>
      <p:sp>
        <p:nvSpPr>
          <p:cNvPr id="16" name="Text Placeholder 14"/>
          <p:cNvSpPr>
            <a:spLocks noGrp="1"/>
          </p:cNvSpPr>
          <p:nvPr>
            <p:ph type="body" sz="quarter" idx="11"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a:t>CLICK TO ADD </a:t>
            </a:r>
            <a:br>
              <a:rPr lang="en-US" dirty="0"/>
            </a:br>
            <a:r>
              <a:rPr lang="en-US" dirty="0"/>
              <a:t>MONTH XX, 20XX</a:t>
            </a:r>
            <a:br>
              <a:rPr lang="en-US" dirty="0"/>
            </a:br>
            <a:r>
              <a:rPr lang="en-US" dirty="0"/>
              <a:t>PRESENTER’S NAME</a:t>
            </a:r>
            <a:br>
              <a:rPr lang="en-US" dirty="0"/>
            </a:br>
            <a:r>
              <a:rPr lang="en-US" dirty="0"/>
              <a:t>EVENT TITLE</a:t>
            </a:r>
          </a:p>
          <a:p>
            <a:pPr lvl="4"/>
            <a:endParaRPr lang="en-US" dirty="0"/>
          </a:p>
        </p:txBody>
      </p:sp>
    </p:spTree>
    <p:extLst>
      <p:ext uri="{BB962C8B-B14F-4D97-AF65-F5344CB8AC3E}">
        <p14:creationId xmlns:p14="http://schemas.microsoft.com/office/powerpoint/2010/main" val="3363892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With Logo">
    <p:spTree>
      <p:nvGrpSpPr>
        <p:cNvPr id="1" name=""/>
        <p:cNvGrpSpPr/>
        <p:nvPr/>
      </p:nvGrpSpPr>
      <p:grpSpPr>
        <a:xfrm>
          <a:off x="0" y="0"/>
          <a:ext cx="0" cy="0"/>
          <a:chOff x="0" y="0"/>
          <a:chExt cx="0" cy="0"/>
        </a:xfrm>
      </p:grpSpPr>
      <p:pic>
        <p:nvPicPr>
          <p:cNvPr id="9" name="Picture 8"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0784" cy="1060258"/>
          </a:xfrm>
          <a:prstGeom prst="rect">
            <a:avLst/>
          </a:prstGeom>
          <a:ln>
            <a:noFill/>
          </a:ln>
        </p:spPr>
        <p:txBody>
          <a:bodyPr/>
          <a:lstStyle>
            <a:lvl1pPr marL="0" indent="0" algn="l">
              <a:defRPr sz="3400" baseline="0">
                <a:solidFill>
                  <a:schemeClr val="bg1"/>
                </a:solidFill>
              </a:defRPr>
            </a:lvl1pPr>
          </a:lstStyle>
          <a:p>
            <a:r>
              <a:rPr lang="en-US" dirty="0"/>
              <a:t>CLICK HERE TO EDIT SLIDE TITLE</a:t>
            </a:r>
            <a:br>
              <a:rPr lang="en-US" dirty="0"/>
            </a:br>
            <a:r>
              <a:rPr lang="en-US" dirty="0"/>
              <a:t>SECOND LINE IF NEEDED</a:t>
            </a:r>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038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Text-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chemeClr val="bg1"/>
                </a:solidFill>
              </a:defRPr>
            </a:lvl1pPr>
          </a:lstStyle>
          <a:p>
            <a:r>
              <a:rPr lang="en-US" dirty="0"/>
              <a:t>CLICK HERE TO EDIT SLIDE TITLE</a:t>
            </a:r>
            <a:br>
              <a:rPr lang="en-US" dirty="0"/>
            </a:br>
            <a:r>
              <a:rPr lang="en-US" dirty="0"/>
              <a:t>SECOND LINE IF NEEDED</a:t>
            </a:r>
          </a:p>
        </p:txBody>
      </p:sp>
      <p:sp>
        <p:nvSpPr>
          <p:cNvPr id="4"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5"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Two column layout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821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Text &amp; Photo-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txBox="1">
            <a:spLocks/>
          </p:cNvSpPr>
          <p:nvPr userDrawn="1"/>
        </p:nvSpPr>
        <p:spPr>
          <a:xfrm>
            <a:off x="641350" y="1863119"/>
            <a:ext cx="4115377" cy="4203573"/>
          </a:xfrm>
          <a:prstGeom prst="rect">
            <a:avLst/>
          </a:prstGeom>
        </p:spPr>
        <p:txBody>
          <a:bodyPr numCol="1" spcCol="228600"/>
          <a:lstStyle>
            <a:lvl1pPr marL="342900" indent="-3429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2pPr>
            <a:lvl3pPr marL="11430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3pPr>
            <a:lvl4pPr marL="16002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4pPr>
            <a:lvl5pPr marL="20574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sp>
        <p:nvSpPr>
          <p:cNvPr id="8"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rgbClr val="FFFFFF"/>
                </a:solidFill>
              </a:defRPr>
            </a:lvl1pPr>
          </a:lstStyle>
          <a:p>
            <a:r>
              <a:rPr lang="en-US" dirty="0"/>
              <a:t>CLICK HERE TO EDIT SLIDE TITLE</a:t>
            </a:r>
            <a:br>
              <a:rPr lang="en-US" dirty="0"/>
            </a:br>
            <a:r>
              <a:rPr lang="en-US" dirty="0"/>
              <a:t>SECOND LINE IF NEEDED</a:t>
            </a:r>
          </a:p>
        </p:txBody>
      </p:sp>
      <p:sp>
        <p:nvSpPr>
          <p:cNvPr id="10"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637011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Title Slide-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7589855" cy="1073516"/>
          </a:xfrm>
          <a:prstGeom prst="rect">
            <a:avLst/>
          </a:prstGeom>
          <a:ln>
            <a:noFill/>
          </a:ln>
        </p:spPr>
        <p:txBody>
          <a:bodyPr/>
          <a:lstStyle>
            <a:lvl1pPr algn="l">
              <a:defRPr sz="3400" baseline="0">
                <a:solidFill>
                  <a:schemeClr val="bg1"/>
                </a:solidFill>
              </a:defRPr>
            </a:lvl1pPr>
          </a:lstStyle>
          <a:p>
            <a:r>
              <a:rPr lang="en-US" dirty="0"/>
              <a:t>CLICK HERE TO EDIT SLIDE TITLE</a:t>
            </a:r>
            <a:br>
              <a:rPr lang="en-US" dirty="0"/>
            </a:br>
            <a:r>
              <a:rPr lang="en-US" dirty="0"/>
              <a:t>SECOND LINE IF NEEDED</a:t>
            </a:r>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2094539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Content-Without Logo">
    <p:spTree>
      <p:nvGrpSpPr>
        <p:cNvPr id="1" name=""/>
        <p:cNvGrpSpPr/>
        <p:nvPr/>
      </p:nvGrpSpPr>
      <p:grpSpPr>
        <a:xfrm>
          <a:off x="0" y="0"/>
          <a:ext cx="0" cy="0"/>
          <a:chOff x="0" y="0"/>
          <a:chExt cx="0" cy="0"/>
        </a:xfrm>
      </p:grpSpPr>
      <p:pic>
        <p:nvPicPr>
          <p:cNvPr id="6" name="Picture 5"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a:t>CLICK HERE TO EDIT SLIDE TITLE</a:t>
            </a:r>
            <a:br>
              <a:rPr lang="en-US" dirty="0"/>
            </a:br>
            <a:r>
              <a:rPr lang="en-US" dirty="0"/>
              <a:t>SECOND LINE IF NEEDED</a:t>
            </a:r>
          </a:p>
        </p:txBody>
      </p:sp>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1551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Text-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9"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Two column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a:t>CLICK HERE TO EDIT SLIDE TITLE</a:t>
            </a:r>
            <a:br>
              <a:rPr lang="en-US" dirty="0"/>
            </a:br>
            <a:r>
              <a:rPr lang="en-US" dirty="0"/>
              <a:t>SECOND LINE IF NEEDED</a:t>
            </a:r>
          </a:p>
        </p:txBody>
      </p:sp>
    </p:spTree>
    <p:extLst>
      <p:ext uri="{BB962C8B-B14F-4D97-AF65-F5344CB8AC3E}">
        <p14:creationId xmlns:p14="http://schemas.microsoft.com/office/powerpoint/2010/main" val="3696929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Text &amp; Photo-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10"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a:t>CLICK HERE TO EDIT SLIDE TITLE</a:t>
            </a:r>
            <a:br>
              <a:rPr lang="en-US" dirty="0"/>
            </a:br>
            <a:r>
              <a:rPr lang="en-US" dirty="0"/>
              <a:t>SECOND LINE IF NEEDED</a:t>
            </a:r>
          </a:p>
        </p:txBody>
      </p:sp>
      <p:sp>
        <p:nvSpPr>
          <p:cNvPr id="8"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2955488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67" r:id="rId2"/>
    <p:sldLayoutId id="2147493457" r:id="rId3"/>
    <p:sldLayoutId id="2147493483" r:id="rId4"/>
    <p:sldLayoutId id="2147493484" r:id="rId5"/>
    <p:sldLayoutId id="2147493478" r:id="rId6"/>
    <p:sldLayoutId id="2147493470" r:id="rId7"/>
    <p:sldLayoutId id="2147493481" r:id="rId8"/>
    <p:sldLayoutId id="2147493482" r:id="rId9"/>
    <p:sldLayoutId id="2147493477" r:id="rId10"/>
    <p:sldLayoutId id="2147493471" r:id="rId11"/>
    <p:sldLayoutId id="2147493475" r:id="rId12"/>
    <p:sldLayoutId id="2147493474"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https://urbn.is/2UPU0iR"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s://www.neighborhoodindicators.org/library/catalog/turning-corner-literature-catalog" TargetMode="External"/><Relationship Id="rId4" Type="http://schemas.openxmlformats.org/officeDocument/2006/relationships/hyperlink" Target="https://www.neighborhoodindicators.org/library/catalog/turning-corner-twin-cities-qualitative-protocol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flickr.com/photos/138470510@N04/30310911167"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hyperlink" Target="https://www.flickr.com/photos/138470510@N04"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76854" y="1947533"/>
            <a:ext cx="7863840" cy="2399877"/>
          </a:xfrm>
        </p:spPr>
        <p:txBody>
          <a:bodyPr/>
          <a:lstStyle/>
          <a:p>
            <a:r>
              <a:rPr lang="en-US" dirty="0"/>
              <a:t>Turning the Corner: </a:t>
            </a:r>
            <a:br>
              <a:rPr lang="en-US" dirty="0"/>
            </a:br>
            <a:r>
              <a:rPr lang="en-US" dirty="0"/>
              <a:t>MONITORING NEIGHBORHOOD CHANGE TO PREVENT DISPLACEMENT</a:t>
            </a:r>
          </a:p>
        </p:txBody>
      </p:sp>
      <p:sp>
        <p:nvSpPr>
          <p:cNvPr id="7" name="Text Placeholder 6"/>
          <p:cNvSpPr>
            <a:spLocks noGrp="1"/>
          </p:cNvSpPr>
          <p:nvPr>
            <p:ph type="body" sz="quarter" idx="10"/>
          </p:nvPr>
        </p:nvSpPr>
        <p:spPr>
          <a:xfrm>
            <a:off x="676851" y="4455382"/>
            <a:ext cx="6921570" cy="1699233"/>
          </a:xfrm>
        </p:spPr>
        <p:txBody>
          <a:bodyPr/>
          <a:lstStyle/>
          <a:p>
            <a:r>
              <a:rPr lang="en-US" dirty="0"/>
              <a:t>Mychal Cohen</a:t>
            </a:r>
          </a:p>
          <a:p>
            <a:r>
              <a:rPr lang="en-US" dirty="0"/>
              <a:t>Urban Waters Learning Network Webinar</a:t>
            </a:r>
          </a:p>
          <a:p>
            <a:r>
              <a:rPr lang="en-US" dirty="0"/>
              <a:t>June 5, 2019</a:t>
            </a:r>
          </a:p>
        </p:txBody>
      </p:sp>
    </p:spTree>
    <p:extLst>
      <p:ext uri="{BB962C8B-B14F-4D97-AF65-F5344CB8AC3E}">
        <p14:creationId xmlns:p14="http://schemas.microsoft.com/office/powerpoint/2010/main" val="3687684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Perceptions of community safety varied</a:t>
            </a:r>
            <a:br>
              <a:rPr lang="en-US" dirty="0"/>
            </a:br>
            <a:endParaRPr lang="en-US" dirty="0"/>
          </a:p>
        </p:txBody>
      </p:sp>
      <p:pic>
        <p:nvPicPr>
          <p:cNvPr id="6" name="Content Placeholder 5"/>
          <p:cNvPicPr>
            <a:picLocks noGrp="1" noChangeAspect="1"/>
          </p:cNvPicPr>
          <p:nvPr>
            <p:ph idx="1"/>
          </p:nvPr>
        </p:nvPicPr>
        <p:blipFill>
          <a:blip r:embed="rId3"/>
          <a:stretch>
            <a:fillRect/>
          </a:stretch>
        </p:blipFill>
        <p:spPr>
          <a:xfrm>
            <a:off x="284735" y="1387595"/>
            <a:ext cx="8322590" cy="6235541"/>
          </a:xfrm>
          <a:prstGeom prst="rect">
            <a:avLst/>
          </a:prstGeom>
        </p:spPr>
      </p:pic>
    </p:spTree>
    <p:extLst>
      <p:ext uri="{BB962C8B-B14F-4D97-AF65-F5344CB8AC3E}">
        <p14:creationId xmlns:p14="http://schemas.microsoft.com/office/powerpoint/2010/main" val="1738773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Perceptions of community safety vary</a:t>
            </a:r>
          </a:p>
        </p:txBody>
      </p:sp>
      <p:sp>
        <p:nvSpPr>
          <p:cNvPr id="3" name="Content Placeholder 2"/>
          <p:cNvSpPr>
            <a:spLocks noGrp="1"/>
          </p:cNvSpPr>
          <p:nvPr>
            <p:ph idx="1"/>
          </p:nvPr>
        </p:nvSpPr>
        <p:spPr>
          <a:xfrm>
            <a:off x="641349" y="1606445"/>
            <a:ext cx="8021387" cy="4203573"/>
          </a:xfrm>
        </p:spPr>
        <p:txBody>
          <a:bodyPr/>
          <a:lstStyle/>
          <a:p>
            <a:pPr>
              <a:spcAft>
                <a:spcPts val="1800"/>
              </a:spcAft>
            </a:pPr>
            <a:r>
              <a:rPr lang="en-US" sz="2800" dirty="0"/>
              <a:t>Neighborhood change may shift the mix of crimes</a:t>
            </a:r>
          </a:p>
          <a:p>
            <a:pPr>
              <a:spcAft>
                <a:spcPts val="1800"/>
              </a:spcAft>
            </a:pPr>
            <a:r>
              <a:rPr lang="en-US" sz="2800" dirty="0"/>
              <a:t>Changing neighborhoods face changing norms around policing</a:t>
            </a:r>
          </a:p>
          <a:p>
            <a:pPr>
              <a:spcAft>
                <a:spcPts val="1800"/>
              </a:spcAft>
            </a:pPr>
            <a:r>
              <a:rPr lang="en-US" sz="2800" dirty="0"/>
              <a:t>Sense of safety is tied to social connections</a:t>
            </a:r>
          </a:p>
          <a:p>
            <a:pPr>
              <a:spcAft>
                <a:spcPts val="1800"/>
              </a:spcAft>
            </a:pPr>
            <a:endParaRPr lang="en-US" sz="2800" dirty="0"/>
          </a:p>
          <a:p>
            <a:endParaRPr lang="en-US" dirty="0"/>
          </a:p>
          <a:p>
            <a:endParaRPr lang="en-US" dirty="0"/>
          </a:p>
        </p:txBody>
      </p:sp>
    </p:spTree>
    <p:extLst>
      <p:ext uri="{BB962C8B-B14F-4D97-AF65-F5344CB8AC3E}">
        <p14:creationId xmlns:p14="http://schemas.microsoft.com/office/powerpoint/2010/main" val="1990269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Expand the definition of safety.</a:t>
            </a:r>
          </a:p>
          <a:p>
            <a:r>
              <a:rPr lang="en-US" dirty="0"/>
              <a:t>Contextualize data with resident insights and neighborhood history.</a:t>
            </a:r>
          </a:p>
          <a:p>
            <a:r>
              <a:rPr lang="en-US" dirty="0"/>
              <a:t>Be proactive!</a:t>
            </a:r>
          </a:p>
          <a:p>
            <a:endParaRPr lang="en-US" dirty="0"/>
          </a:p>
        </p:txBody>
      </p:sp>
      <p:sp>
        <p:nvSpPr>
          <p:cNvPr id="3" name="Title 2"/>
          <p:cNvSpPr>
            <a:spLocks noGrp="1"/>
          </p:cNvSpPr>
          <p:nvPr>
            <p:ph type="title"/>
          </p:nvPr>
        </p:nvSpPr>
        <p:spPr/>
        <p:txBody>
          <a:bodyPr/>
          <a:lstStyle/>
          <a:p>
            <a:r>
              <a:rPr lang="en-US" dirty="0"/>
              <a:t>Recommendations on community safety</a:t>
            </a:r>
          </a:p>
        </p:txBody>
      </p:sp>
      <p:pic>
        <p:nvPicPr>
          <p:cNvPr id="7" name="Picture 1"/>
          <p:cNvPicPr>
            <a:picLocks noChangeAspect="1"/>
          </p:cNvPicPr>
          <p:nvPr/>
        </p:nvPicPr>
        <p:blipFill rotWithShape="1">
          <a:blip r:embed="rId3">
            <a:extLst>
              <a:ext uri="{28A0092B-C50C-407E-A947-70E740481C1C}">
                <a14:useLocalDpi xmlns:a14="http://schemas.microsoft.com/office/drawing/2010/main" val="0"/>
              </a:ext>
            </a:extLst>
          </a:blip>
          <a:srcRect l="22992"/>
          <a:stretch/>
        </p:blipFill>
        <p:spPr bwMode="auto">
          <a:xfrm>
            <a:off x="4673919" y="2362794"/>
            <a:ext cx="4386986" cy="320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316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Neighborhood change creates risks and opportunities for small businesses</a:t>
            </a:r>
          </a:p>
        </p:txBody>
      </p:sp>
      <p:pic>
        <p:nvPicPr>
          <p:cNvPr id="6" name="Picture 5"/>
          <p:cNvPicPr>
            <a:picLocks noChangeAspect="1"/>
          </p:cNvPicPr>
          <p:nvPr/>
        </p:nvPicPr>
        <p:blipFill rotWithShape="1">
          <a:blip r:embed="rId3"/>
          <a:srcRect l="2122" t="13175"/>
          <a:stretch/>
        </p:blipFill>
        <p:spPr>
          <a:xfrm>
            <a:off x="0" y="1379349"/>
            <a:ext cx="9131535" cy="5811865"/>
          </a:xfrm>
          <a:prstGeom prst="rect">
            <a:avLst/>
          </a:prstGeom>
        </p:spPr>
      </p:pic>
    </p:spTree>
    <p:extLst>
      <p:ext uri="{BB962C8B-B14F-4D97-AF65-F5344CB8AC3E}">
        <p14:creationId xmlns:p14="http://schemas.microsoft.com/office/powerpoint/2010/main" val="1132812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Neighborhood change creates risks and opportunities for small businesses</a:t>
            </a:r>
          </a:p>
        </p:txBody>
      </p:sp>
      <p:sp>
        <p:nvSpPr>
          <p:cNvPr id="3" name="Content Placeholder 2"/>
          <p:cNvSpPr>
            <a:spLocks noGrp="1"/>
          </p:cNvSpPr>
          <p:nvPr>
            <p:ph idx="1"/>
          </p:nvPr>
        </p:nvSpPr>
        <p:spPr>
          <a:xfrm>
            <a:off x="641349" y="1606445"/>
            <a:ext cx="8021387" cy="4203573"/>
          </a:xfrm>
        </p:spPr>
        <p:txBody>
          <a:bodyPr/>
          <a:lstStyle/>
          <a:p>
            <a:pPr>
              <a:spcAft>
                <a:spcPts val="1800"/>
              </a:spcAft>
            </a:pPr>
            <a:r>
              <a:rPr lang="en-US" sz="2800" dirty="0"/>
              <a:t>Rising rents and loss of clientele can threaten longer-term small businesses</a:t>
            </a:r>
          </a:p>
          <a:p>
            <a:pPr>
              <a:spcAft>
                <a:spcPts val="1800"/>
              </a:spcAft>
            </a:pPr>
            <a:r>
              <a:rPr lang="en-US" sz="2800" dirty="0"/>
              <a:t>New investments also can create opportunities for longer-term small businesses</a:t>
            </a:r>
          </a:p>
          <a:p>
            <a:pPr>
              <a:spcAft>
                <a:spcPts val="1800"/>
              </a:spcAft>
            </a:pPr>
            <a:r>
              <a:rPr lang="en-US" sz="2800" dirty="0"/>
              <a:t>New businesses may not provide services desired by longer-term residents</a:t>
            </a:r>
          </a:p>
          <a:p>
            <a:pPr>
              <a:spcAft>
                <a:spcPts val="1800"/>
              </a:spcAft>
            </a:pPr>
            <a:endParaRPr lang="en-US" sz="2800" dirty="0"/>
          </a:p>
          <a:p>
            <a:pPr>
              <a:spcAft>
                <a:spcPts val="1800"/>
              </a:spcAft>
            </a:pPr>
            <a:endParaRPr lang="en-US" sz="2800" dirty="0"/>
          </a:p>
          <a:p>
            <a:endParaRPr lang="en-US" dirty="0"/>
          </a:p>
          <a:p>
            <a:endParaRPr lang="en-US" dirty="0"/>
          </a:p>
        </p:txBody>
      </p:sp>
    </p:spTree>
    <p:extLst>
      <p:ext uri="{BB962C8B-B14F-4D97-AF65-F5344CB8AC3E}">
        <p14:creationId xmlns:p14="http://schemas.microsoft.com/office/powerpoint/2010/main" val="1414262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Ensure equitable access to resources and support for small businesses</a:t>
            </a:r>
          </a:p>
          <a:p>
            <a:r>
              <a:rPr lang="en-US" dirty="0"/>
              <a:t>Develop accurate data on small businesses</a:t>
            </a:r>
          </a:p>
          <a:p>
            <a:r>
              <a:rPr lang="en-US" dirty="0"/>
              <a:t>Leverage resident voices to influence development</a:t>
            </a:r>
          </a:p>
        </p:txBody>
      </p:sp>
      <p:sp>
        <p:nvSpPr>
          <p:cNvPr id="3" name="Title 2"/>
          <p:cNvSpPr>
            <a:spLocks noGrp="1"/>
          </p:cNvSpPr>
          <p:nvPr>
            <p:ph type="title"/>
          </p:nvPr>
        </p:nvSpPr>
        <p:spPr/>
        <p:txBody>
          <a:bodyPr/>
          <a:lstStyle/>
          <a:p>
            <a:r>
              <a:rPr lang="en-US" dirty="0"/>
              <a:t>Recommendations on small business</a:t>
            </a:r>
          </a:p>
        </p:txBody>
      </p:sp>
      <p:pic>
        <p:nvPicPr>
          <p:cNvPr id="5" name="Picture Placeholder 4"/>
          <p:cNvPicPr>
            <a:picLocks noGrp="1" noChangeAspect="1"/>
          </p:cNvPicPr>
          <p:nvPr>
            <p:ph type="pic" sz="quarter" idx="13"/>
          </p:nvPr>
        </p:nvPicPr>
        <p:blipFill>
          <a:blip r:embed="rId3"/>
          <a:srcRect l="17627" r="17627"/>
          <a:stretch>
            <a:fillRect/>
          </a:stretch>
        </p:blipFill>
        <p:spPr>
          <a:xfrm>
            <a:off x="5052785" y="1693244"/>
            <a:ext cx="3943831" cy="4568072"/>
          </a:xfrm>
        </p:spPr>
      </p:pic>
      <p:sp>
        <p:nvSpPr>
          <p:cNvPr id="6" name="TextBox 5">
            <a:extLst>
              <a:ext uri="{FF2B5EF4-FFF2-40B4-BE49-F238E27FC236}">
                <a16:creationId xmlns:a16="http://schemas.microsoft.com/office/drawing/2014/main" id="{A4C9CFDD-1339-44E5-9AAA-7818782C45C0}"/>
              </a:ext>
            </a:extLst>
          </p:cNvPr>
          <p:cNvSpPr txBox="1"/>
          <p:nvPr/>
        </p:nvSpPr>
        <p:spPr>
          <a:xfrm>
            <a:off x="193430" y="6398520"/>
            <a:ext cx="6111564" cy="276999"/>
          </a:xfrm>
          <a:prstGeom prst="rect">
            <a:avLst/>
          </a:prstGeom>
          <a:solidFill>
            <a:schemeClr val="bg1"/>
          </a:solidFill>
        </p:spPr>
        <p:txBody>
          <a:bodyPr wrap="square" rtlCol="0">
            <a:spAutoFit/>
          </a:bodyPr>
          <a:lstStyle/>
          <a:p>
            <a:r>
              <a:rPr lang="en-US" sz="1200" i="1" dirty="0"/>
              <a:t>Photo courtesy of Cassandra Leopold</a:t>
            </a:r>
          </a:p>
        </p:txBody>
      </p:sp>
    </p:spTree>
    <p:extLst>
      <p:ext uri="{BB962C8B-B14F-4D97-AF65-F5344CB8AC3E}">
        <p14:creationId xmlns:p14="http://schemas.microsoft.com/office/powerpoint/2010/main" val="2357694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Turning the Corner - Resources for Community Research</a:t>
            </a:r>
          </a:p>
        </p:txBody>
      </p:sp>
      <p:sp>
        <p:nvSpPr>
          <p:cNvPr id="3" name="Content Placeholder 2"/>
          <p:cNvSpPr>
            <a:spLocks noGrp="1"/>
          </p:cNvSpPr>
          <p:nvPr>
            <p:ph idx="1"/>
          </p:nvPr>
        </p:nvSpPr>
        <p:spPr>
          <a:xfrm>
            <a:off x="641349" y="1699434"/>
            <a:ext cx="8021387" cy="4203573"/>
          </a:xfrm>
        </p:spPr>
        <p:txBody>
          <a:bodyPr/>
          <a:lstStyle/>
          <a:p>
            <a:pPr>
              <a:spcAft>
                <a:spcPts val="1800"/>
              </a:spcAft>
            </a:pPr>
            <a:r>
              <a:rPr lang="en-US" sz="2000" dirty="0"/>
              <a:t>Guide to Measuring Neighborhood Change to Understand and Prevent Displacement - </a:t>
            </a:r>
            <a:r>
              <a:rPr lang="en-US" sz="2000" u="sng" dirty="0">
                <a:hlinkClick r:id="rId3"/>
              </a:rPr>
              <a:t>https://urbn.is/2UPU0iR</a:t>
            </a:r>
            <a:r>
              <a:rPr lang="en-US" sz="2000" dirty="0"/>
              <a:t> </a:t>
            </a:r>
          </a:p>
          <a:p>
            <a:pPr>
              <a:spcAft>
                <a:spcPts val="1800"/>
              </a:spcAft>
            </a:pPr>
            <a:r>
              <a:rPr lang="en-US" sz="2000" dirty="0"/>
              <a:t>Turning the Corner Qualitative Toolkit on Neighborhood Change - </a:t>
            </a:r>
            <a:r>
              <a:rPr lang="en-US" sz="2000" dirty="0">
                <a:hlinkClick r:id="rId4"/>
              </a:rPr>
              <a:t>https://www.neighborhoodindicators.org/library/catalog/turning-corner-twin-cities-qualitative-protocols</a:t>
            </a:r>
            <a:r>
              <a:rPr lang="en-US" sz="2000" dirty="0"/>
              <a:t> </a:t>
            </a:r>
          </a:p>
          <a:p>
            <a:pPr>
              <a:spcAft>
                <a:spcPts val="1800"/>
              </a:spcAft>
            </a:pPr>
            <a:r>
              <a:rPr lang="en-US" sz="2000" dirty="0"/>
              <a:t>Turning the Corner Literature Catalog - </a:t>
            </a:r>
            <a:r>
              <a:rPr lang="en-US" sz="2000" dirty="0">
                <a:hlinkClick r:id="rId5"/>
              </a:rPr>
              <a:t>https://www.neighborhoodindicators.org/library/catalog/turning-corner-literature-catalog</a:t>
            </a:r>
            <a:r>
              <a:rPr lang="en-US" sz="2000" dirty="0"/>
              <a:t> </a:t>
            </a:r>
          </a:p>
        </p:txBody>
      </p:sp>
    </p:spTree>
    <p:extLst>
      <p:ext uri="{BB962C8B-B14F-4D97-AF65-F5344CB8AC3E}">
        <p14:creationId xmlns:p14="http://schemas.microsoft.com/office/powerpoint/2010/main" val="484919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963" y="1739682"/>
            <a:ext cx="8245098" cy="787545"/>
          </a:xfrm>
        </p:spPr>
        <p:txBody>
          <a:bodyPr/>
          <a:lstStyle/>
          <a:p>
            <a:r>
              <a:rPr lang="en-US" sz="3200" dirty="0"/>
              <a:t>http://www.neighborhoodindicators.org/turningthecorner</a:t>
            </a:r>
          </a:p>
        </p:txBody>
      </p:sp>
      <p:sp>
        <p:nvSpPr>
          <p:cNvPr id="3" name="Text Placeholder 2"/>
          <p:cNvSpPr>
            <a:spLocks noGrp="1"/>
          </p:cNvSpPr>
          <p:nvPr>
            <p:ph type="body" sz="quarter" idx="10"/>
          </p:nvPr>
        </p:nvSpPr>
        <p:spPr/>
        <p:txBody>
          <a:bodyPr/>
          <a:lstStyle/>
          <a:p>
            <a:r>
              <a:rPr lang="en-US" sz="2400" dirty="0"/>
              <a:t>Follow us on twitter @NNIPHQ</a:t>
            </a:r>
          </a:p>
        </p:txBody>
      </p:sp>
      <p:pic>
        <p:nvPicPr>
          <p:cNvPr id="4" name="Picture 3">
            <a:extLst>
              <a:ext uri="{FF2B5EF4-FFF2-40B4-BE49-F238E27FC236}">
                <a16:creationId xmlns:a16="http://schemas.microsoft.com/office/drawing/2014/main" id="{94AEF3BC-AA74-47B4-9A92-798ABC1DF925}"/>
              </a:ext>
            </a:extLst>
          </p:cNvPr>
          <p:cNvPicPr>
            <a:picLocks noChangeAspect="1"/>
          </p:cNvPicPr>
          <p:nvPr/>
        </p:nvPicPr>
        <p:blipFill>
          <a:blip r:embed="rId3"/>
          <a:stretch>
            <a:fillRect/>
          </a:stretch>
        </p:blipFill>
        <p:spPr>
          <a:xfrm>
            <a:off x="5401695" y="2949461"/>
            <a:ext cx="2282606" cy="959078"/>
          </a:xfrm>
          <a:prstGeom prst="rect">
            <a:avLst/>
          </a:prstGeom>
        </p:spPr>
      </p:pic>
    </p:spTree>
    <p:extLst>
      <p:ext uri="{BB962C8B-B14F-4D97-AF65-F5344CB8AC3E}">
        <p14:creationId xmlns:p14="http://schemas.microsoft.com/office/powerpoint/2010/main" val="2292079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Monitor Neighborhood Change?</a:t>
            </a:r>
          </a:p>
        </p:txBody>
      </p:sp>
      <p:sp>
        <p:nvSpPr>
          <p:cNvPr id="3" name="Text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344603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Aft>
                <a:spcPts val="1800"/>
              </a:spcAft>
            </a:pPr>
            <a:r>
              <a:rPr lang="en-US" sz="3600" dirty="0"/>
              <a:t>Residents can leverage data to have a voice in </a:t>
            </a:r>
            <a:r>
              <a:rPr lang="en-US" sz="3600" dirty="0" err="1"/>
              <a:t>decisionmaking</a:t>
            </a:r>
            <a:endParaRPr lang="en-US" sz="3600" dirty="0"/>
          </a:p>
        </p:txBody>
      </p:sp>
      <p:pic>
        <p:nvPicPr>
          <p:cNvPr id="5" name="Picture 4"/>
          <p:cNvPicPr>
            <a:picLocks noChangeAspect="1"/>
          </p:cNvPicPr>
          <p:nvPr/>
        </p:nvPicPr>
        <p:blipFill rotWithShape="1">
          <a:blip r:embed="rId3"/>
          <a:srcRect l="13233" r="5954"/>
          <a:stretch/>
        </p:blipFill>
        <p:spPr>
          <a:xfrm>
            <a:off x="1771727" y="1531291"/>
            <a:ext cx="5613010" cy="4867229"/>
          </a:xfrm>
          <a:prstGeom prst="rect">
            <a:avLst/>
          </a:prstGeom>
        </p:spPr>
      </p:pic>
      <p:sp>
        <p:nvSpPr>
          <p:cNvPr id="6" name="TextBox 5">
            <a:extLst>
              <a:ext uri="{FF2B5EF4-FFF2-40B4-BE49-F238E27FC236}">
                <a16:creationId xmlns:a16="http://schemas.microsoft.com/office/drawing/2014/main" id="{C3E644F5-92F3-47D8-8CF1-7AD4DA69840F}"/>
              </a:ext>
            </a:extLst>
          </p:cNvPr>
          <p:cNvSpPr txBox="1"/>
          <p:nvPr/>
        </p:nvSpPr>
        <p:spPr>
          <a:xfrm>
            <a:off x="193430" y="6398520"/>
            <a:ext cx="6111564" cy="276999"/>
          </a:xfrm>
          <a:prstGeom prst="rect">
            <a:avLst/>
          </a:prstGeom>
          <a:solidFill>
            <a:schemeClr val="bg1"/>
          </a:solidFill>
        </p:spPr>
        <p:txBody>
          <a:bodyPr wrap="square" rtlCol="0">
            <a:spAutoFit/>
          </a:bodyPr>
          <a:lstStyle/>
          <a:p>
            <a:r>
              <a:rPr lang="en-US" sz="1200" i="1" dirty="0"/>
              <a:t>Photo courtesy of Data Driven Detroit	</a:t>
            </a:r>
          </a:p>
        </p:txBody>
      </p:sp>
    </p:spTree>
    <p:extLst>
      <p:ext uri="{BB962C8B-B14F-4D97-AF65-F5344CB8AC3E}">
        <p14:creationId xmlns:p14="http://schemas.microsoft.com/office/powerpoint/2010/main" val="2242129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026314-3E15-4B0D-BBDD-57F36866DC9B}"/>
              </a:ext>
            </a:extLst>
          </p:cNvPr>
          <p:cNvSpPr/>
          <p:nvPr/>
        </p:nvSpPr>
        <p:spPr>
          <a:xfrm>
            <a:off x="193430" y="6191480"/>
            <a:ext cx="8124305" cy="5384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Displacement risk is not the same everywhere</a:t>
            </a:r>
          </a:p>
        </p:txBody>
      </p:sp>
      <p:pic>
        <p:nvPicPr>
          <p:cNvPr id="5" name="Picture 4"/>
          <p:cNvPicPr>
            <a:picLocks noChangeAspect="1"/>
          </p:cNvPicPr>
          <p:nvPr/>
        </p:nvPicPr>
        <p:blipFill rotWithShape="1">
          <a:blip r:embed="rId3"/>
          <a:srcRect t="5548" r="8034" b="24243"/>
          <a:stretch/>
        </p:blipFill>
        <p:spPr>
          <a:xfrm>
            <a:off x="2149442" y="1415950"/>
            <a:ext cx="4894881" cy="4982570"/>
          </a:xfrm>
          <a:prstGeom prst="rect">
            <a:avLst/>
          </a:prstGeom>
        </p:spPr>
      </p:pic>
      <p:sp>
        <p:nvSpPr>
          <p:cNvPr id="3" name="TextBox 2">
            <a:extLst>
              <a:ext uri="{FF2B5EF4-FFF2-40B4-BE49-F238E27FC236}">
                <a16:creationId xmlns:a16="http://schemas.microsoft.com/office/drawing/2014/main" id="{E1E79CE9-A98C-4133-800C-A0760EDA6B24}"/>
              </a:ext>
            </a:extLst>
          </p:cNvPr>
          <p:cNvSpPr txBox="1"/>
          <p:nvPr/>
        </p:nvSpPr>
        <p:spPr>
          <a:xfrm>
            <a:off x="193430" y="6398520"/>
            <a:ext cx="6111564" cy="276999"/>
          </a:xfrm>
          <a:prstGeom prst="rect">
            <a:avLst/>
          </a:prstGeom>
          <a:solidFill>
            <a:schemeClr val="bg1"/>
          </a:solidFill>
        </p:spPr>
        <p:txBody>
          <a:bodyPr wrap="square" rtlCol="0">
            <a:spAutoFit/>
          </a:bodyPr>
          <a:lstStyle/>
          <a:p>
            <a:r>
              <a:rPr lang="en-US" sz="1200" i="1" dirty="0"/>
              <a:t>Photo courtesy of Cassandra Leopold</a:t>
            </a:r>
          </a:p>
        </p:txBody>
      </p:sp>
    </p:spTree>
    <p:extLst>
      <p:ext uri="{BB962C8B-B14F-4D97-AF65-F5344CB8AC3E}">
        <p14:creationId xmlns:p14="http://schemas.microsoft.com/office/powerpoint/2010/main" val="3780734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026314-3E15-4B0D-BBDD-57F36866DC9B}"/>
              </a:ext>
            </a:extLst>
          </p:cNvPr>
          <p:cNvSpPr/>
          <p:nvPr/>
        </p:nvSpPr>
        <p:spPr>
          <a:xfrm>
            <a:off x="193430" y="6191480"/>
            <a:ext cx="8124305" cy="5384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Large-scale investments can increase displacement pressures </a:t>
            </a:r>
          </a:p>
        </p:txBody>
      </p:sp>
      <p:sp>
        <p:nvSpPr>
          <p:cNvPr id="3" name="TextBox 2">
            <a:extLst>
              <a:ext uri="{FF2B5EF4-FFF2-40B4-BE49-F238E27FC236}">
                <a16:creationId xmlns:a16="http://schemas.microsoft.com/office/drawing/2014/main" id="{E1E79CE9-A98C-4133-800C-A0760EDA6B24}"/>
              </a:ext>
            </a:extLst>
          </p:cNvPr>
          <p:cNvSpPr txBox="1"/>
          <p:nvPr/>
        </p:nvSpPr>
        <p:spPr>
          <a:xfrm>
            <a:off x="193430" y="6398520"/>
            <a:ext cx="6111564" cy="276999"/>
          </a:xfrm>
          <a:prstGeom prst="rect">
            <a:avLst/>
          </a:prstGeom>
          <a:solidFill>
            <a:schemeClr val="bg1"/>
          </a:solidFill>
        </p:spPr>
        <p:txBody>
          <a:bodyPr wrap="square" rtlCol="0">
            <a:spAutoFit/>
          </a:bodyPr>
          <a:lstStyle/>
          <a:p>
            <a:r>
              <a:rPr lang="en-US" sz="1200" dirty="0">
                <a:hlinkClick r:id="rId3"/>
              </a:rPr>
              <a:t>"</a:t>
            </a:r>
            <a:r>
              <a:rPr lang="en-US" sz="1200" dirty="0" err="1">
                <a:hlinkClick r:id="rId3"/>
              </a:rPr>
              <a:t>Wiehle</a:t>
            </a:r>
            <a:r>
              <a:rPr lang="en-US" sz="1200" dirty="0">
                <a:hlinkClick r:id="rId3"/>
              </a:rPr>
              <a:t>-Reston East Metro Station"</a:t>
            </a:r>
            <a:r>
              <a:rPr lang="en-US" sz="1200" dirty="0"/>
              <a:t> by </a:t>
            </a:r>
            <a:r>
              <a:rPr lang="en-US" sz="1200" dirty="0">
                <a:hlinkClick r:id="rId4"/>
              </a:rPr>
              <a:t>kyle.anderson2</a:t>
            </a:r>
            <a:endParaRPr lang="en-US" sz="1200" i="1" dirty="0"/>
          </a:p>
        </p:txBody>
      </p:sp>
      <p:pic>
        <p:nvPicPr>
          <p:cNvPr id="6" name="Picture 5"/>
          <p:cNvPicPr>
            <a:picLocks noChangeAspect="1"/>
          </p:cNvPicPr>
          <p:nvPr/>
        </p:nvPicPr>
        <p:blipFill>
          <a:blip r:embed="rId5"/>
          <a:stretch>
            <a:fillRect/>
          </a:stretch>
        </p:blipFill>
        <p:spPr>
          <a:xfrm>
            <a:off x="1669359" y="1538420"/>
            <a:ext cx="5817745" cy="4653060"/>
          </a:xfrm>
          <a:prstGeom prst="rect">
            <a:avLst/>
          </a:prstGeom>
        </p:spPr>
      </p:pic>
    </p:spTree>
    <p:extLst>
      <p:ext uri="{BB962C8B-B14F-4D97-AF65-F5344CB8AC3E}">
        <p14:creationId xmlns:p14="http://schemas.microsoft.com/office/powerpoint/2010/main" val="207402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Turning the Corner – Project Description</a:t>
            </a:r>
            <a:br>
              <a:rPr lang="en-US" dirty="0"/>
            </a:br>
            <a:endParaRPr lang="en-US" dirty="0"/>
          </a:p>
        </p:txBody>
      </p:sp>
      <p:sp>
        <p:nvSpPr>
          <p:cNvPr id="3" name="Text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24597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Turning the Corner </a:t>
            </a:r>
            <a:br>
              <a:rPr lang="en-US" dirty="0"/>
            </a:br>
            <a:r>
              <a:rPr lang="en-US" dirty="0"/>
              <a:t>National Organizations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277" y="2120544"/>
            <a:ext cx="2354334" cy="1412601"/>
          </a:xfrm>
          <a:prstGeom prst="rect">
            <a:avLst/>
          </a:prstGeom>
        </p:spPr>
      </p:pic>
      <p:pic>
        <p:nvPicPr>
          <p:cNvPr id="8" name="Picture 7"/>
          <p:cNvPicPr>
            <a:picLocks noChangeAspect="1"/>
          </p:cNvPicPr>
          <p:nvPr/>
        </p:nvPicPr>
        <p:blipFill>
          <a:blip r:embed="rId4"/>
          <a:stretch>
            <a:fillRect/>
          </a:stretch>
        </p:blipFill>
        <p:spPr>
          <a:xfrm>
            <a:off x="5708130" y="3628980"/>
            <a:ext cx="1593327" cy="1577167"/>
          </a:xfrm>
          <a:prstGeom prst="rect">
            <a:avLst/>
          </a:prstGeom>
        </p:spPr>
      </p:pic>
      <p:sp>
        <p:nvSpPr>
          <p:cNvPr id="3" name="TextBox 2"/>
          <p:cNvSpPr txBox="1"/>
          <p:nvPr/>
        </p:nvSpPr>
        <p:spPr>
          <a:xfrm>
            <a:off x="146229" y="1549611"/>
            <a:ext cx="8730275" cy="461665"/>
          </a:xfrm>
          <a:prstGeom prst="rect">
            <a:avLst/>
          </a:prstGeom>
          <a:noFill/>
        </p:spPr>
        <p:txBody>
          <a:bodyPr wrap="none" rtlCol="0">
            <a:spAutoFit/>
          </a:bodyPr>
          <a:lstStyle/>
          <a:p>
            <a:r>
              <a:rPr lang="en-US" sz="2400" b="1" dirty="0"/>
              <a:t>http://www.neighborhoodindicators.org/turningthecorner</a:t>
            </a:r>
          </a:p>
        </p:txBody>
      </p:sp>
      <p:pic>
        <p:nvPicPr>
          <p:cNvPr id="7" name="Picture 6"/>
          <p:cNvPicPr>
            <a:picLocks noChangeAspect="1"/>
          </p:cNvPicPr>
          <p:nvPr/>
        </p:nvPicPr>
        <p:blipFill>
          <a:blip r:embed="rId5"/>
          <a:stretch>
            <a:fillRect/>
          </a:stretch>
        </p:blipFill>
        <p:spPr>
          <a:xfrm>
            <a:off x="1258277" y="3937334"/>
            <a:ext cx="2773121" cy="997780"/>
          </a:xfrm>
          <a:prstGeom prst="rect">
            <a:avLst/>
          </a:prstGeom>
        </p:spPr>
      </p:pic>
      <p:pic>
        <p:nvPicPr>
          <p:cNvPr id="9" name="Picture 8">
            <a:extLst>
              <a:ext uri="{FF2B5EF4-FFF2-40B4-BE49-F238E27FC236}">
                <a16:creationId xmlns:a16="http://schemas.microsoft.com/office/drawing/2014/main" id="{95A2074E-BC25-4FF9-94F8-05FD2CBC883B}"/>
              </a:ext>
            </a:extLst>
          </p:cNvPr>
          <p:cNvPicPr>
            <a:picLocks noChangeAspect="1"/>
          </p:cNvPicPr>
          <p:nvPr/>
        </p:nvPicPr>
        <p:blipFill>
          <a:blip r:embed="rId6"/>
          <a:stretch>
            <a:fillRect/>
          </a:stretch>
        </p:blipFill>
        <p:spPr>
          <a:xfrm>
            <a:off x="5286716" y="2223599"/>
            <a:ext cx="2397585" cy="1007389"/>
          </a:xfrm>
          <a:prstGeom prst="rect">
            <a:avLst/>
          </a:prstGeom>
        </p:spPr>
      </p:pic>
      <p:sp>
        <p:nvSpPr>
          <p:cNvPr id="4" name="TextBox 3">
            <a:extLst>
              <a:ext uri="{FF2B5EF4-FFF2-40B4-BE49-F238E27FC236}">
                <a16:creationId xmlns:a16="http://schemas.microsoft.com/office/drawing/2014/main" id="{5F540420-CBDF-42E7-8D6C-46F3F47292AD}"/>
              </a:ext>
            </a:extLst>
          </p:cNvPr>
          <p:cNvSpPr txBox="1"/>
          <p:nvPr/>
        </p:nvSpPr>
        <p:spPr>
          <a:xfrm>
            <a:off x="146229" y="6083559"/>
            <a:ext cx="4425771" cy="761463"/>
          </a:xfrm>
          <a:prstGeom prst="rect">
            <a:avLst/>
          </a:prstGeom>
          <a:solidFill>
            <a:srgbClr val="FFFFFF"/>
          </a:solidFill>
        </p:spPr>
        <p:txBody>
          <a:bodyPr wrap="square" rtlCol="0">
            <a:spAutoFit/>
          </a:bodyPr>
          <a:lstStyle/>
          <a:p>
            <a:endParaRPr lang="en-US" dirty="0"/>
          </a:p>
        </p:txBody>
      </p:sp>
      <p:pic>
        <p:nvPicPr>
          <p:cNvPr id="1026" name="Picture 2" descr="https://kresge.org/sites/default/files/uploaded/kresge_stacked-sq.jpg">
            <a:extLst>
              <a:ext uri="{FF2B5EF4-FFF2-40B4-BE49-F238E27FC236}">
                <a16:creationId xmlns:a16="http://schemas.microsoft.com/office/drawing/2014/main" id="{6933C47D-2911-4CAD-931F-617D85D4A0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5180" y="5308389"/>
            <a:ext cx="1393232" cy="1388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467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BAD4AD-6969-4AB3-B1A3-D11C809F8F87}"/>
              </a:ext>
            </a:extLst>
          </p:cNvPr>
          <p:cNvSpPr/>
          <p:nvPr/>
        </p:nvSpPr>
        <p:spPr>
          <a:xfrm>
            <a:off x="193430" y="6191480"/>
            <a:ext cx="8124305" cy="5384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Local Research Partners and Funders</a:t>
            </a:r>
          </a:p>
        </p:txBody>
      </p:sp>
      <p:sp>
        <p:nvSpPr>
          <p:cNvPr id="9" name="Content Placeholder 2"/>
          <p:cNvSpPr>
            <a:spLocks noGrp="1"/>
          </p:cNvSpPr>
          <p:nvPr>
            <p:ph idx="1"/>
          </p:nvPr>
        </p:nvSpPr>
        <p:spPr>
          <a:xfrm>
            <a:off x="193430" y="1418394"/>
            <a:ext cx="8950570" cy="5439605"/>
          </a:xfrm>
        </p:spPr>
        <p:txBody>
          <a:bodyPr numCol="2"/>
          <a:lstStyle/>
          <a:p>
            <a:pPr marL="0" indent="0">
              <a:buNone/>
            </a:pPr>
            <a:r>
              <a:rPr lang="en-US" sz="2200" dirty="0"/>
              <a:t>Buffalo</a:t>
            </a:r>
          </a:p>
          <a:p>
            <a:pPr marL="457200" lvl="1" indent="-225425">
              <a:spcBef>
                <a:spcPts val="0"/>
              </a:spcBef>
              <a:spcAft>
                <a:spcPts val="0"/>
              </a:spcAft>
            </a:pPr>
            <a:r>
              <a:rPr lang="en-US" sz="1800" dirty="0"/>
              <a:t>University of Buffalo’s Center for Urban Studies, the City of Buffalo</a:t>
            </a:r>
          </a:p>
          <a:p>
            <a:pPr marL="457200" lvl="1" indent="-225425"/>
            <a:r>
              <a:rPr lang="en-US" sz="1800" dirty="0"/>
              <a:t>Community Foundation for Greater Buffalo, Ralph C. Wilson, Jr. Foundation</a:t>
            </a:r>
          </a:p>
          <a:p>
            <a:pPr marL="0" lvl="1" indent="0">
              <a:buNone/>
            </a:pPr>
            <a:r>
              <a:rPr lang="en-US" dirty="0"/>
              <a:t>Detroit</a:t>
            </a:r>
          </a:p>
          <a:p>
            <a:pPr marL="457200" lvl="1" indent="-225425">
              <a:spcBef>
                <a:spcPts val="0"/>
              </a:spcBef>
              <a:spcAft>
                <a:spcPts val="600"/>
              </a:spcAft>
            </a:pPr>
            <a:r>
              <a:rPr lang="en-US" sz="1800" dirty="0"/>
              <a:t>Data Driven Detroit</a:t>
            </a:r>
          </a:p>
          <a:p>
            <a:pPr marL="457200" lvl="1" indent="-225425">
              <a:spcBef>
                <a:spcPts val="0"/>
              </a:spcBef>
              <a:spcAft>
                <a:spcPts val="0"/>
              </a:spcAft>
            </a:pPr>
            <a:r>
              <a:rPr lang="en-US" sz="1800" dirty="0"/>
              <a:t>Community Foundation for Southeast Michigan; Hudson-Webber Foundation, The Skillman Foundation, John S. and James L. Knight Foundation</a:t>
            </a:r>
          </a:p>
          <a:p>
            <a:pPr lvl="1"/>
            <a:endParaRPr lang="en-US" sz="2000" dirty="0"/>
          </a:p>
          <a:p>
            <a:endParaRPr lang="en-US" sz="2400" dirty="0"/>
          </a:p>
          <a:p>
            <a:endParaRPr lang="en-US" sz="2400" dirty="0"/>
          </a:p>
          <a:p>
            <a:endParaRPr lang="en-US" sz="2400" dirty="0"/>
          </a:p>
          <a:p>
            <a:endParaRPr lang="en-US" sz="2400" dirty="0"/>
          </a:p>
          <a:p>
            <a:endParaRPr lang="en-US" sz="2400" dirty="0"/>
          </a:p>
          <a:p>
            <a:pPr marL="0" indent="0">
              <a:buNone/>
            </a:pPr>
            <a:r>
              <a:rPr lang="en-US" sz="2200" dirty="0"/>
              <a:t>Milwaukee</a:t>
            </a:r>
          </a:p>
          <a:p>
            <a:pPr marL="457200" lvl="1" indent="-284163">
              <a:spcBef>
                <a:spcPts val="0"/>
              </a:spcBef>
              <a:spcAft>
                <a:spcPts val="600"/>
              </a:spcAft>
            </a:pPr>
            <a:r>
              <a:rPr lang="en-US" sz="1800" dirty="0"/>
              <a:t>Data You Can Use</a:t>
            </a:r>
          </a:p>
          <a:p>
            <a:pPr marL="457200" lvl="1" indent="-284163">
              <a:spcBef>
                <a:spcPts val="0"/>
              </a:spcBef>
              <a:spcAft>
                <a:spcPts val="0"/>
              </a:spcAft>
            </a:pPr>
            <a:r>
              <a:rPr lang="en-US" sz="1800" dirty="0"/>
              <a:t>Greater Milwaukee Foundation; Northwestern Mutual Foundation; Zilber Family Foundation</a:t>
            </a:r>
          </a:p>
          <a:p>
            <a:pPr marL="0" indent="0">
              <a:buNone/>
            </a:pPr>
            <a:r>
              <a:rPr lang="en-US" sz="2200" dirty="0"/>
              <a:t>Phoenix</a:t>
            </a:r>
          </a:p>
          <a:p>
            <a:pPr marL="457200" lvl="1" indent="-284163">
              <a:spcBef>
                <a:spcPts val="0"/>
              </a:spcBef>
              <a:spcAft>
                <a:spcPts val="600"/>
              </a:spcAft>
            </a:pPr>
            <a:r>
              <a:rPr lang="en-US" sz="1800" dirty="0"/>
              <a:t>LISC Phoenix, Arizona State Univ.</a:t>
            </a:r>
          </a:p>
          <a:p>
            <a:pPr marL="457200" lvl="1" indent="-284163">
              <a:spcBef>
                <a:spcPts val="0"/>
              </a:spcBef>
              <a:spcAft>
                <a:spcPts val="0"/>
              </a:spcAft>
            </a:pPr>
            <a:r>
              <a:rPr lang="en-US" sz="1800" dirty="0"/>
              <a:t>Vitalyst Health Foundation, Arizona Community Foundation</a:t>
            </a:r>
          </a:p>
          <a:p>
            <a:pPr marL="0" indent="0">
              <a:buNone/>
            </a:pPr>
            <a:r>
              <a:rPr lang="en-US" sz="2200" dirty="0"/>
              <a:t>Twin Cities</a:t>
            </a:r>
          </a:p>
          <a:p>
            <a:pPr marL="457200" lvl="1" indent="-284163">
              <a:spcBef>
                <a:spcPts val="0"/>
              </a:spcBef>
              <a:spcAft>
                <a:spcPts val="600"/>
              </a:spcAft>
            </a:pPr>
            <a:r>
              <a:rPr lang="en-US" sz="1800" dirty="0"/>
              <a:t>Federal Reserve Bank of Minneapolis, LISC Twin Cities, Wilder Research Group, University of Minnesota’s Center for Urban and Regional Affairs</a:t>
            </a:r>
          </a:p>
          <a:p>
            <a:pPr marL="457200" lvl="1" indent="-284163">
              <a:spcBef>
                <a:spcPts val="0"/>
              </a:spcBef>
              <a:spcAft>
                <a:spcPts val="0"/>
              </a:spcAft>
            </a:pPr>
            <a:r>
              <a:rPr lang="en-US" sz="1800" dirty="0"/>
              <a:t>McKnight Foundation</a:t>
            </a:r>
          </a:p>
          <a:p>
            <a:endParaRPr lang="en-US" sz="2800" dirty="0"/>
          </a:p>
          <a:p>
            <a:endParaRPr lang="en-US" sz="2800" dirty="0"/>
          </a:p>
          <a:p>
            <a:endParaRPr lang="en-US" sz="2800" dirty="0"/>
          </a:p>
          <a:p>
            <a:endParaRPr lang="en-US" dirty="0"/>
          </a:p>
        </p:txBody>
      </p:sp>
    </p:spTree>
    <p:extLst>
      <p:ext uri="{BB962C8B-B14F-4D97-AF65-F5344CB8AC3E}">
        <p14:creationId xmlns:p14="http://schemas.microsoft.com/office/powerpoint/2010/main" val="4293613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Themes from the Sites</a:t>
            </a:r>
            <a:br>
              <a:rPr lang="en-US" dirty="0"/>
            </a:br>
            <a:endParaRPr lang="en-US" dirty="0"/>
          </a:p>
        </p:txBody>
      </p:sp>
      <p:sp>
        <p:nvSpPr>
          <p:cNvPr id="3" name="Text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516799645"/>
      </p:ext>
    </p:extLst>
  </p:cSld>
  <p:clrMapOvr>
    <a:masterClrMapping/>
  </p:clrMapOvr>
</p:sld>
</file>

<file path=ppt/theme/theme1.xml><?xml version="1.0" encoding="utf-8"?>
<a:theme xmlns:a="http://schemas.openxmlformats.org/drawingml/2006/main" name="NNIP PPT Theme">
  <a:themeElements>
    <a:clrScheme name="NNIP Custom Palette">
      <a:dk1>
        <a:srgbClr val="000000"/>
      </a:dk1>
      <a:lt1>
        <a:sysClr val="window" lastClr="FFFFFF"/>
      </a:lt1>
      <a:dk2>
        <a:srgbClr val="273691"/>
      </a:dk2>
      <a:lt2>
        <a:srgbClr val="00B6DE"/>
      </a:lt2>
      <a:accent1>
        <a:srgbClr val="00B6DE"/>
      </a:accent1>
      <a:accent2>
        <a:srgbClr val="B5D334"/>
      </a:accent2>
      <a:accent3>
        <a:srgbClr val="BAE5F2"/>
      </a:accent3>
      <a:accent4>
        <a:srgbClr val="92278F"/>
      </a:accent4>
      <a:accent5>
        <a:srgbClr val="273691"/>
      </a:accent5>
      <a:accent6>
        <a:srgbClr val="FFFFFF"/>
      </a:accent6>
      <a:hlink>
        <a:srgbClr val="00B6DE"/>
      </a:hlink>
      <a:folHlink>
        <a:srgbClr val="273691"/>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http://schemas.microsoft.com/office/2006/documentManagement/types"/>
    <ds:schemaRef ds:uri="http://www.w3.org/XML/1998/namespace"/>
    <ds:schemaRef ds:uri="http://purl.org/dc/elements/1.1/"/>
    <ds:schemaRef ds:uri="http://schemas.openxmlformats.org/package/2006/metadata/core-properties"/>
    <ds:schemaRef ds:uri="http://schemas.microsoft.com/office/infopath/2007/PartnerControls"/>
    <ds:schemaRef ds:uri="http://schemas.microsoft.com/sharepoint/v3/field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5538</TotalTime>
  <Words>2442</Words>
  <Application>Microsoft Office PowerPoint</Application>
  <PresentationFormat>On-screen Show (4:3)</PresentationFormat>
  <Paragraphs>191</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Century Gothic</vt:lpstr>
      <vt:lpstr>NNIP PPT Theme</vt:lpstr>
      <vt:lpstr>Turning the Corner:  MONITORING NEIGHBORHOOD CHANGE TO PREVENT DISPLACEMENT</vt:lpstr>
      <vt:lpstr>Why Monitor Neighborhood Change?</vt:lpstr>
      <vt:lpstr>Residents can leverage data to have a voice in decisionmaking</vt:lpstr>
      <vt:lpstr>Displacement risk is not the same everywhere</vt:lpstr>
      <vt:lpstr>Large-scale investments can increase displacement pressures </vt:lpstr>
      <vt:lpstr>Turning the Corner – Project Description </vt:lpstr>
      <vt:lpstr>Turning the Corner  National Organizations</vt:lpstr>
      <vt:lpstr>Local Research Partners and Funders</vt:lpstr>
      <vt:lpstr>Key Themes from the Sites </vt:lpstr>
      <vt:lpstr>Perceptions of community safety varied </vt:lpstr>
      <vt:lpstr>Perceptions of community safety vary</vt:lpstr>
      <vt:lpstr>Recommendations on community safety</vt:lpstr>
      <vt:lpstr>Neighborhood change creates risks and opportunities for small businesses</vt:lpstr>
      <vt:lpstr>Neighborhood change creates risks and opportunities for small businesses</vt:lpstr>
      <vt:lpstr>Recommendations on small business</vt:lpstr>
      <vt:lpstr>Turning the Corner - Resources for Community Research</vt:lpstr>
      <vt:lpstr>http://www.neighborhoodindicators.org/turningthecorner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Cohen, Mychal</cp:lastModifiedBy>
  <cp:revision>445</cp:revision>
  <cp:lastPrinted>2019-06-05T16:46:55Z</cp:lastPrinted>
  <dcterms:created xsi:type="dcterms:W3CDTF">2010-04-12T23:12:02Z</dcterms:created>
  <dcterms:modified xsi:type="dcterms:W3CDTF">2019-10-24T19:56:40Z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