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35_CC509AE2.xml" ContentType="application/vnd.ms-powerpoint.comments+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sldIdLst>
    <p:sldId id="283" r:id="rId5"/>
    <p:sldId id="300" r:id="rId6"/>
    <p:sldId id="295" r:id="rId7"/>
    <p:sldId id="296" r:id="rId8"/>
    <p:sldId id="286" r:id="rId9"/>
    <p:sldId id="290" r:id="rId10"/>
    <p:sldId id="313" r:id="rId11"/>
    <p:sldId id="303" r:id="rId12"/>
    <p:sldId id="307" r:id="rId13"/>
    <p:sldId id="285" r:id="rId14"/>
    <p:sldId id="310" r:id="rId15"/>
    <p:sldId id="317" r:id="rId16"/>
    <p:sldId id="299" r:id="rId17"/>
    <p:sldId id="292" r:id="rId18"/>
    <p:sldId id="314" r:id="rId19"/>
    <p:sldId id="312" r:id="rId20"/>
    <p:sldId id="315" r:id="rId21"/>
    <p:sldId id="316" r:id="rId22"/>
    <p:sldId id="309" r:id="rId23"/>
    <p:sldId id="31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00A56B-EBCC-854B-7B11-141D12EE538F}" name="Kathy Pettit" initials="KP" userId="2d1efab8c4634a01" providerId="Windows Live"/>
  <p188:author id="{FC5E75D7-3C00-DB83-146E-2181EFB517A7}" name="Kathy Pettit" initials="KP" userId="dXo+z1QxxsN0BGCIuVF1mSAbS4y4XBiQ8GwP9ONTnSQ=" providerId="None"/>
  <p188:author id="{D2D1EDE9-C3A8-288A-11C8-AFC573D22F6B}" name="Hendey, Leah" initials="LH" userId="S::LHendey@urban.org::1ac54eee-8ef4-446a-896a-9d3adc13dd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58" autoAdjust="0"/>
    <p:restoredTop sz="81341" autoAdjust="0"/>
  </p:normalViewPr>
  <p:slideViewPr>
    <p:cSldViewPr snapToGrid="0" snapToObjects="1">
      <p:cViewPr varScale="1">
        <p:scale>
          <a:sx n="113" d="100"/>
          <a:sy n="113" d="100"/>
        </p:scale>
        <p:origin x="1032" y="102"/>
      </p:cViewPr>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omments/modernComment_135_CC509AE2.xml><?xml version="1.0" encoding="utf-8"?>
<p188:cmLst xmlns:a="http://schemas.openxmlformats.org/drawingml/2006/main" xmlns:r="http://schemas.openxmlformats.org/officeDocument/2006/relationships" xmlns:p188="http://schemas.microsoft.com/office/powerpoint/2018/8/main">
  <p188:cm id="{BE094121-1F0D-410A-A1D9-EEEA66CC7B21}" authorId="{4D00A56B-EBCC-854B-7B11-141D12EE538F}" status="resolved" created="2023-06-20T13:36:51.649">
    <ac:deMkLst xmlns:ac="http://schemas.microsoft.com/office/drawing/2013/main/command">
      <pc:docMk xmlns:pc="http://schemas.microsoft.com/office/powerpoint/2013/main/command"/>
      <pc:sldMk xmlns:pc="http://schemas.microsoft.com/office/powerpoint/2013/main/command" cId="3427834594" sldId="309"/>
      <ac:spMk id="3" creationId="{FFE96A4C-B5D0-29CD-6D5A-A68E5C7A41D7}"/>
    </ac:deMkLst>
    <p188:replyLst>
      <p188:reply id="{B5E63DEB-4172-4BD1-B182-8B8953BCC2DE}" authorId="{D2D1EDE9-C3A8-288A-11C8-AFC573D22F6B}" created="2023-06-20T16:55:13.195">
        <p188:txBody>
          <a:bodyPr/>
          <a:lstStyle/>
          <a:p>
            <a:r>
              <a:rPr lang="en-US"/>
              <a:t>I thought we weren't sharing these yet? </a:t>
            </a:r>
          </a:p>
        </p188:txBody>
      </p188:reply>
      <p188:reply id="{3A9C2504-76DC-4F3C-A410-5DB41B23BEC0}" authorId="{FC5E75D7-3C00-DB83-146E-2181EFB517A7}" created="2023-06-20T18:12:58.651">
        <p188:txBody>
          <a:bodyPr/>
          <a:lstStyle/>
          <a:p>
            <a:r>
              <a:rPr lang="en-US"/>
              <a:t>that;s why I labeled them examples?  We could skip but I do think we should share draft with the group before the office hours.</a:t>
            </a:r>
          </a:p>
        </p188:txBody>
      </p188:reply>
    </p188:replyLst>
    <p188:txBody>
      <a:bodyPr/>
      <a:lstStyle/>
      <a:p>
        <a:r>
          <a:rPr lang="en-US"/>
          <a:t>Ask LH about #1 tweak.</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9DE65-D388-46EE-87E5-5A24E29590B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F936AE5-A1A2-47C2-AD89-00CF840462E0}">
      <dgm:prSet phldrT="[Text]"/>
      <dgm:spPr/>
      <dgm:t>
        <a:bodyPr/>
        <a:lstStyle/>
        <a:p>
          <a:r>
            <a:rPr lang="en-US" dirty="0"/>
            <a:t>National promotion &amp; investment in use of data</a:t>
          </a:r>
        </a:p>
      </dgm:t>
    </dgm:pt>
    <dgm:pt modelId="{14663A80-AA53-467B-A5B6-0CB679958598}" type="sibTrans" cxnId="{D722CD46-E330-4D35-BB07-FC22F03267CA}">
      <dgm:prSet/>
      <dgm:spPr/>
      <dgm:t>
        <a:bodyPr/>
        <a:lstStyle/>
        <a:p>
          <a:endParaRPr lang="en-US"/>
        </a:p>
      </dgm:t>
    </dgm:pt>
    <dgm:pt modelId="{DA9D5715-305C-465D-B3A3-8F542760C784}" type="parTrans" cxnId="{D722CD46-E330-4D35-BB07-FC22F03267CA}">
      <dgm:prSet/>
      <dgm:spPr/>
      <dgm:t>
        <a:bodyPr/>
        <a:lstStyle/>
        <a:p>
          <a:endParaRPr lang="en-US"/>
        </a:p>
      </dgm:t>
    </dgm:pt>
    <dgm:pt modelId="{2B01539D-B079-4BB5-8B85-444D28B8EB77}">
      <dgm:prSet/>
      <dgm:spPr/>
      <dgm:t>
        <a:bodyPr/>
        <a:lstStyle/>
        <a:p>
          <a:r>
            <a:rPr lang="en-US" dirty="0"/>
            <a:t>Impact on local policy &amp; practice</a:t>
          </a:r>
        </a:p>
      </dgm:t>
    </dgm:pt>
    <dgm:pt modelId="{A5338B0F-FCC7-49EA-8A0A-1E1A6BF4913D}" type="parTrans" cxnId="{89F6C52C-AE50-46C5-B83A-A51BA34CF7D3}">
      <dgm:prSet/>
      <dgm:spPr/>
      <dgm:t>
        <a:bodyPr/>
        <a:lstStyle/>
        <a:p>
          <a:endParaRPr lang="en-US"/>
        </a:p>
      </dgm:t>
    </dgm:pt>
    <dgm:pt modelId="{7EE6EC96-D95D-4552-9046-5BFB683C0C05}" type="sibTrans" cxnId="{89F6C52C-AE50-46C5-B83A-A51BA34CF7D3}">
      <dgm:prSet/>
      <dgm:spPr/>
      <dgm:t>
        <a:bodyPr/>
        <a:lstStyle/>
        <a:p>
          <a:endParaRPr lang="en-US"/>
        </a:p>
      </dgm:t>
    </dgm:pt>
    <dgm:pt modelId="{35CDA036-C628-4D4D-8FE0-12D47DB6F91C}">
      <dgm:prSet/>
      <dgm:spPr/>
      <dgm:t>
        <a:bodyPr/>
        <a:lstStyle/>
        <a:p>
          <a:r>
            <a:rPr lang="en-US" dirty="0"/>
            <a:t>Expanded NNIP network</a:t>
          </a:r>
        </a:p>
      </dgm:t>
    </dgm:pt>
    <dgm:pt modelId="{E189E8B1-E51B-4490-9DD4-A4BC99485549}" type="parTrans" cxnId="{72B3CF7D-86CF-4E26-9BAF-B86AAB4C1099}">
      <dgm:prSet/>
      <dgm:spPr/>
      <dgm:t>
        <a:bodyPr/>
        <a:lstStyle/>
        <a:p>
          <a:endParaRPr lang="en-US"/>
        </a:p>
      </dgm:t>
    </dgm:pt>
    <dgm:pt modelId="{CC7929C3-0B24-4E49-B850-F4FC5613977C}" type="sibTrans" cxnId="{72B3CF7D-86CF-4E26-9BAF-B86AAB4C1099}">
      <dgm:prSet/>
      <dgm:spPr/>
      <dgm:t>
        <a:bodyPr/>
        <a:lstStyle/>
        <a:p>
          <a:endParaRPr lang="en-US"/>
        </a:p>
      </dgm:t>
    </dgm:pt>
    <dgm:pt modelId="{F2FE6FC1-7BFB-4EF5-ACEA-78409D89BA2E}" type="pres">
      <dgm:prSet presAssocID="{2A89DE65-D388-46EE-87E5-5A24E29590B8}" presName="theList" presStyleCnt="0">
        <dgm:presLayoutVars>
          <dgm:dir/>
          <dgm:animLvl val="lvl"/>
          <dgm:resizeHandles val="exact"/>
        </dgm:presLayoutVars>
      </dgm:prSet>
      <dgm:spPr/>
    </dgm:pt>
    <dgm:pt modelId="{1A99533B-1051-4518-A99A-CA49441D9E31}" type="pres">
      <dgm:prSet presAssocID="{7F936AE5-A1A2-47C2-AD89-00CF840462E0}" presName="compNode" presStyleCnt="0"/>
      <dgm:spPr/>
    </dgm:pt>
    <dgm:pt modelId="{ECFFDFF5-FD91-4868-9D5C-59621A40BC40}" type="pres">
      <dgm:prSet presAssocID="{7F936AE5-A1A2-47C2-AD89-00CF840462E0}" presName="aNode" presStyleLbl="bgShp" presStyleIdx="0" presStyleCnt="3"/>
      <dgm:spPr/>
    </dgm:pt>
    <dgm:pt modelId="{83448F24-79A8-46E9-87A3-AEE45CBDC5AA}" type="pres">
      <dgm:prSet presAssocID="{7F936AE5-A1A2-47C2-AD89-00CF840462E0}" presName="textNode" presStyleLbl="bgShp" presStyleIdx="0" presStyleCnt="3"/>
      <dgm:spPr/>
    </dgm:pt>
    <dgm:pt modelId="{F587256F-C12E-489D-84D9-38951B2F4FD1}" type="pres">
      <dgm:prSet presAssocID="{7F936AE5-A1A2-47C2-AD89-00CF840462E0}" presName="compChildNode" presStyleCnt="0"/>
      <dgm:spPr/>
    </dgm:pt>
    <dgm:pt modelId="{2EED1A68-B24A-420C-910C-D4C075E71F3C}" type="pres">
      <dgm:prSet presAssocID="{7F936AE5-A1A2-47C2-AD89-00CF840462E0}" presName="theInnerList" presStyleCnt="0"/>
      <dgm:spPr/>
    </dgm:pt>
    <dgm:pt modelId="{5C07534F-7C0B-495E-9119-E702B7A2AB11}" type="pres">
      <dgm:prSet presAssocID="{7F936AE5-A1A2-47C2-AD89-00CF840462E0}" presName="aSpace" presStyleCnt="0"/>
      <dgm:spPr/>
    </dgm:pt>
    <dgm:pt modelId="{6A8A6BBB-B09C-4E07-9431-D150917F756E}" type="pres">
      <dgm:prSet presAssocID="{2B01539D-B079-4BB5-8B85-444D28B8EB77}" presName="compNode" presStyleCnt="0"/>
      <dgm:spPr/>
    </dgm:pt>
    <dgm:pt modelId="{DE1ACFFE-C332-402F-AD57-D6153981D219}" type="pres">
      <dgm:prSet presAssocID="{2B01539D-B079-4BB5-8B85-444D28B8EB77}" presName="aNode" presStyleLbl="bgShp" presStyleIdx="1" presStyleCnt="3"/>
      <dgm:spPr/>
    </dgm:pt>
    <dgm:pt modelId="{7AC1C423-E528-47E9-95AC-096F0CB52F6D}" type="pres">
      <dgm:prSet presAssocID="{2B01539D-B079-4BB5-8B85-444D28B8EB77}" presName="textNode" presStyleLbl="bgShp" presStyleIdx="1" presStyleCnt="3"/>
      <dgm:spPr/>
    </dgm:pt>
    <dgm:pt modelId="{49633862-94D5-477E-B073-32040D20712B}" type="pres">
      <dgm:prSet presAssocID="{2B01539D-B079-4BB5-8B85-444D28B8EB77}" presName="compChildNode" presStyleCnt="0"/>
      <dgm:spPr/>
    </dgm:pt>
    <dgm:pt modelId="{FF0C664F-2DFB-4AB0-972E-704F5F1E9C4D}" type="pres">
      <dgm:prSet presAssocID="{2B01539D-B079-4BB5-8B85-444D28B8EB77}" presName="theInnerList" presStyleCnt="0"/>
      <dgm:spPr/>
    </dgm:pt>
    <dgm:pt modelId="{86248BE8-13D5-432F-8842-862EFFC93F2C}" type="pres">
      <dgm:prSet presAssocID="{2B01539D-B079-4BB5-8B85-444D28B8EB77}" presName="aSpace" presStyleCnt="0"/>
      <dgm:spPr/>
    </dgm:pt>
    <dgm:pt modelId="{192632DB-02BD-4DA1-B339-1F9DB0FD3631}" type="pres">
      <dgm:prSet presAssocID="{35CDA036-C628-4D4D-8FE0-12D47DB6F91C}" presName="compNode" presStyleCnt="0"/>
      <dgm:spPr/>
    </dgm:pt>
    <dgm:pt modelId="{28025A7C-888E-4AC7-A960-9923DBA0D54D}" type="pres">
      <dgm:prSet presAssocID="{35CDA036-C628-4D4D-8FE0-12D47DB6F91C}" presName="aNode" presStyleLbl="bgShp" presStyleIdx="2" presStyleCnt="3"/>
      <dgm:spPr/>
    </dgm:pt>
    <dgm:pt modelId="{5574ECB9-4CD9-4167-80CD-FAFE903C4960}" type="pres">
      <dgm:prSet presAssocID="{35CDA036-C628-4D4D-8FE0-12D47DB6F91C}" presName="textNode" presStyleLbl="bgShp" presStyleIdx="2" presStyleCnt="3"/>
      <dgm:spPr/>
    </dgm:pt>
    <dgm:pt modelId="{E6ED5BB7-491E-440B-9A91-6AE2EFA952BC}" type="pres">
      <dgm:prSet presAssocID="{35CDA036-C628-4D4D-8FE0-12D47DB6F91C}" presName="compChildNode" presStyleCnt="0"/>
      <dgm:spPr/>
    </dgm:pt>
    <dgm:pt modelId="{02A9FE30-7A77-4D98-89F5-BB41B1C15E30}" type="pres">
      <dgm:prSet presAssocID="{35CDA036-C628-4D4D-8FE0-12D47DB6F91C}" presName="theInnerList" presStyleCnt="0"/>
      <dgm:spPr/>
    </dgm:pt>
  </dgm:ptLst>
  <dgm:cxnLst>
    <dgm:cxn modelId="{6539AB0D-A16E-498B-A5A7-604EC0A5B211}" type="presOf" srcId="{35CDA036-C628-4D4D-8FE0-12D47DB6F91C}" destId="{5574ECB9-4CD9-4167-80CD-FAFE903C4960}" srcOrd="1" destOrd="0" presId="urn:microsoft.com/office/officeart/2005/8/layout/lProcess2"/>
    <dgm:cxn modelId="{0A8B8B0F-BE4C-4FE3-BA17-F3A0FC98A708}" type="presOf" srcId="{2A89DE65-D388-46EE-87E5-5A24E29590B8}" destId="{F2FE6FC1-7BFB-4EF5-ACEA-78409D89BA2E}" srcOrd="0" destOrd="0" presId="urn:microsoft.com/office/officeart/2005/8/layout/lProcess2"/>
    <dgm:cxn modelId="{D7F52E1C-3264-4E8F-811D-A5F55F3BD1E9}" type="presOf" srcId="{2B01539D-B079-4BB5-8B85-444D28B8EB77}" destId="{7AC1C423-E528-47E9-95AC-096F0CB52F6D}" srcOrd="1" destOrd="0" presId="urn:microsoft.com/office/officeart/2005/8/layout/lProcess2"/>
    <dgm:cxn modelId="{89F6C52C-AE50-46C5-B83A-A51BA34CF7D3}" srcId="{2A89DE65-D388-46EE-87E5-5A24E29590B8}" destId="{2B01539D-B079-4BB5-8B85-444D28B8EB77}" srcOrd="1" destOrd="0" parTransId="{A5338B0F-FCC7-49EA-8A0A-1E1A6BF4913D}" sibTransId="{7EE6EC96-D95D-4552-9046-5BFB683C0C05}"/>
    <dgm:cxn modelId="{D722CD46-E330-4D35-BB07-FC22F03267CA}" srcId="{2A89DE65-D388-46EE-87E5-5A24E29590B8}" destId="{7F936AE5-A1A2-47C2-AD89-00CF840462E0}" srcOrd="0" destOrd="0" parTransId="{DA9D5715-305C-465D-B3A3-8F542760C784}" sibTransId="{14663A80-AA53-467B-A5B6-0CB679958598}"/>
    <dgm:cxn modelId="{6F36006A-96A6-4A64-9A42-493CADB8956D}" type="presOf" srcId="{35CDA036-C628-4D4D-8FE0-12D47DB6F91C}" destId="{28025A7C-888E-4AC7-A960-9923DBA0D54D}" srcOrd="0" destOrd="0" presId="urn:microsoft.com/office/officeart/2005/8/layout/lProcess2"/>
    <dgm:cxn modelId="{72B3CF7D-86CF-4E26-9BAF-B86AAB4C1099}" srcId="{2A89DE65-D388-46EE-87E5-5A24E29590B8}" destId="{35CDA036-C628-4D4D-8FE0-12D47DB6F91C}" srcOrd="2" destOrd="0" parTransId="{E189E8B1-E51B-4490-9DD4-A4BC99485549}" sibTransId="{CC7929C3-0B24-4E49-B850-F4FC5613977C}"/>
    <dgm:cxn modelId="{DD0B22B6-3F50-4440-8A37-C9F243F78CA4}" type="presOf" srcId="{7F936AE5-A1A2-47C2-AD89-00CF840462E0}" destId="{83448F24-79A8-46E9-87A3-AEE45CBDC5AA}" srcOrd="1" destOrd="0" presId="urn:microsoft.com/office/officeart/2005/8/layout/lProcess2"/>
    <dgm:cxn modelId="{944696CB-FB2B-4936-AD3F-CAF9E26A860F}" type="presOf" srcId="{2B01539D-B079-4BB5-8B85-444D28B8EB77}" destId="{DE1ACFFE-C332-402F-AD57-D6153981D219}" srcOrd="0" destOrd="0" presId="urn:microsoft.com/office/officeart/2005/8/layout/lProcess2"/>
    <dgm:cxn modelId="{883380F8-D92D-49D9-A72E-B273E8C49768}" type="presOf" srcId="{7F936AE5-A1A2-47C2-AD89-00CF840462E0}" destId="{ECFFDFF5-FD91-4868-9D5C-59621A40BC40}" srcOrd="0" destOrd="0" presId="urn:microsoft.com/office/officeart/2005/8/layout/lProcess2"/>
    <dgm:cxn modelId="{C7ADCCC8-BDAB-46FD-8FE1-DA0D0E41AE7E}" type="presParOf" srcId="{F2FE6FC1-7BFB-4EF5-ACEA-78409D89BA2E}" destId="{1A99533B-1051-4518-A99A-CA49441D9E31}" srcOrd="0" destOrd="0" presId="urn:microsoft.com/office/officeart/2005/8/layout/lProcess2"/>
    <dgm:cxn modelId="{40249CAF-1ADF-4FBF-A061-4304846CF482}" type="presParOf" srcId="{1A99533B-1051-4518-A99A-CA49441D9E31}" destId="{ECFFDFF5-FD91-4868-9D5C-59621A40BC40}" srcOrd="0" destOrd="0" presId="urn:microsoft.com/office/officeart/2005/8/layout/lProcess2"/>
    <dgm:cxn modelId="{571D6C9C-1772-4263-BF47-D9AD734CB22E}" type="presParOf" srcId="{1A99533B-1051-4518-A99A-CA49441D9E31}" destId="{83448F24-79A8-46E9-87A3-AEE45CBDC5AA}" srcOrd="1" destOrd="0" presId="urn:microsoft.com/office/officeart/2005/8/layout/lProcess2"/>
    <dgm:cxn modelId="{E4170843-46FB-46E0-BE74-25C3890C3A5C}" type="presParOf" srcId="{1A99533B-1051-4518-A99A-CA49441D9E31}" destId="{F587256F-C12E-489D-84D9-38951B2F4FD1}" srcOrd="2" destOrd="0" presId="urn:microsoft.com/office/officeart/2005/8/layout/lProcess2"/>
    <dgm:cxn modelId="{98C8483C-E1F4-46DD-BC29-BEFA14525AAD}" type="presParOf" srcId="{F587256F-C12E-489D-84D9-38951B2F4FD1}" destId="{2EED1A68-B24A-420C-910C-D4C075E71F3C}" srcOrd="0" destOrd="0" presId="urn:microsoft.com/office/officeart/2005/8/layout/lProcess2"/>
    <dgm:cxn modelId="{7322EAF6-9513-4301-B815-0621B979451F}" type="presParOf" srcId="{F2FE6FC1-7BFB-4EF5-ACEA-78409D89BA2E}" destId="{5C07534F-7C0B-495E-9119-E702B7A2AB11}" srcOrd="1" destOrd="0" presId="urn:microsoft.com/office/officeart/2005/8/layout/lProcess2"/>
    <dgm:cxn modelId="{F042AFE7-DE7B-477A-8E8F-E5FA3F04E6F7}" type="presParOf" srcId="{F2FE6FC1-7BFB-4EF5-ACEA-78409D89BA2E}" destId="{6A8A6BBB-B09C-4E07-9431-D150917F756E}" srcOrd="2" destOrd="0" presId="urn:microsoft.com/office/officeart/2005/8/layout/lProcess2"/>
    <dgm:cxn modelId="{B0838320-37A2-425D-840C-F514E5AB4BBB}" type="presParOf" srcId="{6A8A6BBB-B09C-4E07-9431-D150917F756E}" destId="{DE1ACFFE-C332-402F-AD57-D6153981D219}" srcOrd="0" destOrd="0" presId="urn:microsoft.com/office/officeart/2005/8/layout/lProcess2"/>
    <dgm:cxn modelId="{BDD61908-AB21-44F2-B8B8-788D4326027F}" type="presParOf" srcId="{6A8A6BBB-B09C-4E07-9431-D150917F756E}" destId="{7AC1C423-E528-47E9-95AC-096F0CB52F6D}" srcOrd="1" destOrd="0" presId="urn:microsoft.com/office/officeart/2005/8/layout/lProcess2"/>
    <dgm:cxn modelId="{902EDDDB-1495-4397-A6A4-2B966F0E529C}" type="presParOf" srcId="{6A8A6BBB-B09C-4E07-9431-D150917F756E}" destId="{49633862-94D5-477E-B073-32040D20712B}" srcOrd="2" destOrd="0" presId="urn:microsoft.com/office/officeart/2005/8/layout/lProcess2"/>
    <dgm:cxn modelId="{93A43A22-F3C1-4988-A67F-1404BB6EAFD9}" type="presParOf" srcId="{49633862-94D5-477E-B073-32040D20712B}" destId="{FF0C664F-2DFB-4AB0-972E-704F5F1E9C4D}" srcOrd="0" destOrd="0" presId="urn:microsoft.com/office/officeart/2005/8/layout/lProcess2"/>
    <dgm:cxn modelId="{381E3E6D-BA93-4CAA-9EEA-E3410FBDAA8A}" type="presParOf" srcId="{F2FE6FC1-7BFB-4EF5-ACEA-78409D89BA2E}" destId="{86248BE8-13D5-432F-8842-862EFFC93F2C}" srcOrd="3" destOrd="0" presId="urn:microsoft.com/office/officeart/2005/8/layout/lProcess2"/>
    <dgm:cxn modelId="{4F1C8C02-5B98-4FD0-9556-081577814FFF}" type="presParOf" srcId="{F2FE6FC1-7BFB-4EF5-ACEA-78409D89BA2E}" destId="{192632DB-02BD-4DA1-B339-1F9DB0FD3631}" srcOrd="4" destOrd="0" presId="urn:microsoft.com/office/officeart/2005/8/layout/lProcess2"/>
    <dgm:cxn modelId="{B01AE862-44C3-4B99-AF9A-9D58A0848A02}" type="presParOf" srcId="{192632DB-02BD-4DA1-B339-1F9DB0FD3631}" destId="{28025A7C-888E-4AC7-A960-9923DBA0D54D}" srcOrd="0" destOrd="0" presId="urn:microsoft.com/office/officeart/2005/8/layout/lProcess2"/>
    <dgm:cxn modelId="{5148C8BC-8784-40EC-8F35-2F22A9616D6C}" type="presParOf" srcId="{192632DB-02BD-4DA1-B339-1F9DB0FD3631}" destId="{5574ECB9-4CD9-4167-80CD-FAFE903C4960}" srcOrd="1" destOrd="0" presId="urn:microsoft.com/office/officeart/2005/8/layout/lProcess2"/>
    <dgm:cxn modelId="{A59DE038-6DE7-4347-84F8-C45EB5B38698}" type="presParOf" srcId="{192632DB-02BD-4DA1-B339-1F9DB0FD3631}" destId="{E6ED5BB7-491E-440B-9A91-6AE2EFA952BC}" srcOrd="2" destOrd="0" presId="urn:microsoft.com/office/officeart/2005/8/layout/lProcess2"/>
    <dgm:cxn modelId="{38E77814-76D3-427B-8C71-8348B7AC4317}" type="presParOf" srcId="{E6ED5BB7-491E-440B-9A91-6AE2EFA952BC}" destId="{02A9FE30-7A77-4D98-89F5-BB41B1C15E3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0971CD-F6AE-40C3-8F57-DDCD181A563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B128EDD-9FAA-42B8-B020-F70D0CBDE91D}">
      <dgm:prSet phldrT="[Text]"/>
      <dgm:spPr/>
      <dgm:t>
        <a:bodyPr/>
        <a:lstStyle/>
        <a:p>
          <a:pPr>
            <a:buClrTx/>
            <a:buSzTx/>
            <a:buFontTx/>
            <a:buNone/>
          </a:pPr>
          <a:r>
            <a:rPr lang="en-US" dirty="0"/>
            <a:t>Expanded roles and engagement of NNIP Network </a:t>
          </a:r>
        </a:p>
      </dgm:t>
    </dgm:pt>
    <dgm:pt modelId="{EABD7A42-344A-4435-B5EF-5819FCB6724A}" type="parTrans" cxnId="{2E9743FF-DCC2-4BDA-A83F-6BA775AB7E43}">
      <dgm:prSet/>
      <dgm:spPr/>
      <dgm:t>
        <a:bodyPr/>
        <a:lstStyle/>
        <a:p>
          <a:endParaRPr lang="en-US"/>
        </a:p>
      </dgm:t>
    </dgm:pt>
    <dgm:pt modelId="{98D581AB-4E22-4F12-B4BE-D8EAFC030DC7}" type="sibTrans" cxnId="{2E9743FF-DCC2-4BDA-A83F-6BA775AB7E43}">
      <dgm:prSet/>
      <dgm:spPr/>
      <dgm:t>
        <a:bodyPr/>
        <a:lstStyle/>
        <a:p>
          <a:endParaRPr lang="en-US"/>
        </a:p>
      </dgm:t>
    </dgm:pt>
    <dgm:pt modelId="{9332DAE3-B040-4788-A2C7-FAB863977418}">
      <dgm:prSet phldrT="[Text]"/>
      <dgm:spPr/>
      <dgm:t>
        <a:bodyPr/>
        <a:lstStyle/>
        <a:p>
          <a:pPr>
            <a:buClrTx/>
            <a:buSzTx/>
            <a:buFontTx/>
            <a:buNone/>
          </a:pPr>
          <a:r>
            <a:rPr lang="en-US" dirty="0"/>
            <a:t>Strengthen the exchange between NNIP &amp; Urban Institute</a:t>
          </a:r>
        </a:p>
      </dgm:t>
    </dgm:pt>
    <dgm:pt modelId="{E2020531-FBF6-4B75-A572-08905FB00924}" type="parTrans" cxnId="{4E7680A9-1E68-4173-BF59-865FC28AEFC6}">
      <dgm:prSet/>
      <dgm:spPr/>
      <dgm:t>
        <a:bodyPr/>
        <a:lstStyle/>
        <a:p>
          <a:endParaRPr lang="en-US"/>
        </a:p>
      </dgm:t>
    </dgm:pt>
    <dgm:pt modelId="{ABCCE5AE-7089-4E88-839E-F95E5F008505}" type="sibTrans" cxnId="{4E7680A9-1E68-4173-BF59-865FC28AEFC6}">
      <dgm:prSet/>
      <dgm:spPr/>
      <dgm:t>
        <a:bodyPr/>
        <a:lstStyle/>
        <a:p>
          <a:endParaRPr lang="en-US"/>
        </a:p>
      </dgm:t>
    </dgm:pt>
    <dgm:pt modelId="{84ECAA48-6D1A-4A84-8874-63596317C6C3}">
      <dgm:prSet phldrT="[Text]"/>
      <dgm:spPr/>
      <dgm:t>
        <a:bodyPr/>
        <a:lstStyle/>
        <a:p>
          <a:pPr>
            <a:buClrTx/>
            <a:buSzTx/>
            <a:buFontTx/>
            <a:buNone/>
          </a:pPr>
          <a:r>
            <a:rPr lang="en-US" dirty="0"/>
            <a:t>Develop the infrastructure to transform NNIP.</a:t>
          </a:r>
        </a:p>
      </dgm:t>
    </dgm:pt>
    <dgm:pt modelId="{A20E75B4-FB6A-487B-A511-85069A2E8072}" type="parTrans" cxnId="{3C2274D9-401A-476A-AD23-E75E69935F7D}">
      <dgm:prSet/>
      <dgm:spPr/>
      <dgm:t>
        <a:bodyPr/>
        <a:lstStyle/>
        <a:p>
          <a:endParaRPr lang="en-US"/>
        </a:p>
      </dgm:t>
    </dgm:pt>
    <dgm:pt modelId="{595E29C4-7AE6-4AE4-96A8-A6E694CE04DA}" type="sibTrans" cxnId="{3C2274D9-401A-476A-AD23-E75E69935F7D}">
      <dgm:prSet/>
      <dgm:spPr/>
      <dgm:t>
        <a:bodyPr/>
        <a:lstStyle/>
        <a:p>
          <a:endParaRPr lang="en-US"/>
        </a:p>
      </dgm:t>
    </dgm:pt>
    <dgm:pt modelId="{0029DC32-877E-4864-9A51-4FEDC59A6B05}">
      <dgm:prSet phldrT="[Text]"/>
      <dgm:spPr/>
      <dgm:t>
        <a:bodyPr/>
        <a:lstStyle/>
        <a:p>
          <a:pPr>
            <a:buFont typeface="+mj-lt"/>
            <a:buAutoNum type="arabicPeriod"/>
          </a:pPr>
          <a:r>
            <a:rPr lang="en-US" dirty="0"/>
            <a:t>Increase understanding of the network’s approach and insights.</a:t>
          </a:r>
        </a:p>
      </dgm:t>
    </dgm:pt>
    <dgm:pt modelId="{8D46F323-D7DA-476B-90C6-0D7169FAF7AD}" type="parTrans" cxnId="{9B7C2588-B961-4A19-B990-C3C5F08977D1}">
      <dgm:prSet/>
      <dgm:spPr/>
      <dgm:t>
        <a:bodyPr/>
        <a:lstStyle/>
        <a:p>
          <a:endParaRPr lang="en-US"/>
        </a:p>
      </dgm:t>
    </dgm:pt>
    <dgm:pt modelId="{3A1958E9-CDD8-421D-B4D2-717790F46D6C}" type="sibTrans" cxnId="{9B7C2588-B961-4A19-B990-C3C5F08977D1}">
      <dgm:prSet/>
      <dgm:spPr/>
      <dgm:t>
        <a:bodyPr/>
        <a:lstStyle/>
        <a:p>
          <a:endParaRPr lang="en-US"/>
        </a:p>
      </dgm:t>
    </dgm:pt>
    <dgm:pt modelId="{5B947E31-9FB0-42B5-BB19-6274BCE2A013}">
      <dgm:prSet phldrT="[Text]"/>
      <dgm:spPr/>
      <dgm:t>
        <a:bodyPr/>
        <a:lstStyle/>
        <a:p>
          <a:pPr>
            <a:buFont typeface="+mj-lt"/>
            <a:buAutoNum type="arabicPeriod"/>
          </a:pPr>
          <a:r>
            <a:rPr lang="en-US" dirty="0"/>
            <a:t>Resource the plan with diversified funding. </a:t>
          </a:r>
        </a:p>
      </dgm:t>
    </dgm:pt>
    <dgm:pt modelId="{35997B13-E710-48D7-A0B6-2CB87F656F2C}" type="parTrans" cxnId="{8C7FA9A8-228C-45CB-B869-D02140576FDD}">
      <dgm:prSet/>
      <dgm:spPr/>
      <dgm:t>
        <a:bodyPr/>
        <a:lstStyle/>
        <a:p>
          <a:endParaRPr lang="en-US"/>
        </a:p>
      </dgm:t>
    </dgm:pt>
    <dgm:pt modelId="{1884ADC7-B0A0-4B5B-AC57-61E96BD9002E}" type="sibTrans" cxnId="{8C7FA9A8-228C-45CB-B869-D02140576FDD}">
      <dgm:prSet/>
      <dgm:spPr/>
      <dgm:t>
        <a:bodyPr/>
        <a:lstStyle/>
        <a:p>
          <a:endParaRPr lang="en-US"/>
        </a:p>
      </dgm:t>
    </dgm:pt>
    <dgm:pt modelId="{D4D2A661-7F02-449C-A009-FB7B232AE113}" type="pres">
      <dgm:prSet presAssocID="{BF0971CD-F6AE-40C3-8F57-DDCD181A5636}" presName="Name0" presStyleCnt="0">
        <dgm:presLayoutVars>
          <dgm:chPref val="1"/>
          <dgm:dir/>
          <dgm:animOne val="branch"/>
          <dgm:animLvl val="lvl"/>
          <dgm:resizeHandles/>
        </dgm:presLayoutVars>
      </dgm:prSet>
      <dgm:spPr/>
    </dgm:pt>
    <dgm:pt modelId="{AD48FFCC-7CE1-4031-B61A-37107F1BE080}" type="pres">
      <dgm:prSet presAssocID="{5B128EDD-9FAA-42B8-B020-F70D0CBDE91D}" presName="vertOne" presStyleCnt="0"/>
      <dgm:spPr/>
    </dgm:pt>
    <dgm:pt modelId="{86AF3F0D-B3D6-4E2C-9E78-C422E6FCF594}" type="pres">
      <dgm:prSet presAssocID="{5B128EDD-9FAA-42B8-B020-F70D0CBDE91D}" presName="txOne" presStyleLbl="node0" presStyleIdx="0" presStyleCnt="5">
        <dgm:presLayoutVars>
          <dgm:chPref val="3"/>
        </dgm:presLayoutVars>
      </dgm:prSet>
      <dgm:spPr/>
    </dgm:pt>
    <dgm:pt modelId="{ECF19997-DC0F-46EF-87CE-0EC5C7DB5AB7}" type="pres">
      <dgm:prSet presAssocID="{5B128EDD-9FAA-42B8-B020-F70D0CBDE91D}" presName="horzOne" presStyleCnt="0"/>
      <dgm:spPr/>
    </dgm:pt>
    <dgm:pt modelId="{5B8B5F40-D3D0-414B-8585-4294EAEF6958}" type="pres">
      <dgm:prSet presAssocID="{98D581AB-4E22-4F12-B4BE-D8EAFC030DC7}" presName="sibSpaceOne" presStyleCnt="0"/>
      <dgm:spPr/>
    </dgm:pt>
    <dgm:pt modelId="{B1A384D0-C038-4E61-95D5-E6346D824DBE}" type="pres">
      <dgm:prSet presAssocID="{9332DAE3-B040-4788-A2C7-FAB863977418}" presName="vertOne" presStyleCnt="0"/>
      <dgm:spPr/>
    </dgm:pt>
    <dgm:pt modelId="{1EDDB947-61DC-4944-B8C3-AF7F4E1CEE27}" type="pres">
      <dgm:prSet presAssocID="{9332DAE3-B040-4788-A2C7-FAB863977418}" presName="txOne" presStyleLbl="node0" presStyleIdx="1" presStyleCnt="5">
        <dgm:presLayoutVars>
          <dgm:chPref val="3"/>
        </dgm:presLayoutVars>
      </dgm:prSet>
      <dgm:spPr/>
    </dgm:pt>
    <dgm:pt modelId="{99A8F9CC-D373-4380-A493-738407D43343}" type="pres">
      <dgm:prSet presAssocID="{9332DAE3-B040-4788-A2C7-FAB863977418}" presName="horzOne" presStyleCnt="0"/>
      <dgm:spPr/>
    </dgm:pt>
    <dgm:pt modelId="{3F3DF08B-5477-45D6-9F2C-4B816502AC95}" type="pres">
      <dgm:prSet presAssocID="{ABCCE5AE-7089-4E88-839E-F95E5F008505}" presName="sibSpaceOne" presStyleCnt="0"/>
      <dgm:spPr/>
    </dgm:pt>
    <dgm:pt modelId="{8DC24315-A877-4800-B2BF-C2D4D0FC710B}" type="pres">
      <dgm:prSet presAssocID="{84ECAA48-6D1A-4A84-8874-63596317C6C3}" presName="vertOne" presStyleCnt="0"/>
      <dgm:spPr/>
    </dgm:pt>
    <dgm:pt modelId="{E01584DB-8ECF-483F-BBD7-5351B96479C4}" type="pres">
      <dgm:prSet presAssocID="{84ECAA48-6D1A-4A84-8874-63596317C6C3}" presName="txOne" presStyleLbl="node0" presStyleIdx="2" presStyleCnt="5">
        <dgm:presLayoutVars>
          <dgm:chPref val="3"/>
        </dgm:presLayoutVars>
      </dgm:prSet>
      <dgm:spPr/>
    </dgm:pt>
    <dgm:pt modelId="{46272D8B-693D-4399-ADC4-B983E079C79B}" type="pres">
      <dgm:prSet presAssocID="{84ECAA48-6D1A-4A84-8874-63596317C6C3}" presName="horzOne" presStyleCnt="0"/>
      <dgm:spPr/>
    </dgm:pt>
    <dgm:pt modelId="{DC208904-F396-4409-9750-DD78135E4BC9}" type="pres">
      <dgm:prSet presAssocID="{595E29C4-7AE6-4AE4-96A8-A6E694CE04DA}" presName="sibSpaceOne" presStyleCnt="0"/>
      <dgm:spPr/>
    </dgm:pt>
    <dgm:pt modelId="{3E3AADF2-26E6-403A-B5BC-D77031BF1E9C}" type="pres">
      <dgm:prSet presAssocID="{0029DC32-877E-4864-9A51-4FEDC59A6B05}" presName="vertOne" presStyleCnt="0"/>
      <dgm:spPr/>
    </dgm:pt>
    <dgm:pt modelId="{CC7D7B96-0D50-489C-BD27-E9779C3ED3D2}" type="pres">
      <dgm:prSet presAssocID="{0029DC32-877E-4864-9A51-4FEDC59A6B05}" presName="txOne" presStyleLbl="node0" presStyleIdx="3" presStyleCnt="5">
        <dgm:presLayoutVars>
          <dgm:chPref val="3"/>
        </dgm:presLayoutVars>
      </dgm:prSet>
      <dgm:spPr/>
    </dgm:pt>
    <dgm:pt modelId="{1972CC42-B650-45AC-822B-8311556A20B7}" type="pres">
      <dgm:prSet presAssocID="{0029DC32-877E-4864-9A51-4FEDC59A6B05}" presName="horzOne" presStyleCnt="0"/>
      <dgm:spPr/>
    </dgm:pt>
    <dgm:pt modelId="{FE8BC8DD-6D16-43BA-B2DD-3C7EEEEB6537}" type="pres">
      <dgm:prSet presAssocID="{3A1958E9-CDD8-421D-B4D2-717790F46D6C}" presName="sibSpaceOne" presStyleCnt="0"/>
      <dgm:spPr/>
    </dgm:pt>
    <dgm:pt modelId="{EEA84EF6-4BDD-485F-9164-1B9C2B411541}" type="pres">
      <dgm:prSet presAssocID="{5B947E31-9FB0-42B5-BB19-6274BCE2A013}" presName="vertOne" presStyleCnt="0"/>
      <dgm:spPr/>
    </dgm:pt>
    <dgm:pt modelId="{3510112F-3987-4CF9-9EC9-330A20CC313A}" type="pres">
      <dgm:prSet presAssocID="{5B947E31-9FB0-42B5-BB19-6274BCE2A013}" presName="txOne" presStyleLbl="node0" presStyleIdx="4" presStyleCnt="5">
        <dgm:presLayoutVars>
          <dgm:chPref val="3"/>
        </dgm:presLayoutVars>
      </dgm:prSet>
      <dgm:spPr/>
    </dgm:pt>
    <dgm:pt modelId="{A8D2FC9D-3415-40DA-822E-293CD7E09EF3}" type="pres">
      <dgm:prSet presAssocID="{5B947E31-9FB0-42B5-BB19-6274BCE2A013}" presName="horzOne" presStyleCnt="0"/>
      <dgm:spPr/>
    </dgm:pt>
  </dgm:ptLst>
  <dgm:cxnLst>
    <dgm:cxn modelId="{5299982D-D963-43FA-8CA6-4CEDB3727469}" type="presOf" srcId="{0029DC32-877E-4864-9A51-4FEDC59A6B05}" destId="{CC7D7B96-0D50-489C-BD27-E9779C3ED3D2}" srcOrd="0" destOrd="0" presId="urn:microsoft.com/office/officeart/2005/8/layout/hierarchy4"/>
    <dgm:cxn modelId="{F2970050-EB99-45B7-B99E-27012FDDF2E3}" type="presOf" srcId="{BF0971CD-F6AE-40C3-8F57-DDCD181A5636}" destId="{D4D2A661-7F02-449C-A009-FB7B232AE113}" srcOrd="0" destOrd="0" presId="urn:microsoft.com/office/officeart/2005/8/layout/hierarchy4"/>
    <dgm:cxn modelId="{C2BD1E72-3D97-4220-B95C-946E8F2AE576}" type="presOf" srcId="{9332DAE3-B040-4788-A2C7-FAB863977418}" destId="{1EDDB947-61DC-4944-B8C3-AF7F4E1CEE27}" srcOrd="0" destOrd="0" presId="urn:microsoft.com/office/officeart/2005/8/layout/hierarchy4"/>
    <dgm:cxn modelId="{B18FFF53-0E04-49B8-822F-77098362F8DF}" type="presOf" srcId="{5B947E31-9FB0-42B5-BB19-6274BCE2A013}" destId="{3510112F-3987-4CF9-9EC9-330A20CC313A}" srcOrd="0" destOrd="0" presId="urn:microsoft.com/office/officeart/2005/8/layout/hierarchy4"/>
    <dgm:cxn modelId="{9B7C2588-B961-4A19-B990-C3C5F08977D1}" srcId="{BF0971CD-F6AE-40C3-8F57-DDCD181A5636}" destId="{0029DC32-877E-4864-9A51-4FEDC59A6B05}" srcOrd="3" destOrd="0" parTransId="{8D46F323-D7DA-476B-90C6-0D7169FAF7AD}" sibTransId="{3A1958E9-CDD8-421D-B4D2-717790F46D6C}"/>
    <dgm:cxn modelId="{415ABD9D-7AF1-4962-861B-97BF323DF945}" type="presOf" srcId="{84ECAA48-6D1A-4A84-8874-63596317C6C3}" destId="{E01584DB-8ECF-483F-BBD7-5351B96479C4}" srcOrd="0" destOrd="0" presId="urn:microsoft.com/office/officeart/2005/8/layout/hierarchy4"/>
    <dgm:cxn modelId="{8C7FA9A8-228C-45CB-B869-D02140576FDD}" srcId="{BF0971CD-F6AE-40C3-8F57-DDCD181A5636}" destId="{5B947E31-9FB0-42B5-BB19-6274BCE2A013}" srcOrd="4" destOrd="0" parTransId="{35997B13-E710-48D7-A0B6-2CB87F656F2C}" sibTransId="{1884ADC7-B0A0-4B5B-AC57-61E96BD9002E}"/>
    <dgm:cxn modelId="{4E7680A9-1E68-4173-BF59-865FC28AEFC6}" srcId="{BF0971CD-F6AE-40C3-8F57-DDCD181A5636}" destId="{9332DAE3-B040-4788-A2C7-FAB863977418}" srcOrd="1" destOrd="0" parTransId="{E2020531-FBF6-4B75-A572-08905FB00924}" sibTransId="{ABCCE5AE-7089-4E88-839E-F95E5F008505}"/>
    <dgm:cxn modelId="{3C2274D9-401A-476A-AD23-E75E69935F7D}" srcId="{BF0971CD-F6AE-40C3-8F57-DDCD181A5636}" destId="{84ECAA48-6D1A-4A84-8874-63596317C6C3}" srcOrd="2" destOrd="0" parTransId="{A20E75B4-FB6A-487B-A511-85069A2E8072}" sibTransId="{595E29C4-7AE6-4AE4-96A8-A6E694CE04DA}"/>
    <dgm:cxn modelId="{FFB355E8-0CFF-4F61-A954-7D8DF13EB7D2}" type="presOf" srcId="{5B128EDD-9FAA-42B8-B020-F70D0CBDE91D}" destId="{86AF3F0D-B3D6-4E2C-9E78-C422E6FCF594}" srcOrd="0" destOrd="0" presId="urn:microsoft.com/office/officeart/2005/8/layout/hierarchy4"/>
    <dgm:cxn modelId="{2E9743FF-DCC2-4BDA-A83F-6BA775AB7E43}" srcId="{BF0971CD-F6AE-40C3-8F57-DDCD181A5636}" destId="{5B128EDD-9FAA-42B8-B020-F70D0CBDE91D}" srcOrd="0" destOrd="0" parTransId="{EABD7A42-344A-4435-B5EF-5819FCB6724A}" sibTransId="{98D581AB-4E22-4F12-B4BE-D8EAFC030DC7}"/>
    <dgm:cxn modelId="{8D633E25-67B2-4B38-9D3A-AB9D6120B254}" type="presParOf" srcId="{D4D2A661-7F02-449C-A009-FB7B232AE113}" destId="{AD48FFCC-7CE1-4031-B61A-37107F1BE080}" srcOrd="0" destOrd="0" presId="urn:microsoft.com/office/officeart/2005/8/layout/hierarchy4"/>
    <dgm:cxn modelId="{A0E52222-CDB0-4627-983F-4D4B9903FF66}" type="presParOf" srcId="{AD48FFCC-7CE1-4031-B61A-37107F1BE080}" destId="{86AF3F0D-B3D6-4E2C-9E78-C422E6FCF594}" srcOrd="0" destOrd="0" presId="urn:microsoft.com/office/officeart/2005/8/layout/hierarchy4"/>
    <dgm:cxn modelId="{125F51C6-884E-44E5-A0C3-6789CFA6AB77}" type="presParOf" srcId="{AD48FFCC-7CE1-4031-B61A-37107F1BE080}" destId="{ECF19997-DC0F-46EF-87CE-0EC5C7DB5AB7}" srcOrd="1" destOrd="0" presId="urn:microsoft.com/office/officeart/2005/8/layout/hierarchy4"/>
    <dgm:cxn modelId="{79C61D92-388B-4288-A9CC-2F6141C1D772}" type="presParOf" srcId="{D4D2A661-7F02-449C-A009-FB7B232AE113}" destId="{5B8B5F40-D3D0-414B-8585-4294EAEF6958}" srcOrd="1" destOrd="0" presId="urn:microsoft.com/office/officeart/2005/8/layout/hierarchy4"/>
    <dgm:cxn modelId="{1FBCADB5-5CA2-48CB-8BE5-36CC0C7F3AC4}" type="presParOf" srcId="{D4D2A661-7F02-449C-A009-FB7B232AE113}" destId="{B1A384D0-C038-4E61-95D5-E6346D824DBE}" srcOrd="2" destOrd="0" presId="urn:microsoft.com/office/officeart/2005/8/layout/hierarchy4"/>
    <dgm:cxn modelId="{2FE7FE71-0D99-4885-9D3E-00D9139B187B}" type="presParOf" srcId="{B1A384D0-C038-4E61-95D5-E6346D824DBE}" destId="{1EDDB947-61DC-4944-B8C3-AF7F4E1CEE27}" srcOrd="0" destOrd="0" presId="urn:microsoft.com/office/officeart/2005/8/layout/hierarchy4"/>
    <dgm:cxn modelId="{290BFB45-F3C0-45C5-A628-E67BE2D4B2DB}" type="presParOf" srcId="{B1A384D0-C038-4E61-95D5-E6346D824DBE}" destId="{99A8F9CC-D373-4380-A493-738407D43343}" srcOrd="1" destOrd="0" presId="urn:microsoft.com/office/officeart/2005/8/layout/hierarchy4"/>
    <dgm:cxn modelId="{FF3D0D44-2D3E-45EC-85DA-A9725CA92ACE}" type="presParOf" srcId="{D4D2A661-7F02-449C-A009-FB7B232AE113}" destId="{3F3DF08B-5477-45D6-9F2C-4B816502AC95}" srcOrd="3" destOrd="0" presId="urn:microsoft.com/office/officeart/2005/8/layout/hierarchy4"/>
    <dgm:cxn modelId="{C21B1C20-AF16-484C-B173-7DEA1B28887F}" type="presParOf" srcId="{D4D2A661-7F02-449C-A009-FB7B232AE113}" destId="{8DC24315-A877-4800-B2BF-C2D4D0FC710B}" srcOrd="4" destOrd="0" presId="urn:microsoft.com/office/officeart/2005/8/layout/hierarchy4"/>
    <dgm:cxn modelId="{8D72BA07-B9FA-4796-B523-10D59B33E12A}" type="presParOf" srcId="{8DC24315-A877-4800-B2BF-C2D4D0FC710B}" destId="{E01584DB-8ECF-483F-BBD7-5351B96479C4}" srcOrd="0" destOrd="0" presId="urn:microsoft.com/office/officeart/2005/8/layout/hierarchy4"/>
    <dgm:cxn modelId="{B3700689-862C-4FEC-9133-9E0718FF41A6}" type="presParOf" srcId="{8DC24315-A877-4800-B2BF-C2D4D0FC710B}" destId="{46272D8B-693D-4399-ADC4-B983E079C79B}" srcOrd="1" destOrd="0" presId="urn:microsoft.com/office/officeart/2005/8/layout/hierarchy4"/>
    <dgm:cxn modelId="{6920D604-1665-4848-A51C-5909A4DFBFC6}" type="presParOf" srcId="{D4D2A661-7F02-449C-A009-FB7B232AE113}" destId="{DC208904-F396-4409-9750-DD78135E4BC9}" srcOrd="5" destOrd="0" presId="urn:microsoft.com/office/officeart/2005/8/layout/hierarchy4"/>
    <dgm:cxn modelId="{B8F96DBD-FA74-4085-B939-0B45E11E743A}" type="presParOf" srcId="{D4D2A661-7F02-449C-A009-FB7B232AE113}" destId="{3E3AADF2-26E6-403A-B5BC-D77031BF1E9C}" srcOrd="6" destOrd="0" presId="urn:microsoft.com/office/officeart/2005/8/layout/hierarchy4"/>
    <dgm:cxn modelId="{B322ABF8-C81C-4ECF-AC16-A252C8EEA615}" type="presParOf" srcId="{3E3AADF2-26E6-403A-B5BC-D77031BF1E9C}" destId="{CC7D7B96-0D50-489C-BD27-E9779C3ED3D2}" srcOrd="0" destOrd="0" presId="urn:microsoft.com/office/officeart/2005/8/layout/hierarchy4"/>
    <dgm:cxn modelId="{8F7A289D-A286-4965-A359-0EC7CC6949D5}" type="presParOf" srcId="{3E3AADF2-26E6-403A-B5BC-D77031BF1E9C}" destId="{1972CC42-B650-45AC-822B-8311556A20B7}" srcOrd="1" destOrd="0" presId="urn:microsoft.com/office/officeart/2005/8/layout/hierarchy4"/>
    <dgm:cxn modelId="{EB094712-8BA6-4BB0-8CF8-6B475D5A7DC5}" type="presParOf" srcId="{D4D2A661-7F02-449C-A009-FB7B232AE113}" destId="{FE8BC8DD-6D16-43BA-B2DD-3C7EEEEB6537}" srcOrd="7" destOrd="0" presId="urn:microsoft.com/office/officeart/2005/8/layout/hierarchy4"/>
    <dgm:cxn modelId="{C57E6500-B040-4178-B47E-9BADC8003FF5}" type="presParOf" srcId="{D4D2A661-7F02-449C-A009-FB7B232AE113}" destId="{EEA84EF6-4BDD-485F-9164-1B9C2B411541}" srcOrd="8" destOrd="0" presId="urn:microsoft.com/office/officeart/2005/8/layout/hierarchy4"/>
    <dgm:cxn modelId="{B0545E71-F97D-4AE7-8704-2F8E67A591DB}" type="presParOf" srcId="{EEA84EF6-4BDD-485F-9164-1B9C2B411541}" destId="{3510112F-3987-4CF9-9EC9-330A20CC313A}" srcOrd="0" destOrd="0" presId="urn:microsoft.com/office/officeart/2005/8/layout/hierarchy4"/>
    <dgm:cxn modelId="{CAAF6343-F702-4978-930C-C17063046667}" type="presParOf" srcId="{EEA84EF6-4BDD-485F-9164-1B9C2B411541}" destId="{A8D2FC9D-3415-40DA-822E-293CD7E09EF3}"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FDFF5-FD91-4868-9D5C-59621A40BC40}">
      <dsp:nvSpPr>
        <dsp:cNvPr id="0" name=""/>
        <dsp:cNvSpPr/>
      </dsp:nvSpPr>
      <dsp:spPr>
        <a:xfrm>
          <a:off x="1017" y="0"/>
          <a:ext cx="2645055" cy="3317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National promotion &amp; investment in use of data</a:t>
          </a:r>
        </a:p>
      </dsp:txBody>
      <dsp:txXfrm>
        <a:off x="1017" y="0"/>
        <a:ext cx="2645055" cy="995196"/>
      </dsp:txXfrm>
    </dsp:sp>
    <dsp:sp modelId="{DE1ACFFE-C332-402F-AD57-D6153981D219}">
      <dsp:nvSpPr>
        <dsp:cNvPr id="0" name=""/>
        <dsp:cNvSpPr/>
      </dsp:nvSpPr>
      <dsp:spPr>
        <a:xfrm>
          <a:off x="2844452" y="0"/>
          <a:ext cx="2645055" cy="3317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Impact on local policy &amp; practice</a:t>
          </a:r>
        </a:p>
      </dsp:txBody>
      <dsp:txXfrm>
        <a:off x="2844452" y="0"/>
        <a:ext cx="2645055" cy="995196"/>
      </dsp:txXfrm>
    </dsp:sp>
    <dsp:sp modelId="{28025A7C-888E-4AC7-A960-9923DBA0D54D}">
      <dsp:nvSpPr>
        <dsp:cNvPr id="0" name=""/>
        <dsp:cNvSpPr/>
      </dsp:nvSpPr>
      <dsp:spPr>
        <a:xfrm>
          <a:off x="5687887" y="0"/>
          <a:ext cx="2645055" cy="3317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Expanded NNIP network</a:t>
          </a:r>
        </a:p>
      </dsp:txBody>
      <dsp:txXfrm>
        <a:off x="5687887" y="0"/>
        <a:ext cx="2645055" cy="995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F3F0D-B3D6-4E2C-9E78-C422E6FCF594}">
      <dsp:nvSpPr>
        <dsp:cNvPr id="0" name=""/>
        <dsp:cNvSpPr/>
      </dsp:nvSpPr>
      <dsp:spPr>
        <a:xfrm>
          <a:off x="787" y="0"/>
          <a:ext cx="1393640" cy="1795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Tx/>
            <a:buSzTx/>
            <a:buFontTx/>
            <a:buNone/>
          </a:pPr>
          <a:r>
            <a:rPr lang="en-US" sz="1300" kern="1200" dirty="0"/>
            <a:t>Expanded roles and engagement of NNIP Network </a:t>
          </a:r>
        </a:p>
      </dsp:txBody>
      <dsp:txXfrm>
        <a:off x="41605" y="40818"/>
        <a:ext cx="1312004" cy="1714309"/>
      </dsp:txXfrm>
    </dsp:sp>
    <dsp:sp modelId="{1EDDB947-61DC-4944-B8C3-AF7F4E1CEE27}">
      <dsp:nvSpPr>
        <dsp:cNvPr id="0" name=""/>
        <dsp:cNvSpPr/>
      </dsp:nvSpPr>
      <dsp:spPr>
        <a:xfrm>
          <a:off x="1628559" y="0"/>
          <a:ext cx="1393640" cy="1795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Tx/>
            <a:buSzTx/>
            <a:buFontTx/>
            <a:buNone/>
          </a:pPr>
          <a:r>
            <a:rPr lang="en-US" sz="1300" kern="1200" dirty="0"/>
            <a:t>Strengthen the exchange between NNIP &amp; Urban Institute</a:t>
          </a:r>
        </a:p>
      </dsp:txBody>
      <dsp:txXfrm>
        <a:off x="1669377" y="40818"/>
        <a:ext cx="1312004" cy="1714309"/>
      </dsp:txXfrm>
    </dsp:sp>
    <dsp:sp modelId="{E01584DB-8ECF-483F-BBD7-5351B96479C4}">
      <dsp:nvSpPr>
        <dsp:cNvPr id="0" name=""/>
        <dsp:cNvSpPr/>
      </dsp:nvSpPr>
      <dsp:spPr>
        <a:xfrm>
          <a:off x="3256330" y="0"/>
          <a:ext cx="1393640" cy="1795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Tx/>
            <a:buSzTx/>
            <a:buFontTx/>
            <a:buNone/>
          </a:pPr>
          <a:r>
            <a:rPr lang="en-US" sz="1300" kern="1200" dirty="0"/>
            <a:t>Develop the infrastructure to transform NNIP.</a:t>
          </a:r>
        </a:p>
      </dsp:txBody>
      <dsp:txXfrm>
        <a:off x="3297148" y="40818"/>
        <a:ext cx="1312004" cy="1714309"/>
      </dsp:txXfrm>
    </dsp:sp>
    <dsp:sp modelId="{CC7D7B96-0D50-489C-BD27-E9779C3ED3D2}">
      <dsp:nvSpPr>
        <dsp:cNvPr id="0" name=""/>
        <dsp:cNvSpPr/>
      </dsp:nvSpPr>
      <dsp:spPr>
        <a:xfrm>
          <a:off x="4884102" y="0"/>
          <a:ext cx="1393640" cy="1795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mj-lt"/>
            <a:buNone/>
          </a:pPr>
          <a:r>
            <a:rPr lang="en-US" sz="1300" kern="1200" dirty="0"/>
            <a:t>Increase understanding of the network’s approach and insights.</a:t>
          </a:r>
        </a:p>
      </dsp:txBody>
      <dsp:txXfrm>
        <a:off x="4924920" y="40818"/>
        <a:ext cx="1312004" cy="1714309"/>
      </dsp:txXfrm>
    </dsp:sp>
    <dsp:sp modelId="{3510112F-3987-4CF9-9EC9-330A20CC313A}">
      <dsp:nvSpPr>
        <dsp:cNvPr id="0" name=""/>
        <dsp:cNvSpPr/>
      </dsp:nvSpPr>
      <dsp:spPr>
        <a:xfrm>
          <a:off x="6511874" y="0"/>
          <a:ext cx="1393640" cy="1795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mj-lt"/>
            <a:buNone/>
          </a:pPr>
          <a:r>
            <a:rPr lang="en-US" sz="1300" kern="1200" dirty="0"/>
            <a:t>Resource the plan with diversified funding. </a:t>
          </a:r>
        </a:p>
      </dsp:txBody>
      <dsp:txXfrm>
        <a:off x="6552692" y="40818"/>
        <a:ext cx="1312004" cy="17143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ED001-8E4F-41BA-B339-E1E7E3327FC9}" type="datetimeFigureOut">
              <a:rPr lang="en-US" smtClean="0"/>
              <a:t>6/22/2023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0A19E-F03E-4439-8473-00B692EFD32E}" type="slidenum">
              <a:rPr lang="en-US" smtClean="0"/>
              <a:t>‹#›</a:t>
            </a:fld>
            <a:endParaRPr lang="en-US"/>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eighborhoodindicators.org/library/catalog/summary-findings-csr-discovery-pha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800"/>
              </a:spcAft>
            </a:pPr>
            <a:r>
              <a:rPr lang="en-US"/>
              <a:t>To inform the details of the strategic plan…</a:t>
            </a:r>
          </a:p>
          <a:p>
            <a:pPr>
              <a:spcBef>
                <a:spcPts val="600"/>
              </a:spcBef>
              <a:spcAft>
                <a:spcPts val="800"/>
              </a:spcAft>
            </a:pPr>
            <a:r>
              <a:rPr lang="en-US"/>
              <a:t>This framework shows where we’re headed. It’s the beginning of our map. </a:t>
            </a:r>
          </a:p>
          <a:p>
            <a:pPr marL="285750" indent="-285750">
              <a:spcBef>
                <a:spcPts val="600"/>
              </a:spcBef>
              <a:spcAft>
                <a:spcPts val="800"/>
              </a:spcAft>
              <a:buFont typeface="Arial"/>
              <a:buChar char="•"/>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1</a:t>
            </a:fld>
            <a:endParaRPr lang="en-US"/>
          </a:p>
        </p:txBody>
      </p:sp>
    </p:spTree>
    <p:extLst>
      <p:ext uri="{BB962C8B-B14F-4D97-AF65-F5344CB8AC3E}">
        <p14:creationId xmlns:p14="http://schemas.microsoft.com/office/powerpoint/2010/main" val="341411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r>
              <a:rPr lang="en-US" dirty="0">
                <a:cs typeface="Calibri"/>
              </a:rPr>
              <a:t>Note need wordsmithing</a:t>
            </a:r>
          </a:p>
          <a:p>
            <a:endParaRPr lang="en-US" dirty="0">
              <a:cs typeface="Calibri"/>
            </a:endParaRPr>
          </a:p>
          <a:p>
            <a:pPr algn="l" rtl="0" fontAlgn="base">
              <a:buFont typeface="Arial" panose="020B0604020202020204" pitchFamily="34" charset="0"/>
              <a:buNone/>
            </a:pPr>
            <a:r>
              <a:rPr lang="en-US" sz="1800" b="1" i="0" dirty="0">
                <a:solidFill>
                  <a:srgbClr val="000000"/>
                </a:solidFill>
                <a:effectLst/>
                <a:latin typeface="Calibri" panose="020F0502020204030204" pitchFamily="34" charset="0"/>
              </a:rPr>
              <a:t>Goal 1 </a:t>
            </a:r>
            <a:r>
              <a:rPr lang="en-US" sz="1800" b="0" i="0" dirty="0">
                <a:solidFill>
                  <a:srgbClr val="000000"/>
                </a:solidFill>
                <a:effectLst/>
                <a:latin typeface="Calibri" panose="020F0502020204030204" pitchFamily="34" charset="0"/>
              </a:rPr>
              <a:t>Example metrics: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Departments in two federal agencies with place-based programs invest in building local data capacity.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Ten groups, such as national foundations or nonprofits or associations of local nonprofits or governments, partner with NNIP and promote and/or invest in the use of data. </a:t>
            </a: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Times New Roman" panose="02020603050405020304" pitchFamily="18" charset="0"/>
            </a:endParaRPr>
          </a:p>
          <a:p>
            <a:pPr algn="l" rtl="0" fontAlgn="base"/>
            <a:r>
              <a:rPr lang="en-US" sz="1800" b="1" i="0" dirty="0">
                <a:solidFill>
                  <a:srgbClr val="000000"/>
                </a:solidFill>
                <a:effectLst/>
                <a:latin typeface="Calibri" panose="020F0502020204030204" pitchFamily="34" charset="0"/>
              </a:rPr>
              <a:t>Goal 2 </a:t>
            </a:r>
            <a:r>
              <a:rPr lang="en-US" sz="1800" b="0" i="0" dirty="0">
                <a:solidFill>
                  <a:srgbClr val="000000"/>
                </a:solidFill>
                <a:effectLst/>
                <a:latin typeface="Calibri" panose="020F0502020204030204" pitchFamily="34" charset="0"/>
              </a:rPr>
              <a:t>Example metrics: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Examples from NNIP - shared within network and more broadly - influence local actors in 30 places to adapt them for their communities.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network develops plans for 4 new cross-site action projects and launches 2 of them. </a:t>
            </a: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Times New Roman" panose="02020603050405020304" pitchFamily="18"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Times New Roman" panose="02020603050405020304" pitchFamily="18" charset="0"/>
            </a:endParaRPr>
          </a:p>
          <a:p>
            <a:pPr algn="l" rtl="0" fontAlgn="base"/>
            <a:r>
              <a:rPr lang="en-US" sz="1800" b="1" i="0" dirty="0">
                <a:solidFill>
                  <a:srgbClr val="000000"/>
                </a:solidFill>
                <a:effectLst/>
                <a:latin typeface="Calibri" panose="020F0502020204030204" pitchFamily="34" charset="0"/>
              </a:rPr>
              <a:t>Goal 3 </a:t>
            </a:r>
            <a:r>
              <a:rPr lang="en-US" sz="1800" b="0" i="0" dirty="0">
                <a:solidFill>
                  <a:srgbClr val="000000"/>
                </a:solidFill>
                <a:effectLst/>
                <a:latin typeface="Calibri" panose="020F0502020204030204" pitchFamily="34" charset="0"/>
              </a:rPr>
              <a:t>Example metrics: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Strong, effective and engaged NNIP Partners are serving 40 cities and their regions.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Partners are in development in 10 additional cities.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share of departing partner staff who become alumni when they leave the organization is increased by 30 percent. </a:t>
            </a:r>
            <a:endParaRPr lang="en-US" sz="1800" b="0" i="0" dirty="0">
              <a:solidFill>
                <a:srgbClr val="000000"/>
              </a:solidFill>
              <a:effectLst/>
              <a:latin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10</a:t>
            </a:fld>
            <a:endParaRPr lang="en-US"/>
          </a:p>
        </p:txBody>
      </p:sp>
    </p:spTree>
    <p:extLst>
      <p:ext uri="{BB962C8B-B14F-4D97-AF65-F5344CB8AC3E}">
        <p14:creationId xmlns:p14="http://schemas.microsoft.com/office/powerpoint/2010/main" val="42960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These support all the goals.</a:t>
            </a:r>
          </a:p>
          <a:p>
            <a:r>
              <a:rPr lang="en-US" dirty="0">
                <a:ea typeface="Calibri"/>
                <a:cs typeface="Calibri"/>
              </a:rPr>
              <a:t>We'll spend our small group time today on the first one, but wanted you to see them all.</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11</a:t>
            </a:fld>
            <a:endParaRPr lang="en-US"/>
          </a:p>
        </p:txBody>
      </p:sp>
    </p:spTree>
    <p:extLst>
      <p:ext uri="{BB962C8B-B14F-4D97-AF65-F5344CB8AC3E}">
        <p14:creationId xmlns:p14="http://schemas.microsoft.com/office/powerpoint/2010/main" val="268689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12</a:t>
            </a:fld>
            <a:endParaRPr lang="en-US"/>
          </a:p>
        </p:txBody>
      </p:sp>
    </p:spTree>
    <p:extLst>
      <p:ext uri="{BB962C8B-B14F-4D97-AF65-F5344CB8AC3E}">
        <p14:creationId xmlns:p14="http://schemas.microsoft.com/office/powerpoint/2010/main" val="189165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will be iterative, this will be a discussion over time among all of us.</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Cut items: </a:t>
            </a:r>
            <a:r>
              <a:rPr lang="en-US" dirty="0"/>
              <a:t>New language to describe network and model </a:t>
            </a:r>
          </a:p>
          <a:p>
            <a:endParaRPr lang="en-US" dirty="0">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13</a:t>
            </a:fld>
            <a:endParaRPr lang="en-US"/>
          </a:p>
        </p:txBody>
      </p:sp>
    </p:spTree>
    <p:extLst>
      <p:ext uri="{BB962C8B-B14F-4D97-AF65-F5344CB8AC3E}">
        <p14:creationId xmlns:p14="http://schemas.microsoft.com/office/powerpoint/2010/main" val="378895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Make the connection clear to the framework</a:t>
            </a:r>
          </a:p>
          <a:p>
            <a:r>
              <a:rPr lang="en-US" dirty="0">
                <a:cs typeface="Calibri"/>
              </a:rPr>
              <a:t>Help us operationalize the plan – think about implementation</a:t>
            </a:r>
          </a:p>
        </p:txBody>
      </p:sp>
      <p:sp>
        <p:nvSpPr>
          <p:cNvPr id="4" name="Slide Number Placeholder 3"/>
          <p:cNvSpPr>
            <a:spLocks noGrp="1"/>
          </p:cNvSpPr>
          <p:nvPr>
            <p:ph type="sldNum" sz="quarter" idx="5"/>
          </p:nvPr>
        </p:nvSpPr>
        <p:spPr/>
        <p:txBody>
          <a:bodyPr/>
          <a:lstStyle/>
          <a:p>
            <a:fld id="{91C0A19E-F03E-4439-8473-00B692EFD32E}" type="slidenum">
              <a:rPr lang="en-US" smtClean="0"/>
              <a:t>14</a:t>
            </a:fld>
            <a:endParaRPr lang="en-US"/>
          </a:p>
        </p:txBody>
      </p:sp>
    </p:spTree>
    <p:extLst>
      <p:ext uri="{BB962C8B-B14F-4D97-AF65-F5344CB8AC3E}">
        <p14:creationId xmlns:p14="http://schemas.microsoft.com/office/powerpoint/2010/main" val="2560434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15</a:t>
            </a:fld>
            <a:endParaRPr lang="en-US"/>
          </a:p>
        </p:txBody>
      </p:sp>
    </p:spTree>
    <p:extLst>
      <p:ext uri="{BB962C8B-B14F-4D97-AF65-F5344CB8AC3E}">
        <p14:creationId xmlns:p14="http://schemas.microsoft.com/office/powerpoint/2010/main" val="4007347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to Urban executive office, Casey/RWJF, close allies.</a:t>
            </a:r>
          </a:p>
          <a:p>
            <a:endParaRPr lang="en-US" dirty="0">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16</a:t>
            </a:fld>
            <a:endParaRPr lang="en-US"/>
          </a:p>
        </p:txBody>
      </p:sp>
    </p:spTree>
    <p:extLst>
      <p:ext uri="{BB962C8B-B14F-4D97-AF65-F5344CB8AC3E}">
        <p14:creationId xmlns:p14="http://schemas.microsoft.com/office/powerpoint/2010/main" val="1830408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1C0A19E-F03E-4439-8473-00B692EFD32E}" type="slidenum">
              <a:rPr lang="en-US" smtClean="0"/>
              <a:t>19</a:t>
            </a:fld>
            <a:endParaRPr lang="en-US"/>
          </a:p>
        </p:txBody>
      </p:sp>
    </p:spTree>
    <p:extLst>
      <p:ext uri="{BB962C8B-B14F-4D97-AF65-F5344CB8AC3E}">
        <p14:creationId xmlns:p14="http://schemas.microsoft.com/office/powerpoint/2010/main" val="1235875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t>
            </a:r>
            <a:r>
              <a:rPr lang="en-US" err="1"/>
              <a:t>thoughLocal</a:t>
            </a:r>
            <a:r>
              <a:rPr lang="en-US"/>
              <a:t> actors make data-informed changes in policy and practice to distribute resources fairly and equitably across neighborhoods. </a:t>
            </a:r>
            <a:endParaRPr lang="en-US">
              <a:ea typeface="Calibri"/>
              <a:cs typeface="Calibri"/>
            </a:endParaRPr>
          </a:p>
          <a:p>
            <a:endParaRPr lang="en-US">
              <a:ea typeface="Calibri"/>
              <a:cs typeface="Calibri"/>
            </a:endParaRPr>
          </a:p>
          <a:p>
            <a:r>
              <a:rPr lang="en-US"/>
              <a:t>How to reach the local actors to give them the idea?</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20</a:t>
            </a:fld>
            <a:endParaRPr lang="en-US"/>
          </a:p>
        </p:txBody>
      </p:sp>
    </p:spTree>
    <p:extLst>
      <p:ext uri="{BB962C8B-B14F-4D97-AF65-F5344CB8AC3E}">
        <p14:creationId xmlns:p14="http://schemas.microsoft.com/office/powerpoint/2010/main" val="88867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It’s a lot – we will sharing it all in writing.  Lots of time over the  next months to dive into what things mean.</a:t>
            </a:r>
          </a:p>
        </p:txBody>
      </p:sp>
      <p:sp>
        <p:nvSpPr>
          <p:cNvPr id="4" name="Slide Number Placeholder 3"/>
          <p:cNvSpPr>
            <a:spLocks noGrp="1"/>
          </p:cNvSpPr>
          <p:nvPr>
            <p:ph type="sldNum" sz="quarter" idx="5"/>
          </p:nvPr>
        </p:nvSpPr>
        <p:spPr/>
        <p:txBody>
          <a:bodyPr/>
          <a:lstStyle/>
          <a:p>
            <a:fld id="{91C0A19E-F03E-4439-8473-00B692EFD32E}" type="slidenum">
              <a:rPr lang="en-US" smtClean="0"/>
              <a:t>2</a:t>
            </a:fld>
            <a:endParaRPr lang="en-US"/>
          </a:p>
        </p:txBody>
      </p:sp>
    </p:spTree>
    <p:extLst>
      <p:ext uri="{BB962C8B-B14F-4D97-AF65-F5344CB8AC3E}">
        <p14:creationId xmlns:p14="http://schemas.microsoft.com/office/powerpoint/2010/main" val="95070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3</a:t>
            </a:fld>
            <a:endParaRPr lang="en-US"/>
          </a:p>
        </p:txBody>
      </p:sp>
    </p:spTree>
    <p:extLst>
      <p:ext uri="{BB962C8B-B14F-4D97-AF65-F5344CB8AC3E}">
        <p14:creationId xmlns:p14="http://schemas.microsoft.com/office/powerpoint/2010/main" val="15153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4</a:t>
            </a:fld>
            <a:endParaRPr lang="en-US"/>
          </a:p>
        </p:txBody>
      </p:sp>
    </p:spTree>
    <p:extLst>
      <p:ext uri="{BB962C8B-B14F-4D97-AF65-F5344CB8AC3E}">
        <p14:creationId xmlns:p14="http://schemas.microsoft.com/office/powerpoint/2010/main" val="64080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5</a:t>
            </a:fld>
            <a:endParaRPr lang="en-US"/>
          </a:p>
        </p:txBody>
      </p:sp>
    </p:spTree>
    <p:extLst>
      <p:ext uri="{BB962C8B-B14F-4D97-AF65-F5344CB8AC3E}">
        <p14:creationId xmlns:p14="http://schemas.microsoft.com/office/powerpoint/2010/main" val="266328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300"/>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https://www.neighborhoodindicators.org/library/catalog/summary-findings-csr-discovery-phase</a:t>
            </a:r>
            <a:r>
              <a:rPr lang="en-US"/>
              <a:t> </a:t>
            </a:r>
          </a:p>
        </p:txBody>
      </p:sp>
      <p:sp>
        <p:nvSpPr>
          <p:cNvPr id="4" name="Slide Number Placeholder 3"/>
          <p:cNvSpPr>
            <a:spLocks noGrp="1"/>
          </p:cNvSpPr>
          <p:nvPr>
            <p:ph type="sldNum" sz="quarter" idx="5"/>
          </p:nvPr>
        </p:nvSpPr>
        <p:spPr/>
        <p:txBody>
          <a:bodyPr/>
          <a:lstStyle/>
          <a:p>
            <a:fld id="{91C0A19E-F03E-4439-8473-00B692EFD32E}" type="slidenum">
              <a:rPr lang="en-US" smtClean="0"/>
              <a:t>6</a:t>
            </a:fld>
            <a:endParaRPr lang="en-US"/>
          </a:p>
        </p:txBody>
      </p:sp>
    </p:spTree>
    <p:extLst>
      <p:ext uri="{BB962C8B-B14F-4D97-AF65-F5344CB8AC3E}">
        <p14:creationId xmlns:p14="http://schemas.microsoft.com/office/powerpoint/2010/main" val="281310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7</a:t>
            </a:fld>
            <a:endParaRPr lang="en-US"/>
          </a:p>
        </p:txBody>
      </p:sp>
    </p:spTree>
    <p:extLst>
      <p:ext uri="{BB962C8B-B14F-4D97-AF65-F5344CB8AC3E}">
        <p14:creationId xmlns:p14="http://schemas.microsoft.com/office/powerpoint/2010/main" val="3098382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0A19E-F03E-4439-8473-00B692EFD32E}" type="slidenum">
              <a:rPr lang="en-US" smtClean="0"/>
              <a:t>8</a:t>
            </a:fld>
            <a:endParaRPr lang="en-US"/>
          </a:p>
        </p:txBody>
      </p:sp>
    </p:spTree>
    <p:extLst>
      <p:ext uri="{BB962C8B-B14F-4D97-AF65-F5344CB8AC3E}">
        <p14:creationId xmlns:p14="http://schemas.microsoft.com/office/powerpoint/2010/main" val="37995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n-lt"/>
                <a:cs typeface="+mn-lt"/>
              </a:rPr>
              <a:t>Better describe what the network does separately from partners do</a:t>
            </a:r>
          </a:p>
          <a:p>
            <a:pPr lvl="1"/>
            <a:r>
              <a:rPr lang="en-US">
                <a:ea typeface="+mn-lt"/>
                <a:cs typeface="+mn-lt"/>
              </a:rPr>
              <a:t>Does not imply changing the model or local missions</a:t>
            </a:r>
          </a:p>
          <a:p>
            <a:r>
              <a:rPr lang="en-US"/>
              <a:t>Express impact beyond peer learning network </a:t>
            </a:r>
          </a:p>
          <a:p>
            <a:pPr lvl="1"/>
            <a:r>
              <a:rPr lang="en-US"/>
              <a:t>Strengthen partners for greater partner city impact.</a:t>
            </a:r>
          </a:p>
          <a:p>
            <a:pPr lvl="1"/>
            <a:r>
              <a:rPr lang="en-US" u="sng"/>
              <a:t>Also </a:t>
            </a:r>
            <a:r>
              <a:rPr lang="en-US"/>
              <a:t>harness lessons to influence actors at the national level + across the nation towards the vision.</a:t>
            </a:r>
          </a:p>
          <a:p>
            <a:r>
              <a:rPr lang="en-US">
                <a:ea typeface="+mn-lt"/>
                <a:cs typeface="+mn-lt"/>
              </a:rPr>
              <a:t>Emphasize collective value of the network as a whole (Urban + partners + alumni]</a:t>
            </a:r>
            <a:endParaRPr lang="en-US"/>
          </a:p>
          <a:p>
            <a:pPr lvl="1"/>
            <a:endParaRPr lang="en-US" sz="1300"/>
          </a:p>
          <a:p>
            <a:endParaRPr lang="en-US" sz="1600"/>
          </a:p>
          <a:p>
            <a:endParaRPr lang="en-US"/>
          </a:p>
        </p:txBody>
      </p:sp>
      <p:sp>
        <p:nvSpPr>
          <p:cNvPr id="4" name="Slide Number Placeholder 3"/>
          <p:cNvSpPr>
            <a:spLocks noGrp="1"/>
          </p:cNvSpPr>
          <p:nvPr>
            <p:ph type="sldNum" sz="quarter" idx="5"/>
          </p:nvPr>
        </p:nvSpPr>
        <p:spPr/>
        <p:txBody>
          <a:bodyPr/>
          <a:lstStyle/>
          <a:p>
            <a:fld id="{91C0A19E-F03E-4439-8473-00B692EFD32E}" type="slidenum">
              <a:rPr lang="en-US" smtClean="0"/>
              <a:t>9</a:t>
            </a:fld>
            <a:endParaRPr lang="en-US"/>
          </a:p>
        </p:txBody>
      </p:sp>
    </p:spTree>
    <p:extLst>
      <p:ext uri="{BB962C8B-B14F-4D97-AF65-F5344CB8AC3E}">
        <p14:creationId xmlns:p14="http://schemas.microsoft.com/office/powerpoint/2010/main" val="364246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2" name="Group 1"/>
          <p:cNvGrpSpPr/>
          <p:nvPr userDrawn="1"/>
        </p:nvGrpSpPr>
        <p:grpSpPr>
          <a:xfrm>
            <a:off x="0" y="4773719"/>
            <a:ext cx="9144000" cy="384689"/>
            <a:chOff x="0" y="4773719"/>
            <a:chExt cx="9144000" cy="384689"/>
          </a:xfrm>
        </p:grpSpPr>
        <p:pic>
          <p:nvPicPr>
            <p:cNvPr id="9" name="Picture 8"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6" name="Picture 5"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
        <p:nvSpPr>
          <p:cNvPr id="11"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2"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3" name="Text Placeholder 14"/>
          <p:cNvSpPr>
            <a:spLocks noGrp="1"/>
          </p:cNvSpPr>
          <p:nvPr>
            <p:ph type="body" sz="quarter" idx="10"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762000" y="1435719"/>
            <a:ext cx="7924800" cy="1440215"/>
          </a:xfrm>
          <a:prstGeom prst="rect">
            <a:avLst/>
          </a:prstGeom>
          <a:ln>
            <a:noFill/>
          </a:ln>
        </p:spPr>
        <p:txBody>
          <a:bodyPr vert="horz"/>
          <a:lstStyle>
            <a:lvl1pPr algn="l">
              <a:defRPr sz="3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7" name="Text Placeholder 4"/>
          <p:cNvSpPr>
            <a:spLocks noGrp="1"/>
          </p:cNvSpPr>
          <p:nvPr>
            <p:ph type="body" sz="quarter" idx="10" hasCustomPrompt="1"/>
          </p:nvPr>
        </p:nvSpPr>
        <p:spPr>
          <a:xfrm>
            <a:off x="762000" y="2949281"/>
            <a:ext cx="7924800" cy="790758"/>
          </a:xfrm>
          <a:prstGeom prst="rect">
            <a:avLst/>
          </a:prstGeom>
        </p:spPr>
        <p:txBody>
          <a:bodyPr vert="horz"/>
          <a:lstStyle>
            <a:lvl1pPr marL="0" indent="0">
              <a:buNone/>
              <a:defRPr sz="21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rotWithShape="1">
          <a:blip r:embed="rId2">
            <a:extLst>
              <a:ext uri="{28A0092B-C50C-407E-A947-70E740481C1C}">
                <a14:useLocalDpi xmlns:a14="http://schemas.microsoft.com/office/drawing/2010/main" val="0"/>
              </a:ext>
            </a:extLst>
          </a:blip>
          <a:srcRect l="14710" t="31207" r="16159" b="20484"/>
          <a:stretch/>
        </p:blipFill>
        <p:spPr>
          <a:xfrm>
            <a:off x="569845" y="1623392"/>
            <a:ext cx="4741004" cy="2484773"/>
          </a:xfrm>
          <a:prstGeom prst="rect">
            <a:avLst/>
          </a:prstGeom>
        </p:spPr>
      </p:pic>
      <p:pic>
        <p:nvPicPr>
          <p:cNvPr id="8" name="Picture 7"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3" name="Picture 12"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ditable 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7023" y="1600094"/>
            <a:ext cx="7035799" cy="590659"/>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5197" y="2343012"/>
            <a:ext cx="3090672" cy="1112520"/>
          </a:xfrm>
          <a:prstGeom prst="rect">
            <a:avLst/>
          </a:prstGeom>
        </p:spPr>
      </p:pic>
      <p:sp>
        <p:nvSpPr>
          <p:cNvPr id="8" name="Text Placeholder 4"/>
          <p:cNvSpPr>
            <a:spLocks noGrp="1"/>
          </p:cNvSpPr>
          <p:nvPr>
            <p:ph type="body" sz="quarter" idx="10" hasCustomPrompt="1"/>
          </p:nvPr>
        </p:nvSpPr>
        <p:spPr>
          <a:xfrm>
            <a:off x="1427023" y="3607792"/>
            <a:ext cx="7035799" cy="522596"/>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pic>
        <p:nvPicPr>
          <p:cNvPr id="9" name="Picture 8"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Photo">
    <p:spTree>
      <p:nvGrpSpPr>
        <p:cNvPr id="1" name=""/>
        <p:cNvGrpSpPr/>
        <p:nvPr/>
      </p:nvGrpSpPr>
      <p:grpSpPr>
        <a:xfrm>
          <a:off x="0" y="0"/>
          <a:ext cx="0" cy="0"/>
          <a:chOff x="0" y="0"/>
          <a:chExt cx="0" cy="0"/>
        </a:xfrm>
      </p:grpSpPr>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9" name="Group 8"/>
          <p:cNvGrpSpPr/>
          <p:nvPr userDrawn="1"/>
        </p:nvGrpSpPr>
        <p:grpSpPr>
          <a:xfrm>
            <a:off x="0" y="4773719"/>
            <a:ext cx="9144000" cy="384689"/>
            <a:chOff x="0" y="4773719"/>
            <a:chExt cx="9144000" cy="384689"/>
          </a:xfrm>
        </p:grpSpPr>
        <p:pic>
          <p:nvPicPr>
            <p:cNvPr id="10" name="Picture 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1" name="Picture 10"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2" name="Picture 11"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pic>
        <p:nvPicPr>
          <p:cNvPr id="2" name="Picture 1" descr="TitlePage_Header_Img_v2-02.jpg"/>
          <p:cNvPicPr>
            <a:picLocks/>
          </p:cNvPicPr>
          <p:nvPr userDrawn="1"/>
        </p:nvPicPr>
        <p:blipFill rotWithShape="1">
          <a:blip r:embed="rId3">
            <a:extLst>
              <a:ext uri="{28A0092B-C50C-407E-A947-70E740481C1C}">
                <a14:useLocalDpi xmlns:a14="http://schemas.microsoft.com/office/drawing/2010/main" val="0"/>
              </a:ext>
            </a:extLst>
          </a:blip>
          <a:srcRect t="2939" r="73718" b="81699"/>
          <a:stretch/>
        </p:blipFill>
        <p:spPr>
          <a:xfrm>
            <a:off x="0" y="0"/>
            <a:ext cx="2403235" cy="105354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 name="Picture Placeholder 13"/>
          <p:cNvSpPr>
            <a:spLocks noGrp="1"/>
          </p:cNvSpPr>
          <p:nvPr>
            <p:ph type="pic" sz="quarter" idx="10"/>
          </p:nvPr>
        </p:nvSpPr>
        <p:spPr>
          <a:xfrm>
            <a:off x="0" y="0"/>
            <a:ext cx="2403235" cy="1053550"/>
          </a:xfrm>
          <a:prstGeom prst="rect">
            <a:avLst/>
          </a:prstGeom>
          <a:ln>
            <a:noFill/>
          </a:ln>
        </p:spPr>
        <p:txBody>
          <a:bodyPr vert="horz"/>
          <a:lstStyle>
            <a:lvl1pPr marL="0" indent="0">
              <a:buNone/>
              <a:defRPr sz="1200"/>
            </a:lvl1pPr>
          </a:lstStyle>
          <a:p>
            <a:endParaRPr lang="en-US" dirty="0"/>
          </a:p>
        </p:txBody>
      </p:sp>
      <p:sp>
        <p:nvSpPr>
          <p:cNvPr id="17"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8"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9" name="Text Placeholder 14"/>
          <p:cNvSpPr>
            <a:spLocks noGrp="1"/>
          </p:cNvSpPr>
          <p:nvPr>
            <p:ph type="body" sz="quarter" idx="11"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2"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7"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4"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9"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8"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1"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0" y="-1"/>
            <a:ext cx="9144000" cy="1073427"/>
            <a:chOff x="0" y="-1"/>
            <a:chExt cx="9144000" cy="1073427"/>
          </a:xfrm>
        </p:grpSpPr>
        <p:pic>
          <p:nvPicPr>
            <p:cNvPr id="4" name="Picture 3"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b="79130"/>
            <a:stretch/>
          </p:blipFill>
          <p:spPr>
            <a:xfrm>
              <a:off x="0" y="-1"/>
              <a:ext cx="6858000" cy="1073427"/>
            </a:xfrm>
            <a:prstGeom prst="rect">
              <a:avLst/>
            </a:prstGeom>
          </p:spPr>
        </p:pic>
        <p:pic>
          <p:nvPicPr>
            <p:cNvPr id="2" name="Picture 1"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b="79130"/>
            <a:stretch/>
          </p:blipFill>
          <p:spPr>
            <a:xfrm>
              <a:off x="2286000" y="-1"/>
              <a:ext cx="6858000" cy="1073427"/>
            </a:xfrm>
            <a:prstGeom prst="rect">
              <a:avLst/>
            </a:prstGeom>
          </p:spPr>
        </p:pic>
      </p:grpSp>
      <p:pic>
        <p:nvPicPr>
          <p:cNvPr id="3" name="Picture 2"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t="92496" r="52657"/>
          <a:stretch/>
        </p:blipFill>
        <p:spPr>
          <a:xfrm>
            <a:off x="-1" y="4757530"/>
            <a:ext cx="3246784" cy="385970"/>
          </a:xfrm>
          <a:prstGeom prst="rect">
            <a:avLst/>
          </a:prstGeom>
        </p:spPr>
      </p:pic>
      <p:sp>
        <p:nvSpPr>
          <p:cNvPr id="6" name="Title Placeholder 5"/>
          <p:cNvSpPr>
            <a:spLocks noGrp="1"/>
          </p:cNvSpPr>
          <p:nvPr>
            <p:ph type="title"/>
          </p:nvPr>
        </p:nvSpPr>
        <p:spPr>
          <a:xfrm>
            <a:off x="685800" y="95251"/>
            <a:ext cx="7296912" cy="8001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marL="0" indent="0" algn="l" defTabSz="457189" rtl="0" eaLnBrk="1" latinLnBrk="0" hangingPunct="1">
        <a:spcBef>
          <a:spcPct val="0"/>
        </a:spcBef>
        <a:buNone/>
        <a:defRPr lang="en-US" sz="2550" kern="1200" baseline="0" dirty="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32" userDrawn="1">
          <p15:clr>
            <a:srgbClr val="5ACBF0"/>
          </p15:clr>
        </p15:guide>
        <p15:guide id="4" orient="horz" pos="60" userDrawn="1">
          <p15:clr>
            <a:srgbClr val="5ACBF0"/>
          </p15:clr>
        </p15:guide>
        <p15:guide id="5" orient="horz" pos="56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35_CC509AE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lIns="68580" tIns="34290" rIns="68580" bIns="34290" anchor="t"/>
          <a:lstStyle/>
          <a:p>
            <a:r>
              <a:rPr lang="en-US"/>
              <a:t>Town Hall</a:t>
            </a:r>
          </a:p>
        </p:txBody>
      </p:sp>
      <p:sp>
        <p:nvSpPr>
          <p:cNvPr id="5" name="Title 4"/>
          <p:cNvSpPr>
            <a:spLocks noGrp="1"/>
          </p:cNvSpPr>
          <p:nvPr>
            <p:ph type="ctrTitle"/>
          </p:nvPr>
        </p:nvSpPr>
        <p:spPr/>
        <p:txBody>
          <a:bodyPr/>
          <a:lstStyle/>
          <a:p>
            <a:r>
              <a:rPr lang="en-US"/>
              <a:t>NNIP Strategic Framework and 2023-2024 Planning</a:t>
            </a:r>
          </a:p>
        </p:txBody>
      </p:sp>
      <p:sp>
        <p:nvSpPr>
          <p:cNvPr id="7" name="Text Placeholder 6"/>
          <p:cNvSpPr>
            <a:spLocks noGrp="1"/>
          </p:cNvSpPr>
          <p:nvPr>
            <p:ph type="body" sz="quarter" idx="10"/>
          </p:nvPr>
        </p:nvSpPr>
        <p:spPr/>
        <p:txBody>
          <a:bodyPr/>
          <a:lstStyle/>
          <a:p>
            <a:r>
              <a:rPr lang="en-US"/>
              <a:t>June 22, 2023</a:t>
            </a:r>
          </a:p>
        </p:txBody>
      </p:sp>
    </p:spTree>
    <p:extLst>
      <p:ext uri="{BB962C8B-B14F-4D97-AF65-F5344CB8AC3E}">
        <p14:creationId xmlns:p14="http://schemas.microsoft.com/office/powerpoint/2010/main" val="317688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FEBF-D449-F562-4496-9F55E72BFCB8}"/>
              </a:ext>
            </a:extLst>
          </p:cNvPr>
          <p:cNvSpPr>
            <a:spLocks noGrp="1"/>
          </p:cNvSpPr>
          <p:nvPr>
            <p:ph type="title"/>
          </p:nvPr>
        </p:nvSpPr>
        <p:spPr>
          <a:xfrm>
            <a:off x="164805" y="276447"/>
            <a:ext cx="7817907" cy="618904"/>
          </a:xfrm>
        </p:spPr>
        <p:txBody>
          <a:bodyPr vert="horz" lIns="68580" tIns="34290" rIns="68580" bIns="34290" rtlCol="0" anchor="t">
            <a:normAutofit fontScale="90000"/>
          </a:bodyPr>
          <a:lstStyle/>
          <a:p>
            <a:r>
              <a:rPr lang="en-US" dirty="0"/>
              <a:t>Goals for 2023-2026</a:t>
            </a:r>
            <a:br>
              <a:rPr lang="en-US" dirty="0"/>
            </a:br>
            <a:endParaRPr lang="en-US" dirty="0"/>
          </a:p>
        </p:txBody>
      </p:sp>
      <p:sp>
        <p:nvSpPr>
          <p:cNvPr id="3" name="Content Placeholder 2">
            <a:extLst>
              <a:ext uri="{FF2B5EF4-FFF2-40B4-BE49-F238E27FC236}">
                <a16:creationId xmlns:a16="http://schemas.microsoft.com/office/drawing/2014/main" id="{2AC616DD-C2BC-7972-1612-F9C993818360}"/>
              </a:ext>
            </a:extLst>
          </p:cNvPr>
          <p:cNvSpPr>
            <a:spLocks noGrp="1"/>
          </p:cNvSpPr>
          <p:nvPr>
            <p:ph idx="1"/>
          </p:nvPr>
        </p:nvSpPr>
        <p:spPr>
          <a:xfrm>
            <a:off x="685800" y="1172442"/>
            <a:ext cx="6982905" cy="3152680"/>
          </a:xfrm>
        </p:spPr>
        <p:txBody>
          <a:bodyPr lIns="68580" tIns="34290" rIns="68580" bIns="34290" anchor="t"/>
          <a:lstStyle/>
          <a:p>
            <a:pPr marL="342900" indent="-342900">
              <a:buFont typeface="+mj-lt"/>
              <a:buAutoNum type="arabicPeriod"/>
            </a:pPr>
            <a:r>
              <a:rPr lang="en-US" dirty="0"/>
              <a:t>National networks, organizations, and agencies actively promote and invest in the use of data influenced by NNIP values and examples.</a:t>
            </a:r>
          </a:p>
          <a:p>
            <a:pPr marL="342900" indent="-342900">
              <a:buFont typeface="+mj-lt"/>
              <a:buAutoNum type="arabicPeriod"/>
            </a:pPr>
            <a:r>
              <a:rPr lang="en-US" dirty="0"/>
              <a:t>Local actors make data-informed changes in policy and practice to distribute resources fairly and equitably across neighborhoods. </a:t>
            </a:r>
            <a:endParaRPr lang="en-US" dirty="0">
              <a:ea typeface="+mn-lt"/>
              <a:cs typeface="+mn-lt"/>
            </a:endParaRPr>
          </a:p>
          <a:p>
            <a:pPr marL="342900" indent="-342900">
              <a:buFont typeface="+mj-lt"/>
              <a:buAutoNum type="arabicPeriod"/>
            </a:pPr>
            <a:r>
              <a:rPr lang="en-US" dirty="0"/>
              <a:t>An expanded NNIP network supports influence and impact in NNIP cities and nationally. </a:t>
            </a:r>
          </a:p>
        </p:txBody>
      </p:sp>
    </p:spTree>
    <p:extLst>
      <p:ext uri="{BB962C8B-B14F-4D97-AF65-F5344CB8AC3E}">
        <p14:creationId xmlns:p14="http://schemas.microsoft.com/office/powerpoint/2010/main" val="6901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616DD-C2BC-7972-1612-F9C993818360}"/>
              </a:ext>
            </a:extLst>
          </p:cNvPr>
          <p:cNvSpPr>
            <a:spLocks noGrp="1"/>
          </p:cNvSpPr>
          <p:nvPr>
            <p:ph idx="1"/>
          </p:nvPr>
        </p:nvSpPr>
        <p:spPr>
          <a:xfrm>
            <a:off x="641350" y="1397340"/>
            <a:ext cx="7760188" cy="3152680"/>
          </a:xfrm>
        </p:spPr>
        <p:txBody>
          <a:bodyPr lIns="68580" tIns="34290" rIns="68580" bIns="34290" anchor="t"/>
          <a:lstStyle/>
          <a:p>
            <a:pPr marL="457200" indent="-457200">
              <a:buFont typeface="+mj-lt"/>
              <a:buAutoNum type="arabicPeriod"/>
            </a:pPr>
            <a:r>
              <a:rPr lang="en-US" dirty="0"/>
              <a:t>Expand the roles and engagement opportunities of NNIP Network members.  </a:t>
            </a:r>
          </a:p>
          <a:p>
            <a:pPr marL="457200" indent="-457200">
              <a:buFont typeface="+mj-lt"/>
              <a:buAutoNum type="arabicPeriod"/>
            </a:pPr>
            <a:r>
              <a:rPr lang="en-US" dirty="0"/>
              <a:t>Strengthen the exchange between the network and Urban Institute experts and offices. </a:t>
            </a:r>
          </a:p>
          <a:p>
            <a:pPr marL="457200" indent="-457200">
              <a:buFont typeface="+mj-lt"/>
              <a:buAutoNum type="arabicPeriod"/>
            </a:pPr>
            <a:r>
              <a:rPr lang="en-US" dirty="0"/>
              <a:t>Develop the infrastructure to transform NNIP and deliver on the three goals. </a:t>
            </a:r>
          </a:p>
          <a:p>
            <a:pPr marL="457200" indent="-457200">
              <a:buFont typeface="+mj-lt"/>
              <a:buAutoNum type="arabicPeriod"/>
            </a:pPr>
            <a:r>
              <a:rPr lang="en-US" dirty="0"/>
              <a:t>Increase understanding of the network’s approach and insights among target audiences.   </a:t>
            </a:r>
          </a:p>
          <a:p>
            <a:pPr marL="457200" indent="-457200">
              <a:buFont typeface="+mj-lt"/>
              <a:buAutoNum type="arabicPeriod"/>
            </a:pPr>
            <a:r>
              <a:rPr lang="en-US" dirty="0"/>
              <a:t>Resource the plan with diversified funding. </a:t>
            </a:r>
          </a:p>
        </p:txBody>
      </p:sp>
      <p:sp>
        <p:nvSpPr>
          <p:cNvPr id="2" name="Title 1">
            <a:extLst>
              <a:ext uri="{FF2B5EF4-FFF2-40B4-BE49-F238E27FC236}">
                <a16:creationId xmlns:a16="http://schemas.microsoft.com/office/drawing/2014/main" id="{86E0FEBF-D449-F562-4496-9F55E72BFCB8}"/>
              </a:ext>
            </a:extLst>
          </p:cNvPr>
          <p:cNvSpPr>
            <a:spLocks noGrp="1"/>
          </p:cNvSpPr>
          <p:nvPr>
            <p:ph type="title"/>
          </p:nvPr>
        </p:nvSpPr>
        <p:spPr>
          <a:xfrm>
            <a:off x="281764" y="191386"/>
            <a:ext cx="7659134" cy="703964"/>
          </a:xfrm>
        </p:spPr>
        <p:txBody>
          <a:bodyPr vert="horz" lIns="68580" tIns="34290" rIns="68580" bIns="34290" rtlCol="0" anchor="t">
            <a:normAutofit/>
          </a:bodyPr>
          <a:lstStyle/>
          <a:p>
            <a:r>
              <a:rPr lang="en-US"/>
              <a:t>Cross-cutting Strategies</a:t>
            </a:r>
          </a:p>
        </p:txBody>
      </p:sp>
    </p:spTree>
    <p:extLst>
      <p:ext uri="{BB962C8B-B14F-4D97-AF65-F5344CB8AC3E}">
        <p14:creationId xmlns:p14="http://schemas.microsoft.com/office/powerpoint/2010/main" val="269544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6019335-D5F1-2B2D-13A9-7D23B182DA7A}"/>
              </a:ext>
            </a:extLst>
          </p:cNvPr>
          <p:cNvGraphicFramePr>
            <a:graphicFrameLocks noGrp="1"/>
          </p:cNvGraphicFramePr>
          <p:nvPr>
            <p:ph idx="1"/>
            <p:extLst>
              <p:ext uri="{D42A27DB-BD31-4B8C-83A1-F6EECF244321}">
                <p14:modId xmlns:p14="http://schemas.microsoft.com/office/powerpoint/2010/main" val="4071051601"/>
              </p:ext>
            </p:extLst>
          </p:nvPr>
        </p:nvGraphicFramePr>
        <p:xfrm>
          <a:off x="422412" y="1277178"/>
          <a:ext cx="8333961" cy="3317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F82890B-180B-8614-08F2-3CB2F92C509A}"/>
              </a:ext>
            </a:extLst>
          </p:cNvPr>
          <p:cNvSpPr>
            <a:spLocks noGrp="1"/>
          </p:cNvSpPr>
          <p:nvPr>
            <p:ph type="title"/>
          </p:nvPr>
        </p:nvSpPr>
        <p:spPr/>
        <p:txBody>
          <a:bodyPr/>
          <a:lstStyle/>
          <a:p>
            <a:r>
              <a:rPr lang="en-US" dirty="0"/>
              <a:t>Cross-cutting strategies support all 3 goals</a:t>
            </a:r>
          </a:p>
        </p:txBody>
      </p:sp>
      <p:graphicFrame>
        <p:nvGraphicFramePr>
          <p:cNvPr id="5" name="Diagram 4">
            <a:extLst>
              <a:ext uri="{FF2B5EF4-FFF2-40B4-BE49-F238E27FC236}">
                <a16:creationId xmlns:a16="http://schemas.microsoft.com/office/drawing/2014/main" id="{36FD4051-38BE-A204-034E-C88573A513F1}"/>
              </a:ext>
            </a:extLst>
          </p:cNvPr>
          <p:cNvGraphicFramePr/>
          <p:nvPr>
            <p:extLst>
              <p:ext uri="{D42A27DB-BD31-4B8C-83A1-F6EECF244321}">
                <p14:modId xmlns:p14="http://schemas.microsoft.com/office/powerpoint/2010/main" val="2482195749"/>
              </p:ext>
            </p:extLst>
          </p:nvPr>
        </p:nvGraphicFramePr>
        <p:xfrm>
          <a:off x="641350" y="2509630"/>
          <a:ext cx="7906302" cy="1795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33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FEBF-D449-F562-4496-9F55E72BFCB8}"/>
              </a:ext>
            </a:extLst>
          </p:cNvPr>
          <p:cNvSpPr>
            <a:spLocks noGrp="1"/>
          </p:cNvSpPr>
          <p:nvPr>
            <p:ph type="title"/>
          </p:nvPr>
        </p:nvSpPr>
        <p:spPr>
          <a:xfrm>
            <a:off x="271130" y="318977"/>
            <a:ext cx="7711582" cy="576374"/>
          </a:xfrm>
        </p:spPr>
        <p:txBody>
          <a:bodyPr vert="horz" lIns="68580" tIns="34290" rIns="68580" bIns="34290" rtlCol="0" anchor="t">
            <a:normAutofit/>
          </a:bodyPr>
          <a:lstStyle/>
          <a:p>
            <a:r>
              <a:rPr lang="en-US" dirty="0"/>
              <a:t>What does this mean for partners?</a:t>
            </a:r>
          </a:p>
        </p:txBody>
      </p:sp>
      <p:sp>
        <p:nvSpPr>
          <p:cNvPr id="3" name="Content Placeholder 2">
            <a:extLst>
              <a:ext uri="{FF2B5EF4-FFF2-40B4-BE49-F238E27FC236}">
                <a16:creationId xmlns:a16="http://schemas.microsoft.com/office/drawing/2014/main" id="{2AC616DD-C2BC-7972-1612-F9C993818360}"/>
              </a:ext>
            </a:extLst>
          </p:cNvPr>
          <p:cNvSpPr>
            <a:spLocks noGrp="1"/>
          </p:cNvSpPr>
          <p:nvPr>
            <p:ph idx="1"/>
          </p:nvPr>
        </p:nvSpPr>
        <p:spPr>
          <a:xfrm>
            <a:off x="632637" y="1288083"/>
            <a:ext cx="7405577" cy="3261937"/>
          </a:xfrm>
        </p:spPr>
        <p:txBody>
          <a:bodyPr lIns="68580" tIns="34290" rIns="68580" bIns="34290" anchor="t"/>
          <a:lstStyle/>
          <a:p>
            <a:pPr>
              <a:spcBef>
                <a:spcPts val="225"/>
              </a:spcBef>
            </a:pPr>
            <a:r>
              <a:rPr lang="en-US" dirty="0">
                <a:ea typeface="+mn-lt"/>
                <a:cs typeface="+mn-lt"/>
              </a:rPr>
              <a:t>Opportunities</a:t>
            </a:r>
          </a:p>
          <a:p>
            <a:pPr lvl="1">
              <a:spcBef>
                <a:spcPts val="225"/>
              </a:spcBef>
            </a:pPr>
            <a:r>
              <a:rPr lang="en-US" dirty="0">
                <a:ea typeface="+mn-lt"/>
                <a:cs typeface="+mn-lt"/>
              </a:rPr>
              <a:t>More resources to support peer learning, partner innovation, and exchange with Urban experts</a:t>
            </a:r>
          </a:p>
          <a:p>
            <a:pPr lvl="1">
              <a:spcBef>
                <a:spcPts val="225"/>
              </a:spcBef>
            </a:pPr>
            <a:r>
              <a:rPr lang="en-US" dirty="0"/>
              <a:t>New process for faster development of more cross-site demonstration projects</a:t>
            </a:r>
          </a:p>
          <a:p>
            <a:pPr>
              <a:spcBef>
                <a:spcPts val="225"/>
              </a:spcBef>
            </a:pPr>
            <a:r>
              <a:rPr lang="en-US" dirty="0"/>
              <a:t>Requests</a:t>
            </a:r>
          </a:p>
          <a:p>
            <a:pPr lvl="1">
              <a:spcBef>
                <a:spcPts val="225"/>
              </a:spcBef>
            </a:pPr>
            <a:r>
              <a:rPr lang="en-US" dirty="0"/>
              <a:t>Continue to share examples of local work</a:t>
            </a:r>
          </a:p>
          <a:p>
            <a:pPr lvl="1">
              <a:spcBef>
                <a:spcPts val="225"/>
              </a:spcBef>
            </a:pPr>
            <a:r>
              <a:rPr lang="en-US" dirty="0"/>
              <a:t>Opt-in engagement in specific issue areas</a:t>
            </a:r>
          </a:p>
          <a:p>
            <a:pPr lvl="1">
              <a:spcBef>
                <a:spcPts val="225"/>
              </a:spcBef>
            </a:pPr>
            <a:r>
              <a:rPr lang="en-US" dirty="0"/>
              <a:t>Participate in guidance and relationship-building with national actors</a:t>
            </a:r>
          </a:p>
          <a:p>
            <a:pPr marL="91440" indent="0">
              <a:spcAft>
                <a:spcPts val="0"/>
              </a:spcAft>
              <a:buNone/>
            </a:pPr>
            <a:r>
              <a:rPr lang="en-US" sz="1350" i="1" dirty="0"/>
              <a:t>			Note: Network would compensate for any significant time requests.</a:t>
            </a:r>
            <a:endParaRPr lang="en-US" sz="1350" dirty="0"/>
          </a:p>
          <a:p>
            <a:endParaRPr lang="en-US" dirty="0"/>
          </a:p>
        </p:txBody>
      </p:sp>
    </p:spTree>
    <p:extLst>
      <p:ext uri="{BB962C8B-B14F-4D97-AF65-F5344CB8AC3E}">
        <p14:creationId xmlns:p14="http://schemas.microsoft.com/office/powerpoint/2010/main" val="144693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616DD-C2BC-7972-1612-F9C993818360}"/>
              </a:ext>
            </a:extLst>
          </p:cNvPr>
          <p:cNvSpPr>
            <a:spLocks noGrp="1"/>
          </p:cNvSpPr>
          <p:nvPr>
            <p:ph idx="1"/>
          </p:nvPr>
        </p:nvSpPr>
        <p:spPr>
          <a:xfrm>
            <a:off x="641350" y="1397340"/>
            <a:ext cx="7760188" cy="3152680"/>
          </a:xfrm>
        </p:spPr>
        <p:txBody>
          <a:bodyPr lIns="68580" tIns="34290" rIns="68580" bIns="34290" anchor="t"/>
          <a:lstStyle/>
          <a:p>
            <a:r>
              <a:rPr lang="en-US" sz="2000" dirty="0"/>
              <a:t>What are your new ideas on…</a:t>
            </a:r>
          </a:p>
          <a:p>
            <a:pPr lvl="1"/>
            <a:r>
              <a:rPr lang="en-US" sz="2000" dirty="0"/>
              <a:t>Next generation partner meetings (Kathy)</a:t>
            </a:r>
          </a:p>
          <a:p>
            <a:pPr lvl="1"/>
            <a:r>
              <a:rPr lang="en-US" sz="2000" dirty="0"/>
              <a:t>Process for cross site project development (Leah)</a:t>
            </a:r>
          </a:p>
          <a:p>
            <a:pPr lvl="1"/>
            <a:r>
              <a:rPr lang="en-US" sz="2000" dirty="0"/>
              <a:t>Peer exchange, training, technical assistance (Peter)</a:t>
            </a:r>
          </a:p>
        </p:txBody>
      </p:sp>
      <p:sp>
        <p:nvSpPr>
          <p:cNvPr id="2" name="Title 1">
            <a:extLst>
              <a:ext uri="{FF2B5EF4-FFF2-40B4-BE49-F238E27FC236}">
                <a16:creationId xmlns:a16="http://schemas.microsoft.com/office/drawing/2014/main" id="{86E0FEBF-D449-F562-4496-9F55E72BFCB8}"/>
              </a:ext>
            </a:extLst>
          </p:cNvPr>
          <p:cNvSpPr>
            <a:spLocks noGrp="1"/>
          </p:cNvSpPr>
          <p:nvPr>
            <p:ph type="title"/>
          </p:nvPr>
        </p:nvSpPr>
        <p:spPr>
          <a:xfrm>
            <a:off x="281763" y="95250"/>
            <a:ext cx="7700187" cy="800100"/>
          </a:xfrm>
        </p:spPr>
        <p:txBody>
          <a:bodyPr vert="horz" lIns="68580" tIns="34290" rIns="68580" bIns="34290" rtlCol="0" anchor="t">
            <a:normAutofit fontScale="90000"/>
          </a:bodyPr>
          <a:lstStyle/>
          <a:p>
            <a:r>
              <a:rPr lang="en-US" dirty="0"/>
              <a:t>Strategy 1: Expanded roles and engagement of NNIP Network</a:t>
            </a:r>
          </a:p>
        </p:txBody>
      </p:sp>
    </p:spTree>
    <p:extLst>
      <p:ext uri="{BB962C8B-B14F-4D97-AF65-F5344CB8AC3E}">
        <p14:creationId xmlns:p14="http://schemas.microsoft.com/office/powerpoint/2010/main" val="3927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FEBF-D449-F562-4496-9F55E72BFCB8}"/>
              </a:ext>
            </a:extLst>
          </p:cNvPr>
          <p:cNvSpPr>
            <a:spLocks noGrp="1"/>
          </p:cNvSpPr>
          <p:nvPr>
            <p:ph type="title"/>
          </p:nvPr>
        </p:nvSpPr>
        <p:spPr>
          <a:xfrm>
            <a:off x="297712" y="265814"/>
            <a:ext cx="7685000" cy="629537"/>
          </a:xfrm>
        </p:spPr>
        <p:txBody>
          <a:bodyPr vert="horz" lIns="68580" tIns="34290" rIns="68580" bIns="34290" rtlCol="0" anchor="t">
            <a:normAutofit/>
          </a:bodyPr>
          <a:lstStyle/>
          <a:p>
            <a:r>
              <a:rPr lang="en-US" dirty="0"/>
              <a:t>Report out</a:t>
            </a:r>
          </a:p>
        </p:txBody>
      </p:sp>
      <p:sp>
        <p:nvSpPr>
          <p:cNvPr id="3" name="Content Placeholder 2">
            <a:extLst>
              <a:ext uri="{FF2B5EF4-FFF2-40B4-BE49-F238E27FC236}">
                <a16:creationId xmlns:a16="http://schemas.microsoft.com/office/drawing/2014/main" id="{2AC616DD-C2BC-7972-1612-F9C993818360}"/>
              </a:ext>
            </a:extLst>
          </p:cNvPr>
          <p:cNvSpPr>
            <a:spLocks noGrp="1"/>
          </p:cNvSpPr>
          <p:nvPr>
            <p:ph idx="1"/>
          </p:nvPr>
        </p:nvSpPr>
        <p:spPr>
          <a:xfrm>
            <a:off x="510363" y="1397340"/>
            <a:ext cx="7891175" cy="3152680"/>
          </a:xfrm>
        </p:spPr>
        <p:txBody>
          <a:bodyPr lIns="68580" tIns="34290" rIns="68580" bIns="34290" anchor="t"/>
          <a:lstStyle/>
          <a:p>
            <a:r>
              <a:rPr lang="en-US" sz="2000" dirty="0"/>
              <a:t>What excites you about the ideas shared?</a:t>
            </a:r>
          </a:p>
          <a:p>
            <a:r>
              <a:rPr lang="en-US" sz="2000" dirty="0"/>
              <a:t>What are you concerned about?</a:t>
            </a:r>
          </a:p>
          <a:p>
            <a:r>
              <a:rPr lang="en-US" sz="2000" dirty="0"/>
              <a:t>What are you uncertain about?</a:t>
            </a:r>
          </a:p>
        </p:txBody>
      </p:sp>
    </p:spTree>
    <p:extLst>
      <p:ext uri="{BB962C8B-B14F-4D97-AF65-F5344CB8AC3E}">
        <p14:creationId xmlns:p14="http://schemas.microsoft.com/office/powerpoint/2010/main" val="1620379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FEBF-D449-F562-4496-9F55E72BFCB8}"/>
              </a:ext>
            </a:extLst>
          </p:cNvPr>
          <p:cNvSpPr>
            <a:spLocks noGrp="1"/>
          </p:cNvSpPr>
          <p:nvPr>
            <p:ph type="title"/>
          </p:nvPr>
        </p:nvSpPr>
        <p:spPr>
          <a:xfrm>
            <a:off x="324293" y="223283"/>
            <a:ext cx="7658419" cy="672067"/>
          </a:xfrm>
        </p:spPr>
        <p:txBody>
          <a:bodyPr vert="horz" lIns="68580" tIns="34290" rIns="68580" bIns="34290" rtlCol="0" anchor="t">
            <a:normAutofit/>
          </a:bodyPr>
          <a:lstStyle/>
          <a:p>
            <a:r>
              <a:rPr lang="en-US" dirty="0"/>
              <a:t>Next steps</a:t>
            </a:r>
          </a:p>
        </p:txBody>
      </p:sp>
      <p:sp>
        <p:nvSpPr>
          <p:cNvPr id="3" name="Content Placeholder 2">
            <a:extLst>
              <a:ext uri="{FF2B5EF4-FFF2-40B4-BE49-F238E27FC236}">
                <a16:creationId xmlns:a16="http://schemas.microsoft.com/office/drawing/2014/main" id="{2AC616DD-C2BC-7972-1612-F9C993818360}"/>
              </a:ext>
            </a:extLst>
          </p:cNvPr>
          <p:cNvSpPr>
            <a:spLocks noGrp="1"/>
          </p:cNvSpPr>
          <p:nvPr>
            <p:ph idx="1"/>
          </p:nvPr>
        </p:nvSpPr>
        <p:spPr>
          <a:xfrm>
            <a:off x="441251" y="1397340"/>
            <a:ext cx="7960287" cy="3152680"/>
          </a:xfrm>
        </p:spPr>
        <p:txBody>
          <a:bodyPr lIns="68580" tIns="34290" rIns="68580" bIns="34290" anchor="t"/>
          <a:lstStyle/>
          <a:p>
            <a:r>
              <a:rPr lang="en-US" dirty="0"/>
              <a:t>Join us for special group office hours on July 7th 12:30 pm EDT –to discuss NNIP Values.</a:t>
            </a:r>
          </a:p>
          <a:p>
            <a:r>
              <a:rPr lang="en-US" dirty="0"/>
              <a:t>Share the goals and strategies with your colleagues. </a:t>
            </a:r>
          </a:p>
          <a:p>
            <a:r>
              <a:rPr lang="en-US" dirty="0"/>
              <a:t>We will:</a:t>
            </a:r>
          </a:p>
          <a:p>
            <a:pPr lvl="1"/>
            <a:r>
              <a:rPr lang="en-US" dirty="0"/>
              <a:t>incorporate ideas from today into plans for quick wins, implementation, and Oakland meeting planning.</a:t>
            </a:r>
          </a:p>
          <a:p>
            <a:pPr lvl="1"/>
            <a:r>
              <a:rPr lang="en-US" dirty="0"/>
              <a:t>refine strategic framework package for sharing more broadly.</a:t>
            </a:r>
          </a:p>
          <a:p>
            <a:pPr lvl="1"/>
            <a:r>
              <a:rPr lang="en-US" dirty="0"/>
              <a:t>work on initial messaging/implementation plan with consultant.</a:t>
            </a:r>
          </a:p>
          <a:p>
            <a:endParaRPr lang="en-US" dirty="0"/>
          </a:p>
          <a:p>
            <a:endParaRPr lang="en-US" dirty="0"/>
          </a:p>
        </p:txBody>
      </p:sp>
    </p:spTree>
    <p:extLst>
      <p:ext uri="{BB962C8B-B14F-4D97-AF65-F5344CB8AC3E}">
        <p14:creationId xmlns:p14="http://schemas.microsoft.com/office/powerpoint/2010/main" val="165342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5072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40F7-848D-4C2D-B7A6-3CE5ACCC2A4E}"/>
              </a:ext>
            </a:extLst>
          </p:cNvPr>
          <p:cNvSpPr>
            <a:spLocks noGrp="1"/>
          </p:cNvSpPr>
          <p:nvPr>
            <p:ph type="title"/>
          </p:nvPr>
        </p:nvSpPr>
        <p:spPr/>
        <p:txBody>
          <a:bodyPr/>
          <a:lstStyle/>
          <a:p>
            <a:r>
              <a:rPr lang="en-US"/>
              <a:t>Discarded slides</a:t>
            </a:r>
          </a:p>
        </p:txBody>
      </p:sp>
      <p:sp>
        <p:nvSpPr>
          <p:cNvPr id="3" name="Text Placeholder 2">
            <a:extLst>
              <a:ext uri="{FF2B5EF4-FFF2-40B4-BE49-F238E27FC236}">
                <a16:creationId xmlns:a16="http://schemas.microsoft.com/office/drawing/2014/main" id="{E35DEC03-E3BC-4889-93B4-020C925693E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89608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130E-EB71-D52C-2A9C-E9D58078505F}"/>
              </a:ext>
            </a:extLst>
          </p:cNvPr>
          <p:cNvSpPr>
            <a:spLocks noGrp="1"/>
          </p:cNvSpPr>
          <p:nvPr>
            <p:ph type="title"/>
          </p:nvPr>
        </p:nvSpPr>
        <p:spPr/>
        <p:txBody>
          <a:bodyPr vert="horz" lIns="68580" tIns="34290" rIns="68580" bIns="34290" rtlCol="0" anchor="t">
            <a:normAutofit/>
          </a:bodyPr>
          <a:lstStyle/>
          <a:p>
            <a:r>
              <a:rPr lang="en-US"/>
              <a:t>Values - Examples</a:t>
            </a:r>
          </a:p>
        </p:txBody>
      </p:sp>
      <p:sp>
        <p:nvSpPr>
          <p:cNvPr id="3" name="Content Placeholder 2">
            <a:extLst>
              <a:ext uri="{FF2B5EF4-FFF2-40B4-BE49-F238E27FC236}">
                <a16:creationId xmlns:a16="http://schemas.microsoft.com/office/drawing/2014/main" id="{FFE96A4C-B5D0-29CD-6D5A-A68E5C7A41D7}"/>
              </a:ext>
            </a:extLst>
          </p:cNvPr>
          <p:cNvSpPr>
            <a:spLocks noGrp="1"/>
          </p:cNvSpPr>
          <p:nvPr>
            <p:ph idx="1"/>
          </p:nvPr>
        </p:nvSpPr>
        <p:spPr/>
        <p:txBody>
          <a:bodyPr lIns="68580" tIns="34290" rIns="68580" bIns="34290" anchor="t"/>
          <a:lstStyle/>
          <a:p>
            <a:r>
              <a:rPr lang="en-US"/>
              <a:t>Data can be a powerful tool for action to benefit communities.</a:t>
            </a:r>
          </a:p>
          <a:p>
            <a:r>
              <a:rPr lang="en-US"/>
              <a:t>People can use data to achieve their own aspirations.</a:t>
            </a:r>
          </a:p>
          <a:p>
            <a:r>
              <a:rPr lang="en-US"/>
              <a:t>Place matters.</a:t>
            </a:r>
          </a:p>
          <a:p>
            <a:r>
              <a:rPr lang="en-US"/>
              <a:t>Quality data requires people.</a:t>
            </a:r>
          </a:p>
          <a:p>
            <a:r>
              <a:rPr lang="en-US"/>
              <a:t>Collaboration is essential.</a:t>
            </a:r>
          </a:p>
          <a:p>
            <a:endParaRPr lang="en-US"/>
          </a:p>
          <a:p>
            <a:endParaRPr lang="en-US"/>
          </a:p>
        </p:txBody>
      </p:sp>
    </p:spTree>
    <p:extLst>
      <p:ext uri="{BB962C8B-B14F-4D97-AF65-F5344CB8AC3E}">
        <p14:creationId xmlns:p14="http://schemas.microsoft.com/office/powerpoint/2010/main" val="342783459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130E-EB71-D52C-2A9C-E9D58078505F}"/>
              </a:ext>
            </a:extLst>
          </p:cNvPr>
          <p:cNvSpPr>
            <a:spLocks noGrp="1"/>
          </p:cNvSpPr>
          <p:nvPr>
            <p:ph type="title"/>
          </p:nvPr>
        </p:nvSpPr>
        <p:spPr>
          <a:xfrm>
            <a:off x="302004" y="95251"/>
            <a:ext cx="7680708" cy="800100"/>
          </a:xfrm>
        </p:spPr>
        <p:txBody>
          <a:bodyPr vert="horz" lIns="68580" tIns="34290" rIns="68580" bIns="34290" rtlCol="0" anchor="t">
            <a:normAutofit/>
          </a:bodyPr>
          <a:lstStyle/>
          <a:p>
            <a:r>
              <a:rPr lang="en-US" dirty="0"/>
              <a:t>Goals for the meeting</a:t>
            </a:r>
          </a:p>
        </p:txBody>
      </p:sp>
      <p:sp>
        <p:nvSpPr>
          <p:cNvPr id="3" name="Content Placeholder 2">
            <a:extLst>
              <a:ext uri="{FF2B5EF4-FFF2-40B4-BE49-F238E27FC236}">
                <a16:creationId xmlns:a16="http://schemas.microsoft.com/office/drawing/2014/main" id="{FFE96A4C-B5D0-29CD-6D5A-A68E5C7A41D7}"/>
              </a:ext>
            </a:extLst>
          </p:cNvPr>
          <p:cNvSpPr>
            <a:spLocks noGrp="1"/>
          </p:cNvSpPr>
          <p:nvPr>
            <p:ph idx="1"/>
          </p:nvPr>
        </p:nvSpPr>
        <p:spPr/>
        <p:txBody>
          <a:bodyPr lIns="68580" tIns="34290" rIns="68580" bIns="34290" anchor="t"/>
          <a:lstStyle/>
          <a:p>
            <a:r>
              <a:rPr lang="en-US"/>
              <a:t>Update partners on strategic planning progress.</a:t>
            </a:r>
          </a:p>
          <a:p>
            <a:r>
              <a:rPr lang="en-US"/>
              <a:t>Share components of mission &amp; vision with opportunity to discuss later.</a:t>
            </a:r>
          </a:p>
          <a:p>
            <a:r>
              <a:rPr lang="en-US"/>
              <a:t>Solicit initial ideas for implementation to operationalizing our strategies and advance our goals in 2023-2024.</a:t>
            </a:r>
          </a:p>
          <a:p>
            <a:pPr marL="342900" lvl="1" indent="0">
              <a:buNone/>
            </a:pPr>
            <a:endParaRPr lang="en-US"/>
          </a:p>
        </p:txBody>
      </p:sp>
    </p:spTree>
    <p:extLst>
      <p:ext uri="{BB962C8B-B14F-4D97-AF65-F5344CB8AC3E}">
        <p14:creationId xmlns:p14="http://schemas.microsoft.com/office/powerpoint/2010/main" val="383445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FEBF-D449-F562-4496-9F55E72BFCB8}"/>
              </a:ext>
            </a:extLst>
          </p:cNvPr>
          <p:cNvSpPr>
            <a:spLocks noGrp="1"/>
          </p:cNvSpPr>
          <p:nvPr>
            <p:ph type="title"/>
          </p:nvPr>
        </p:nvSpPr>
        <p:spPr>
          <a:xfrm>
            <a:off x="1288073" y="96074"/>
            <a:ext cx="5899900" cy="795194"/>
          </a:xfrm>
        </p:spPr>
        <p:txBody>
          <a:bodyPr vert="horz" lIns="68580" tIns="34290" rIns="68580" bIns="34290" rtlCol="0" anchor="t">
            <a:normAutofit fontScale="90000"/>
          </a:bodyPr>
          <a:lstStyle/>
          <a:p>
            <a:r>
              <a:rPr lang="en-US"/>
              <a:t>Working differently – local actors make changes for fairness/equity</a:t>
            </a:r>
          </a:p>
        </p:txBody>
      </p:sp>
      <p:sp>
        <p:nvSpPr>
          <p:cNvPr id="3" name="Content Placeholder 2">
            <a:extLst>
              <a:ext uri="{FF2B5EF4-FFF2-40B4-BE49-F238E27FC236}">
                <a16:creationId xmlns:a16="http://schemas.microsoft.com/office/drawing/2014/main" id="{2AC616DD-C2BC-7972-1612-F9C993818360}"/>
              </a:ext>
            </a:extLst>
          </p:cNvPr>
          <p:cNvSpPr>
            <a:spLocks noGrp="1"/>
          </p:cNvSpPr>
          <p:nvPr>
            <p:ph idx="1"/>
          </p:nvPr>
        </p:nvSpPr>
        <p:spPr>
          <a:xfrm>
            <a:off x="1556088" y="1313844"/>
            <a:ext cx="6374211" cy="3152680"/>
          </a:xfrm>
        </p:spPr>
        <p:txBody>
          <a:bodyPr lIns="68580" tIns="34290" rIns="68580" bIns="34290" anchor="t"/>
          <a:lstStyle/>
          <a:p>
            <a:pPr marL="342900" indent="-342900">
              <a:buFont typeface="+mj-lt"/>
              <a:buAutoNum type="arabicPeriod"/>
            </a:pPr>
            <a:r>
              <a:rPr lang="en-US"/>
              <a:t>Publish/disseminate story on Impact award winner IHS/Chicago on affordable housing preservation.</a:t>
            </a:r>
          </a:p>
          <a:p>
            <a:pPr marL="342900" indent="-342900">
              <a:buFont typeface="+mj-lt"/>
              <a:buAutoNum type="arabicPeriod"/>
            </a:pPr>
            <a:r>
              <a:rPr lang="en-US"/>
              <a:t>Hold session IHS and DC with NNIP Partners AND their local housing &amp; preservation stakeholders.</a:t>
            </a:r>
          </a:p>
          <a:p>
            <a:pPr marL="342900" indent="-342900">
              <a:buFont typeface="+mj-lt"/>
              <a:buAutoNum type="arabicPeriod"/>
            </a:pPr>
            <a:r>
              <a:rPr lang="en-US"/>
              <a:t>Engage with national housing groups (NLIHC, LISC)</a:t>
            </a:r>
          </a:p>
          <a:p>
            <a:pPr marL="342900" indent="-342900">
              <a:buFont typeface="+mj-lt"/>
              <a:buAutoNum type="arabicPeriod"/>
            </a:pPr>
            <a:r>
              <a:rPr lang="en-US"/>
              <a:t>Publish brief and essay in HUD Cityscape volume covering several NNIP examples.</a:t>
            </a:r>
          </a:p>
          <a:p>
            <a:pPr marL="342900" indent="-342900">
              <a:buFont typeface="+mj-lt"/>
              <a:buAutoNum type="arabicPeriod"/>
            </a:pPr>
            <a:r>
              <a:rPr lang="en-US"/>
              <a:t>If interest, convene to develop cross-site project idea(s).</a:t>
            </a:r>
          </a:p>
          <a:p>
            <a:pPr marL="342900" indent="-342900">
              <a:buFont typeface="+mj-lt"/>
              <a:buAutoNum type="arabicPeriod"/>
            </a:pPr>
            <a:endParaRPr lang="en-US"/>
          </a:p>
          <a:p>
            <a:pPr marL="342900" indent="-342900">
              <a:buFont typeface="+mj-lt"/>
              <a:buAutoNum type="arabicPeriod"/>
            </a:pPr>
            <a:endParaRPr lang="en-US"/>
          </a:p>
        </p:txBody>
      </p:sp>
    </p:spTree>
    <p:extLst>
      <p:ext uri="{BB962C8B-B14F-4D97-AF65-F5344CB8AC3E}">
        <p14:creationId xmlns:p14="http://schemas.microsoft.com/office/powerpoint/2010/main" val="247095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130E-EB71-D52C-2A9C-E9D58078505F}"/>
              </a:ext>
            </a:extLst>
          </p:cNvPr>
          <p:cNvSpPr>
            <a:spLocks noGrp="1"/>
          </p:cNvSpPr>
          <p:nvPr>
            <p:ph type="title"/>
          </p:nvPr>
        </p:nvSpPr>
        <p:spPr>
          <a:xfrm>
            <a:off x="289420" y="95251"/>
            <a:ext cx="7693292" cy="800100"/>
          </a:xfrm>
        </p:spPr>
        <p:txBody>
          <a:bodyPr vert="horz" lIns="68580" tIns="34290" rIns="68580" bIns="34290" rtlCol="0" anchor="t">
            <a:normAutofit fontScale="90000"/>
          </a:bodyPr>
          <a:lstStyle/>
          <a:p>
            <a:r>
              <a:rPr lang="en-US" dirty="0"/>
              <a:t>Put on a “network” hat! </a:t>
            </a:r>
            <a:br>
              <a:rPr lang="en-US" dirty="0"/>
            </a:br>
            <a:r>
              <a:rPr lang="en-US" dirty="0"/>
              <a:t>What can we accomplish together?</a:t>
            </a:r>
          </a:p>
        </p:txBody>
      </p:sp>
      <p:pic>
        <p:nvPicPr>
          <p:cNvPr id="1026" name="Picture 2">
            <a:extLst>
              <a:ext uri="{FF2B5EF4-FFF2-40B4-BE49-F238E27FC236}">
                <a16:creationId xmlns:a16="http://schemas.microsoft.com/office/drawing/2014/main" id="{4D9C75B5-0F9D-9925-01B5-8EC67364C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118711"/>
            <a:ext cx="6858000"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0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130E-EB71-D52C-2A9C-E9D58078505F}"/>
              </a:ext>
            </a:extLst>
          </p:cNvPr>
          <p:cNvSpPr>
            <a:spLocks noGrp="1"/>
          </p:cNvSpPr>
          <p:nvPr>
            <p:ph type="title"/>
          </p:nvPr>
        </p:nvSpPr>
        <p:spPr>
          <a:xfrm>
            <a:off x="281031" y="96074"/>
            <a:ext cx="7839511" cy="795194"/>
          </a:xfrm>
        </p:spPr>
        <p:txBody>
          <a:bodyPr vert="horz" lIns="68580" tIns="34290" rIns="68580" bIns="34290" rtlCol="0" anchor="t">
            <a:normAutofit fontScale="90000"/>
          </a:bodyPr>
          <a:lstStyle/>
          <a:p>
            <a:r>
              <a:rPr lang="en-US" sz="2200" dirty="0"/>
              <a:t>Assume abundance – </a:t>
            </a:r>
            <a:br>
              <a:rPr lang="en-US" sz="2200" dirty="0"/>
            </a:br>
            <a:r>
              <a:rPr lang="en-US" sz="2200" dirty="0"/>
              <a:t>What could the Network accomplish with 10x more resources?</a:t>
            </a:r>
          </a:p>
        </p:txBody>
      </p:sp>
      <p:grpSp>
        <p:nvGrpSpPr>
          <p:cNvPr id="6" name="Group 5">
            <a:extLst>
              <a:ext uri="{FF2B5EF4-FFF2-40B4-BE49-F238E27FC236}">
                <a16:creationId xmlns:a16="http://schemas.microsoft.com/office/drawing/2014/main" id="{D7F28DF6-35E6-A817-B12C-504D66E7D6A4}"/>
              </a:ext>
            </a:extLst>
          </p:cNvPr>
          <p:cNvGrpSpPr/>
          <p:nvPr/>
        </p:nvGrpSpPr>
        <p:grpSpPr>
          <a:xfrm>
            <a:off x="1590806" y="1140651"/>
            <a:ext cx="5467556" cy="3286162"/>
            <a:chOff x="597074" y="1520868"/>
            <a:chExt cx="7290075" cy="4381549"/>
          </a:xfrm>
        </p:grpSpPr>
        <p:pic>
          <p:nvPicPr>
            <p:cNvPr id="3" name="Picture 3" descr="Graphical user interface, website&#10;&#10;Description automatically generated">
              <a:extLst>
                <a:ext uri="{FF2B5EF4-FFF2-40B4-BE49-F238E27FC236}">
                  <a16:creationId xmlns:a16="http://schemas.microsoft.com/office/drawing/2014/main" id="{CFBBDFC7-3EF8-6AC5-79EA-AF925ACCC98A}"/>
                </a:ext>
              </a:extLst>
            </p:cNvPr>
            <p:cNvPicPr>
              <a:picLocks noChangeAspect="1"/>
            </p:cNvPicPr>
            <p:nvPr/>
          </p:nvPicPr>
          <p:blipFill rotWithShape="1">
            <a:blip r:embed="rId3"/>
            <a:srcRect l="11353" t="7296" r="14251" b="17382"/>
            <a:stretch/>
          </p:blipFill>
          <p:spPr>
            <a:xfrm>
              <a:off x="626301" y="1770216"/>
              <a:ext cx="7260848" cy="4132201"/>
            </a:xfrm>
            <a:prstGeom prst="rect">
              <a:avLst/>
            </a:prstGeom>
          </p:spPr>
          <p:style>
            <a:lnRef idx="2">
              <a:schemeClr val="accent6"/>
            </a:lnRef>
            <a:fillRef idx="1">
              <a:schemeClr val="lt1"/>
            </a:fillRef>
            <a:effectRef idx="0">
              <a:schemeClr val="accent6"/>
            </a:effectRef>
            <a:fontRef idx="minor">
              <a:schemeClr val="dk1"/>
            </a:fontRef>
          </p:style>
        </p:pic>
        <p:sp>
          <p:nvSpPr>
            <p:cNvPr id="4" name="Rectangle 3">
              <a:extLst>
                <a:ext uri="{FF2B5EF4-FFF2-40B4-BE49-F238E27FC236}">
                  <a16:creationId xmlns:a16="http://schemas.microsoft.com/office/drawing/2014/main" id="{2FE6AE80-4C72-38EC-37C9-C205A7B7C072}"/>
                </a:ext>
              </a:extLst>
            </p:cNvPr>
            <p:cNvSpPr/>
            <p:nvPr/>
          </p:nvSpPr>
          <p:spPr>
            <a:xfrm>
              <a:off x="597074" y="1520868"/>
              <a:ext cx="3711879" cy="9144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grpSp>
    </p:spTree>
    <p:extLst>
      <p:ext uri="{BB962C8B-B14F-4D97-AF65-F5344CB8AC3E}">
        <p14:creationId xmlns:p14="http://schemas.microsoft.com/office/powerpoint/2010/main" val="399721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130E-EB71-D52C-2A9C-E9D58078505F}"/>
              </a:ext>
            </a:extLst>
          </p:cNvPr>
          <p:cNvSpPr>
            <a:spLocks noGrp="1"/>
          </p:cNvSpPr>
          <p:nvPr>
            <p:ph type="title"/>
          </p:nvPr>
        </p:nvSpPr>
        <p:spPr>
          <a:xfrm>
            <a:off x="167780" y="95251"/>
            <a:ext cx="7814932" cy="800100"/>
          </a:xfrm>
        </p:spPr>
        <p:txBody>
          <a:bodyPr vert="horz" lIns="68580" tIns="34290" rIns="68580" bIns="34290" rtlCol="0" anchor="t">
            <a:normAutofit/>
          </a:bodyPr>
          <a:lstStyle/>
          <a:p>
            <a:r>
              <a:rPr lang="en-US"/>
              <a:t>Agenda for today</a:t>
            </a:r>
          </a:p>
        </p:txBody>
      </p:sp>
      <p:sp>
        <p:nvSpPr>
          <p:cNvPr id="3" name="Content Placeholder 2">
            <a:extLst>
              <a:ext uri="{FF2B5EF4-FFF2-40B4-BE49-F238E27FC236}">
                <a16:creationId xmlns:a16="http://schemas.microsoft.com/office/drawing/2014/main" id="{FFE96A4C-B5D0-29CD-6D5A-A68E5C7A41D7}"/>
              </a:ext>
            </a:extLst>
          </p:cNvPr>
          <p:cNvSpPr>
            <a:spLocks noGrp="1"/>
          </p:cNvSpPr>
          <p:nvPr>
            <p:ph idx="1"/>
          </p:nvPr>
        </p:nvSpPr>
        <p:spPr/>
        <p:txBody>
          <a:bodyPr lIns="68580" tIns="34290" rIns="68580" bIns="34290" anchor="t"/>
          <a:lstStyle/>
          <a:p>
            <a:r>
              <a:rPr lang="en-US" dirty="0"/>
              <a:t>Background and Mission/Vision (5 minutes)</a:t>
            </a:r>
          </a:p>
          <a:p>
            <a:r>
              <a:rPr lang="en-US" dirty="0"/>
              <a:t>Goals and Strategies (15 minutes)</a:t>
            </a:r>
          </a:p>
          <a:p>
            <a:r>
              <a:rPr lang="en-US" dirty="0"/>
              <a:t>Small group discussion (25 minutes)</a:t>
            </a:r>
          </a:p>
          <a:p>
            <a:r>
              <a:rPr lang="en-US" dirty="0"/>
              <a:t>Report out and next steps (15 minutes)</a:t>
            </a:r>
          </a:p>
          <a:p>
            <a:pPr marL="342900" lvl="1" indent="0">
              <a:buNone/>
            </a:pPr>
            <a:endParaRPr lang="en-US" dirty="0"/>
          </a:p>
        </p:txBody>
      </p:sp>
    </p:spTree>
    <p:extLst>
      <p:ext uri="{BB962C8B-B14F-4D97-AF65-F5344CB8AC3E}">
        <p14:creationId xmlns:p14="http://schemas.microsoft.com/office/powerpoint/2010/main" val="106662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E96A4C-B5D0-29CD-6D5A-A68E5C7A41D7}"/>
              </a:ext>
            </a:extLst>
          </p:cNvPr>
          <p:cNvSpPr>
            <a:spLocks noGrp="1"/>
          </p:cNvSpPr>
          <p:nvPr>
            <p:ph idx="1"/>
          </p:nvPr>
        </p:nvSpPr>
        <p:spPr>
          <a:xfrm>
            <a:off x="641350" y="1397340"/>
            <a:ext cx="7760188" cy="3152680"/>
          </a:xfrm>
        </p:spPr>
        <p:txBody>
          <a:bodyPr lIns="68580" tIns="34290" rIns="68580" bIns="34290" anchor="t"/>
          <a:lstStyle/>
          <a:p>
            <a:r>
              <a:rPr lang="en-US" sz="2000" dirty="0"/>
              <a:t>We’ve cultivated a robust and supportive peer learning network for two decades with deep and broad local knowledge.</a:t>
            </a:r>
          </a:p>
          <a:p>
            <a:r>
              <a:rPr lang="en-US" sz="2000" dirty="0"/>
              <a:t>NNIP has always aspired to sharing our network insights and values for broader influence – this strategic plan offers us a path to get there.</a:t>
            </a:r>
          </a:p>
          <a:p>
            <a:pPr marL="0" indent="0">
              <a:buNone/>
            </a:pPr>
            <a:endParaRPr lang="en-US" dirty="0"/>
          </a:p>
        </p:txBody>
      </p:sp>
      <p:sp>
        <p:nvSpPr>
          <p:cNvPr id="2" name="Title 1">
            <a:extLst>
              <a:ext uri="{FF2B5EF4-FFF2-40B4-BE49-F238E27FC236}">
                <a16:creationId xmlns:a16="http://schemas.microsoft.com/office/drawing/2014/main" id="{A6DA130E-EB71-D52C-2A9C-E9D58078505F}"/>
              </a:ext>
            </a:extLst>
          </p:cNvPr>
          <p:cNvSpPr>
            <a:spLocks noGrp="1"/>
          </p:cNvSpPr>
          <p:nvPr>
            <p:ph type="title"/>
          </p:nvPr>
        </p:nvSpPr>
        <p:spPr>
          <a:xfrm>
            <a:off x="222250" y="95250"/>
            <a:ext cx="7759700" cy="800100"/>
          </a:xfrm>
        </p:spPr>
        <p:txBody>
          <a:bodyPr vert="horz" lIns="68580" tIns="34290" rIns="68580" bIns="34290" rtlCol="0" anchor="t">
            <a:normAutofit/>
          </a:bodyPr>
          <a:lstStyle/>
          <a:p>
            <a:r>
              <a:rPr lang="en-US" dirty="0"/>
              <a:t>Motivation</a:t>
            </a:r>
          </a:p>
        </p:txBody>
      </p:sp>
    </p:spTree>
    <p:extLst>
      <p:ext uri="{BB962C8B-B14F-4D97-AF65-F5344CB8AC3E}">
        <p14:creationId xmlns:p14="http://schemas.microsoft.com/office/powerpoint/2010/main" val="282680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130E-EB71-D52C-2A9C-E9D58078505F}"/>
              </a:ext>
            </a:extLst>
          </p:cNvPr>
          <p:cNvSpPr>
            <a:spLocks noGrp="1"/>
          </p:cNvSpPr>
          <p:nvPr>
            <p:ph type="title"/>
          </p:nvPr>
        </p:nvSpPr>
        <p:spPr>
          <a:xfrm>
            <a:off x="222524" y="95251"/>
            <a:ext cx="7760188" cy="800100"/>
          </a:xfrm>
        </p:spPr>
        <p:txBody>
          <a:bodyPr vert="horz" lIns="68580" tIns="34290" rIns="68580" bIns="34290" rtlCol="0" anchor="t">
            <a:normAutofit/>
          </a:bodyPr>
          <a:lstStyle/>
          <a:p>
            <a:r>
              <a:rPr lang="en-US"/>
              <a:t>Process</a:t>
            </a:r>
          </a:p>
        </p:txBody>
      </p:sp>
      <p:sp>
        <p:nvSpPr>
          <p:cNvPr id="3" name="Content Placeholder 2">
            <a:extLst>
              <a:ext uri="{FF2B5EF4-FFF2-40B4-BE49-F238E27FC236}">
                <a16:creationId xmlns:a16="http://schemas.microsoft.com/office/drawing/2014/main" id="{FFE96A4C-B5D0-29CD-6D5A-A68E5C7A41D7}"/>
              </a:ext>
            </a:extLst>
          </p:cNvPr>
          <p:cNvSpPr>
            <a:spLocks noGrp="1"/>
          </p:cNvSpPr>
          <p:nvPr>
            <p:ph idx="1"/>
          </p:nvPr>
        </p:nvSpPr>
        <p:spPr>
          <a:xfrm>
            <a:off x="641350" y="1258529"/>
            <a:ext cx="7760188" cy="3291491"/>
          </a:xfrm>
        </p:spPr>
        <p:txBody>
          <a:bodyPr lIns="68580" tIns="34290" rIns="68580" bIns="34290" anchor="t"/>
          <a:lstStyle/>
          <a:p>
            <a:r>
              <a:rPr lang="en-US" dirty="0"/>
              <a:t>Iterative meetings with consultant, Leah/Kathy, strategic planning and executive committees</a:t>
            </a:r>
          </a:p>
          <a:p>
            <a:r>
              <a:rPr lang="en-US" dirty="0"/>
              <a:t>Thank you to committee members!</a:t>
            </a:r>
          </a:p>
          <a:p>
            <a:pPr lvl="1">
              <a:spcBef>
                <a:spcPts val="0"/>
              </a:spcBef>
              <a:spcAft>
                <a:spcPts val="0"/>
              </a:spcAft>
            </a:pPr>
            <a:r>
              <a:rPr lang="en-US" sz="1500" dirty="0"/>
              <a:t>Katie Pritchard (Milwaukee-alumna)</a:t>
            </a:r>
          </a:p>
          <a:p>
            <a:pPr lvl="1">
              <a:spcBef>
                <a:spcPts val="0"/>
              </a:spcBef>
              <a:spcAft>
                <a:spcPts val="0"/>
              </a:spcAft>
            </a:pPr>
            <a:r>
              <a:rPr lang="en-US" sz="1500" dirty="0"/>
              <a:t>Amy Carroll-Scott (Philadelphia)</a:t>
            </a:r>
            <a:endParaRPr lang="en-US" dirty="0"/>
          </a:p>
          <a:p>
            <a:pPr lvl="1">
              <a:spcBef>
                <a:spcPts val="0"/>
              </a:spcBef>
              <a:spcAft>
                <a:spcPts val="0"/>
              </a:spcAft>
            </a:pPr>
            <a:r>
              <a:rPr lang="en-US" sz="1500" dirty="0"/>
              <a:t>Lamar Gardere (New Orleans)</a:t>
            </a:r>
          </a:p>
          <a:p>
            <a:pPr lvl="1">
              <a:spcBef>
                <a:spcPts val="0"/>
              </a:spcBef>
              <a:spcAft>
                <a:spcPts val="0"/>
              </a:spcAft>
            </a:pPr>
            <a:r>
              <a:rPr lang="en-US" sz="1500" dirty="0"/>
              <a:t>Noah Urban (Detroit)</a:t>
            </a:r>
          </a:p>
          <a:p>
            <a:pPr lvl="1">
              <a:spcBef>
                <a:spcPts val="0"/>
              </a:spcBef>
              <a:spcAft>
                <a:spcPts val="0"/>
              </a:spcAft>
            </a:pPr>
            <a:endParaRPr lang="en-US" sz="1500" dirty="0"/>
          </a:p>
          <a:p>
            <a:pPr lvl="1">
              <a:spcBef>
                <a:spcPts val="0"/>
              </a:spcBef>
              <a:spcAft>
                <a:spcPts val="0"/>
              </a:spcAft>
            </a:pPr>
            <a:r>
              <a:rPr lang="en-US" sz="1500" dirty="0"/>
              <a:t>Victor Amaya (Milwaukee)</a:t>
            </a:r>
          </a:p>
          <a:p>
            <a:pPr lvl="1">
              <a:spcBef>
                <a:spcPts val="0"/>
              </a:spcBef>
              <a:spcAft>
                <a:spcPts val="0"/>
              </a:spcAft>
            </a:pPr>
            <a:r>
              <a:rPr lang="en-US" sz="1500" dirty="0"/>
              <a:t>Toni Smith (Memphis)</a:t>
            </a:r>
          </a:p>
          <a:p>
            <a:pPr lvl="1">
              <a:spcBef>
                <a:spcPts val="0"/>
              </a:spcBef>
              <a:spcAft>
                <a:spcPts val="0"/>
              </a:spcAft>
            </a:pPr>
            <a:r>
              <a:rPr lang="en-US" sz="1500" dirty="0"/>
              <a:t>Geoff Smith (Chicago)</a:t>
            </a:r>
          </a:p>
          <a:p>
            <a:pPr lvl="1">
              <a:spcBef>
                <a:spcPts val="0"/>
              </a:spcBef>
              <a:spcAft>
                <a:spcPts val="0"/>
              </a:spcAft>
            </a:pPr>
            <a:r>
              <a:rPr lang="en-US" sz="1500" dirty="0"/>
              <a:t>Mariko Toyoji (Seattle)</a:t>
            </a:r>
          </a:p>
          <a:p>
            <a:endParaRPr lang="en-US" dirty="0"/>
          </a:p>
          <a:p>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677D2C56-9D92-0E5C-9C5A-0143F714D778}"/>
              </a:ext>
            </a:extLst>
          </p:cNvPr>
          <p:cNvSpPr txBox="1"/>
          <p:nvPr/>
        </p:nvSpPr>
        <p:spPr>
          <a:xfrm>
            <a:off x="4940824" y="2871640"/>
            <a:ext cx="184731" cy="484748"/>
          </a:xfrm>
          <a:prstGeom prst="rect">
            <a:avLst/>
          </a:prstGeom>
          <a:noFill/>
        </p:spPr>
        <p:txBody>
          <a:bodyPr wrap="none" rtlCol="0">
            <a:spAutoFit/>
          </a:bodyPr>
          <a:lstStyle/>
          <a:p>
            <a:endParaRPr lang="en-US" sz="1050"/>
          </a:p>
          <a:p>
            <a:endParaRPr lang="en-US" sz="1500"/>
          </a:p>
        </p:txBody>
      </p:sp>
    </p:spTree>
    <p:extLst>
      <p:ext uri="{BB962C8B-B14F-4D97-AF65-F5344CB8AC3E}">
        <p14:creationId xmlns:p14="http://schemas.microsoft.com/office/powerpoint/2010/main" val="251236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302F-AD54-CB94-CD68-EE4DC80E285F}"/>
              </a:ext>
            </a:extLst>
          </p:cNvPr>
          <p:cNvSpPr>
            <a:spLocks noGrp="1"/>
          </p:cNvSpPr>
          <p:nvPr>
            <p:ph type="title"/>
          </p:nvPr>
        </p:nvSpPr>
        <p:spPr>
          <a:xfrm>
            <a:off x="234892" y="190574"/>
            <a:ext cx="7630385" cy="710637"/>
          </a:xfrm>
        </p:spPr>
        <p:txBody>
          <a:bodyPr vert="horz" lIns="68580" tIns="34290" rIns="68580" bIns="34290" rtlCol="0" anchor="ctr">
            <a:normAutofit/>
          </a:bodyPr>
          <a:lstStyle/>
          <a:p>
            <a:pPr>
              <a:lnSpc>
                <a:spcPct val="90000"/>
              </a:lnSpc>
            </a:pPr>
            <a:r>
              <a:rPr lang="en-US" sz="1950" dirty="0"/>
              <a:t>Draft Vision:  All neighborhoods and cities across the U.S. </a:t>
            </a:r>
            <a:br>
              <a:rPr lang="en-US" sz="1950" dirty="0"/>
            </a:br>
            <a:r>
              <a:rPr lang="en-US" sz="1950" dirty="0"/>
              <a:t>			  are places where people thrive and prosper. </a:t>
            </a:r>
          </a:p>
        </p:txBody>
      </p:sp>
      <p:pic>
        <p:nvPicPr>
          <p:cNvPr id="1028" name="Picture 4">
            <a:extLst>
              <a:ext uri="{FF2B5EF4-FFF2-40B4-BE49-F238E27FC236}">
                <a16:creationId xmlns:a16="http://schemas.microsoft.com/office/drawing/2014/main" id="{D97DC585-DBAC-C4BA-778D-52D34E18C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935" y="1221470"/>
            <a:ext cx="6277191" cy="330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302F-AD54-CB94-CD68-EE4DC80E285F}"/>
              </a:ext>
            </a:extLst>
          </p:cNvPr>
          <p:cNvSpPr>
            <a:spLocks noGrp="1"/>
          </p:cNvSpPr>
          <p:nvPr>
            <p:ph type="title"/>
          </p:nvPr>
        </p:nvSpPr>
        <p:spPr>
          <a:xfrm>
            <a:off x="882502" y="889939"/>
            <a:ext cx="7378995" cy="3474851"/>
          </a:xfrm>
        </p:spPr>
        <p:txBody>
          <a:bodyPr vert="horz" lIns="68580" tIns="34290" rIns="68580" bIns="34290" rtlCol="0" anchor="t">
            <a:normAutofit/>
          </a:bodyPr>
          <a:lstStyle/>
          <a:p>
            <a:pPr algn="ctr"/>
            <a:r>
              <a:rPr lang="en-US" sz="2700" b="0" dirty="0">
                <a:ea typeface="+mj-lt"/>
                <a:cs typeface="+mj-lt"/>
              </a:rPr>
              <a:t>Draft Mission</a:t>
            </a:r>
            <a:br>
              <a:rPr lang="en-US" sz="1800" b="0" dirty="0">
                <a:ea typeface="+mj-lt"/>
                <a:cs typeface="+mj-lt"/>
              </a:rPr>
            </a:br>
            <a:br>
              <a:rPr lang="en-US" sz="1800" b="0" dirty="0">
                <a:ea typeface="+mj-lt"/>
                <a:cs typeface="+mj-lt"/>
              </a:rPr>
            </a:br>
            <a:r>
              <a:rPr lang="en-US" sz="1800" b="0" dirty="0">
                <a:ea typeface="+mj-lt"/>
                <a:cs typeface="+mj-lt"/>
              </a:rPr>
              <a:t>Our national network combines data analysis and local knowledge to inform decisionmaking and elevate strategies</a:t>
            </a:r>
            <a:br>
              <a:rPr lang="en-US" sz="1800" b="0" dirty="0">
                <a:ea typeface="+mj-lt"/>
                <a:cs typeface="+mj-lt"/>
              </a:rPr>
            </a:br>
            <a:r>
              <a:rPr lang="en-US" sz="1800" b="0" dirty="0">
                <a:ea typeface="+mj-lt"/>
                <a:cs typeface="+mj-lt"/>
              </a:rPr>
              <a:t> to eliminate inequities.  </a:t>
            </a:r>
            <a:br>
              <a:rPr lang="en-US" sz="1800" b="0" dirty="0">
                <a:ea typeface="+mj-lt"/>
                <a:cs typeface="+mj-lt"/>
              </a:rPr>
            </a:br>
            <a:br>
              <a:rPr lang="en-US" sz="1800" b="0" dirty="0">
                <a:ea typeface="+mj-lt"/>
                <a:cs typeface="+mj-lt"/>
              </a:rPr>
            </a:br>
            <a:r>
              <a:rPr lang="en-US" sz="1800" b="0" dirty="0">
                <a:ea typeface="+mj-lt"/>
                <a:cs typeface="+mj-lt"/>
              </a:rPr>
              <a:t>Our evidence base comes from partners in 31 cities who connect people to data and assistance with using information </a:t>
            </a:r>
            <a:br>
              <a:rPr lang="en-US" sz="1800" b="0" dirty="0">
                <a:ea typeface="+mj-lt"/>
                <a:cs typeface="+mj-lt"/>
              </a:rPr>
            </a:br>
            <a:r>
              <a:rPr lang="en-US" sz="1800" b="0" dirty="0">
                <a:ea typeface="+mj-lt"/>
                <a:cs typeface="+mj-lt"/>
              </a:rPr>
              <a:t>to benefit their communities.</a:t>
            </a:r>
            <a:endParaRPr lang="en-US" sz="1800" dirty="0"/>
          </a:p>
        </p:txBody>
      </p:sp>
    </p:spTree>
    <p:extLst>
      <p:ext uri="{BB962C8B-B14F-4D97-AF65-F5344CB8AC3E}">
        <p14:creationId xmlns:p14="http://schemas.microsoft.com/office/powerpoint/2010/main" val="4139989927"/>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http://www.w3.org/XML/1998/namespace"/>
    <ds:schemaRef ds:uri="http://schemas.microsoft.com/office/2006/documentManagement/types"/>
    <ds:schemaRef ds:uri="http://schemas.microsoft.com/sharepoint/v3/fields"/>
    <ds:schemaRef ds:uri="http://schemas.microsoft.com/office/2006/metadata/propertie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1422</TotalTime>
  <Words>1211</Words>
  <Application>Microsoft Office PowerPoint</Application>
  <PresentationFormat>On-screen Show (16:9)</PresentationFormat>
  <Paragraphs>148</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Times New Roman</vt:lpstr>
      <vt:lpstr>NNIP PPT Theme</vt:lpstr>
      <vt:lpstr>NNIP Strategic Framework and 2023-2024 Planning</vt:lpstr>
      <vt:lpstr>Goals for the meeting</vt:lpstr>
      <vt:lpstr>Put on a “network” hat!  What can we accomplish together?</vt:lpstr>
      <vt:lpstr>Assume abundance –  What could the Network accomplish with 10x more resources?</vt:lpstr>
      <vt:lpstr>Agenda for today</vt:lpstr>
      <vt:lpstr>Motivation</vt:lpstr>
      <vt:lpstr>Process</vt:lpstr>
      <vt:lpstr>Draft Vision:  All neighborhoods and cities across the U.S.       are places where people thrive and prosper. </vt:lpstr>
      <vt:lpstr>Draft Mission  Our national network combines data analysis and local knowledge to inform decisionmaking and elevate strategies  to eliminate inequities.    Our evidence base comes from partners in 31 cities who connect people to data and assistance with using information  to benefit their communities.</vt:lpstr>
      <vt:lpstr>Goals for 2023-2026 </vt:lpstr>
      <vt:lpstr>Cross-cutting Strategies</vt:lpstr>
      <vt:lpstr>Cross-cutting strategies support all 3 goals</vt:lpstr>
      <vt:lpstr>What does this mean for partners?</vt:lpstr>
      <vt:lpstr>Strategy 1: Expanded roles and engagement of NNIP Network</vt:lpstr>
      <vt:lpstr>Report out</vt:lpstr>
      <vt:lpstr>Next steps</vt:lpstr>
      <vt:lpstr>PowerPoint Presentation</vt:lpstr>
      <vt:lpstr>Discarded slides</vt:lpstr>
      <vt:lpstr>Values - Examples</vt:lpstr>
      <vt:lpstr>Working differently – local actors make changes for fairness/equity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Pettit, Kathryn</cp:lastModifiedBy>
  <cp:revision>155</cp:revision>
  <dcterms:created xsi:type="dcterms:W3CDTF">2010-04-12T23:12:02Z</dcterms:created>
  <dcterms:modified xsi:type="dcterms:W3CDTF">2023-06-22T17:56:56Z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