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79" r:id="rId3"/>
    <p:sldId id="280" r:id="rId4"/>
    <p:sldId id="281" r:id="rId5"/>
    <p:sldId id="283" r:id="rId6"/>
    <p:sldId id="284" r:id="rId7"/>
    <p:sldId id="285" r:id="rId8"/>
    <p:sldId id="286" r:id="rId9"/>
    <p:sldId id="277" r:id="rId10"/>
    <p:sldId id="287" r:id="rId11"/>
    <p:sldId id="288" r:id="rId12"/>
    <p:sldId id="289" r:id="rId13"/>
    <p:sldId id="291" r:id="rId14"/>
    <p:sldId id="282" r:id="rId15"/>
    <p:sldId id="297" r:id="rId16"/>
    <p:sldId id="294" r:id="rId17"/>
    <p:sldId id="292" r:id="rId18"/>
    <p:sldId id="293" r:id="rId19"/>
    <p:sldId id="296" r:id="rId20"/>
    <p:sldId id="295" r:id="rId21"/>
    <p:sldId id="276" r:id="rId2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7DA0"/>
    <a:srgbClr val="504B88"/>
    <a:srgbClr val="154E7C"/>
    <a:srgbClr val="CF6C2B"/>
    <a:srgbClr val="BC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1" autoAdjust="0"/>
    <p:restoredTop sz="87043" autoAdjust="0"/>
  </p:normalViewPr>
  <p:slideViewPr>
    <p:cSldViewPr snapToGrid="0" snapToObjects="1">
      <p:cViewPr>
        <p:scale>
          <a:sx n="133" d="100"/>
          <a:sy n="133" d="100"/>
        </p:scale>
        <p:origin x="-184" y="-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3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16801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195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83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7626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397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2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point - orange">
    <p:bg>
      <p:bgPr>
        <a:solidFill>
          <a:srgbClr val="CF6C2B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"/>
          <p:cNvSpPr txBox="1">
            <a:spLocks noGrp="1"/>
          </p:cNvSpPr>
          <p:nvPr>
            <p:ph type="ctrTitle"/>
          </p:nvPr>
        </p:nvSpPr>
        <p:spPr>
          <a:xfrm>
            <a:off x="457199" y="655874"/>
            <a:ext cx="8241595" cy="282962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  <a:latin typeface="+mj-lt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point - dark blue">
    <p:bg>
      <p:bgPr>
        <a:solidFill>
          <a:srgbClr val="154E7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9"/>
          <p:cNvSpPr txBox="1">
            <a:spLocks noGrp="1"/>
          </p:cNvSpPr>
          <p:nvPr>
            <p:ph type="ctrTitle"/>
          </p:nvPr>
        </p:nvSpPr>
        <p:spPr>
          <a:xfrm>
            <a:off x="457199" y="655874"/>
            <a:ext cx="8241595" cy="282962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  <a:latin typeface="+mj-lt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lk Title">
    <p:bg>
      <p:bgPr>
        <a:solidFill>
          <a:srgbClr val="417DA0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"/>
          <p:cNvSpPr txBox="1">
            <a:spLocks noGrp="1"/>
          </p:cNvSpPr>
          <p:nvPr>
            <p:ph type="ctrTitle"/>
          </p:nvPr>
        </p:nvSpPr>
        <p:spPr>
          <a:xfrm>
            <a:off x="457199" y="655874"/>
            <a:ext cx="8241595" cy="282962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SzPct val="100000"/>
              <a:defRPr sz="6600">
                <a:solidFill>
                  <a:srgbClr val="FFFFFF"/>
                </a:solidFill>
                <a:latin typeface="+mj-lt"/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(for screenshots/images)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ey 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850250"/>
            <a:ext cx="8229600" cy="2897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rgbClr val="5091B2"/>
              </a:buClr>
              <a:buSzPct val="100000"/>
              <a:defRPr sz="6000">
                <a:solidFill>
                  <a:srgbClr val="5091B2"/>
                </a:solidFill>
                <a:latin typeface="+mj-lt"/>
              </a:defRPr>
            </a:lvl1pPr>
            <a:lvl2pPr>
              <a:spcBef>
                <a:spcPts val="0"/>
              </a:spcBef>
              <a:buSzPct val="100000"/>
              <a:defRPr sz="6000"/>
            </a:lvl2pPr>
            <a:lvl3pPr>
              <a:spcBef>
                <a:spcPts val="0"/>
              </a:spcBef>
              <a:buSzPct val="100000"/>
              <a:defRPr sz="6000"/>
            </a:lvl3pPr>
            <a:lvl4pPr>
              <a:spcBef>
                <a:spcPts val="0"/>
              </a:spcBef>
              <a:buSzPct val="100000"/>
              <a:defRPr sz="6000"/>
            </a:lvl4pPr>
            <a:lvl5pPr>
              <a:spcBef>
                <a:spcPts val="0"/>
              </a:spcBef>
              <a:buSzPct val="100000"/>
              <a:defRPr sz="6000"/>
            </a:lvl5pPr>
            <a:lvl6pPr>
              <a:spcBef>
                <a:spcPts val="0"/>
              </a:spcBef>
              <a:buSzPct val="100000"/>
              <a:defRPr sz="6000"/>
            </a:lvl6pPr>
            <a:lvl7pPr>
              <a:spcBef>
                <a:spcPts val="0"/>
              </a:spcBef>
              <a:buSzPct val="100000"/>
              <a:defRPr sz="6000"/>
            </a:lvl7pPr>
            <a:lvl8pPr>
              <a:spcBef>
                <a:spcPts val="0"/>
              </a:spcBef>
              <a:buSzPct val="100000"/>
              <a:defRPr sz="6000"/>
            </a:lvl8pPr>
            <a:lvl9pPr>
              <a:spcBef>
                <a:spcPts val="0"/>
              </a:spcBef>
              <a:buSzPct val="100000"/>
              <a:defRPr sz="60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29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  <p:sldLayoutId id="2147483657" r:id="rId5"/>
    <p:sldLayoutId id="2147483659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1" i="0" u="none" strike="noStrike" cap="none" baseline="0">
          <a:solidFill>
            <a:srgbClr val="000000"/>
          </a:solidFill>
          <a:latin typeface="+mj-lt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1" i="0" u="none" strike="noStrike" cap="none" baseline="0">
          <a:solidFill>
            <a:srgbClr val="000000"/>
          </a:solidFill>
          <a:latin typeface="+mn-lt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3200" b="1" i="0" u="none" strike="noStrike" cap="none" baseline="0">
          <a:solidFill>
            <a:srgbClr val="000000"/>
          </a:solidFill>
          <a:latin typeface="+mn-lt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400" b="0" i="0" u="none" strike="noStrike" cap="none" baseline="0">
          <a:solidFill>
            <a:srgbClr val="000000"/>
          </a:solidFill>
          <a:latin typeface="+mj-lt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2000" b="0" i="0" u="none" strike="noStrike" cap="none" baseline="0">
          <a:solidFill>
            <a:srgbClr val="000000"/>
          </a:solidFill>
          <a:latin typeface="+mn-lt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00" b="0" i="0" u="none" strike="noStrike" cap="none" baseline="0">
          <a:solidFill>
            <a:srgbClr val="000000"/>
          </a:solidFill>
          <a:latin typeface="+mn-lt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685800" y="655874"/>
            <a:ext cx="7772400" cy="26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+mj-lt"/>
              </a:rPr>
              <a:t>The White House Police Data Initiative</a:t>
            </a:r>
            <a:endParaRPr lang="en" dirty="0">
              <a:latin typeface="+mj-lt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85799" y="3345775"/>
            <a:ext cx="5726807" cy="1614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Clarence Wardell III, PhD</a:t>
            </a:r>
            <a:endParaRPr lang="en" sz="1800" b="1" dirty="0">
              <a:solidFill>
                <a:schemeClr val="bg1"/>
              </a:solidFill>
              <a:latin typeface="+mj-lt"/>
            </a:endParaRPr>
          </a:p>
          <a:p>
            <a:pPr rtl="0">
              <a:spcBef>
                <a:spcPts val="0"/>
              </a:spcBef>
              <a:buNone/>
            </a:pPr>
            <a:r>
              <a:rPr lang="en-US" sz="1800" b="0" dirty="0" smtClean="0">
                <a:solidFill>
                  <a:schemeClr val="bg1"/>
                </a:solidFill>
              </a:rPr>
              <a:t>Presidential Innovation Fellow</a:t>
            </a:r>
            <a:endParaRPr lang="en" sz="1800" b="0" dirty="0">
              <a:solidFill>
                <a:schemeClr val="bg1"/>
              </a:solidFill>
              <a:latin typeface="+mj-lt"/>
            </a:endParaRPr>
          </a:p>
          <a:p>
            <a:pPr rtl="0">
              <a:spcBef>
                <a:spcPts val="0"/>
              </a:spcBef>
              <a:buNone/>
            </a:pPr>
            <a:endParaRPr sz="1800" b="0" dirty="0">
              <a:solidFill>
                <a:schemeClr val="bg1"/>
              </a:solidFill>
              <a:latin typeface="+mj-lt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1800" b="0" dirty="0" smtClean="0">
                <a:solidFill>
                  <a:schemeClr val="bg1"/>
                </a:solidFill>
                <a:latin typeface="+mn-lt"/>
              </a:rPr>
              <a:t>@</a:t>
            </a:r>
            <a:r>
              <a:rPr lang="en-US" sz="1800" b="0" dirty="0" smtClean="0">
                <a:solidFill>
                  <a:schemeClr val="bg1"/>
                </a:solidFill>
                <a:latin typeface="+mn-lt"/>
              </a:rPr>
              <a:t>cwardell</a:t>
            </a:r>
            <a:endParaRPr lang="en" sz="1800" b="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4294967295"/>
          </p:nvPr>
        </p:nvSpPr>
        <p:spPr>
          <a:xfrm>
            <a:off x="457200" y="113916"/>
            <a:ext cx="8229600" cy="1037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4800" b="1" dirty="0" smtClean="0">
                <a:solidFill>
                  <a:srgbClr val="5091B2"/>
                </a:solidFill>
                <a:latin typeface="+mj-lt"/>
              </a:rPr>
              <a:t>PDI Key Activities</a:t>
            </a:r>
            <a:endParaRPr lang="en" sz="4800" b="1" dirty="0">
              <a:solidFill>
                <a:srgbClr val="5091B2"/>
              </a:solidFill>
              <a:latin typeface="+mj-lt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4294967295"/>
          </p:nvPr>
        </p:nvSpPr>
        <p:spPr>
          <a:xfrm>
            <a:off x="796218" y="1142210"/>
            <a:ext cx="7452633" cy="3412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dirty="0">
                <a:solidFill>
                  <a:srgbClr val="CF6C2B"/>
                </a:solidFill>
              </a:rPr>
              <a:t>Find, share, and encourage replication </a:t>
            </a:r>
            <a:r>
              <a:rPr lang="en" sz="2400" b="0" dirty="0"/>
              <a:t>of innovative work already underway across the country</a:t>
            </a:r>
            <a:r>
              <a:rPr lang="en" sz="2400" b="0" dirty="0" smtClean="0"/>
              <a:t>.</a:t>
            </a:r>
            <a:endParaRPr lang="en" sz="2400" b="0" dirty="0"/>
          </a:p>
          <a:p>
            <a:pPr marL="457200" lvl="0" indent="-38100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dirty="0" smtClean="0">
                <a:solidFill>
                  <a:srgbClr val="CF6C2B"/>
                </a:solidFill>
              </a:rPr>
              <a:t>Connect</a:t>
            </a:r>
            <a:r>
              <a:rPr lang="en" sz="2400" b="0" dirty="0" smtClean="0"/>
              <a:t> city </a:t>
            </a:r>
            <a:r>
              <a:rPr lang="en" sz="2400" b="0" dirty="0"/>
              <a:t>and county leaders </a:t>
            </a:r>
            <a:r>
              <a:rPr lang="en" sz="2400" b="0" dirty="0" smtClean="0"/>
              <a:t>with technologists</a:t>
            </a:r>
            <a:r>
              <a:rPr lang="en" sz="2400" b="0" dirty="0"/>
              <a:t>, researchers, data scientists and design </a:t>
            </a:r>
            <a:r>
              <a:rPr lang="en" sz="2400" b="0" dirty="0" smtClean="0"/>
              <a:t>experts.</a:t>
            </a:r>
            <a:endParaRPr lang="en" sz="2400" b="0" dirty="0"/>
          </a:p>
          <a:p>
            <a:pPr marL="457200" lvl="0" indent="-38100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dirty="0"/>
              <a:t>Host </a:t>
            </a:r>
            <a:r>
              <a:rPr lang="en" sz="2400" b="0" dirty="0" smtClean="0">
                <a:solidFill>
                  <a:srgbClr val="CF6C2B"/>
                </a:solidFill>
              </a:rPr>
              <a:t>community</a:t>
            </a:r>
            <a:r>
              <a:rPr lang="en" sz="2400" b="0" dirty="0">
                <a:solidFill>
                  <a:srgbClr val="CF6C2B"/>
                </a:solidFill>
              </a:rPr>
              <a:t>-based </a:t>
            </a:r>
            <a:r>
              <a:rPr lang="en" sz="2400" b="0" dirty="0" smtClean="0">
                <a:solidFill>
                  <a:srgbClr val="CF6C2B"/>
                </a:solidFill>
              </a:rPr>
              <a:t>events</a:t>
            </a:r>
            <a:r>
              <a:rPr lang="en" sz="2400" b="0" dirty="0" smtClean="0"/>
              <a:t> to </a:t>
            </a:r>
            <a:r>
              <a:rPr lang="en" sz="2400" b="0" dirty="0"/>
              <a:t>develop, </a:t>
            </a:r>
            <a:r>
              <a:rPr lang="en" sz="2400" b="0" dirty="0" smtClean="0"/>
              <a:t>test</a:t>
            </a:r>
            <a:r>
              <a:rPr lang="en-US" sz="2400" b="0" dirty="0" smtClean="0"/>
              <a:t>,</a:t>
            </a:r>
            <a:r>
              <a:rPr lang="en" sz="2400" b="0" dirty="0" smtClean="0"/>
              <a:t> </a:t>
            </a:r>
            <a:r>
              <a:rPr lang="en" sz="2400" b="0" dirty="0"/>
              <a:t>and validate new ideas and tools with all stakeholders</a:t>
            </a:r>
            <a:r>
              <a:rPr lang="en" sz="2400" b="0" dirty="0" smtClean="0"/>
              <a:t>.</a:t>
            </a:r>
          </a:p>
          <a:p>
            <a:pPr marL="457200" lvl="0" indent="-381000">
              <a:spcAft>
                <a:spcPts val="10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b="0" dirty="0" smtClean="0"/>
              <a:t>Create </a:t>
            </a:r>
            <a:r>
              <a:rPr lang="en" sz="2400" b="0" dirty="0"/>
              <a:t>platforms, </a:t>
            </a:r>
            <a:r>
              <a:rPr lang="en" sz="2400" b="0" dirty="0" smtClean="0">
                <a:solidFill>
                  <a:srgbClr val="CF6C2B"/>
                </a:solidFill>
              </a:rPr>
              <a:t>resources</a:t>
            </a:r>
            <a:r>
              <a:rPr lang="en-US" sz="2400" b="0" dirty="0" smtClean="0">
                <a:solidFill>
                  <a:srgbClr val="CF6C2B"/>
                </a:solidFill>
              </a:rPr>
              <a:t>,</a:t>
            </a:r>
            <a:r>
              <a:rPr lang="en" sz="2400" b="0" dirty="0" smtClean="0"/>
              <a:t> </a:t>
            </a:r>
            <a:r>
              <a:rPr lang="en" sz="2400" b="0" dirty="0"/>
              <a:t>and mechanisms to share best practices and lessons learned</a:t>
            </a:r>
            <a:r>
              <a:rPr lang="en" sz="2400" b="0" dirty="0" smtClean="0"/>
              <a:t>.</a:t>
            </a:r>
            <a:endParaRPr lang="en" sz="2400" b="0" dirty="0"/>
          </a:p>
        </p:txBody>
      </p:sp>
    </p:spTree>
    <p:extLst>
      <p:ext uri="{BB962C8B-B14F-4D97-AF65-F5344CB8AC3E}">
        <p14:creationId xmlns:p14="http://schemas.microsoft.com/office/powerpoint/2010/main" val="109180923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Open Data 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Policing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25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4294967295"/>
          </p:nvPr>
        </p:nvSpPr>
        <p:spPr>
          <a:xfrm>
            <a:off x="457200" y="514350"/>
            <a:ext cx="8229600" cy="323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" sz="4000" dirty="0">
                <a:solidFill>
                  <a:srgbClr val="5091B2"/>
                </a:solidFill>
              </a:rPr>
              <a:t>The act of </a:t>
            </a:r>
            <a:r>
              <a:rPr lang="en-US" sz="4000" dirty="0" smtClean="0">
                <a:solidFill>
                  <a:srgbClr val="CF6C2B"/>
                </a:solidFill>
              </a:rPr>
              <a:t>voluntary and c</a:t>
            </a:r>
            <a:r>
              <a:rPr lang="en" sz="4000" dirty="0" smtClean="0">
                <a:solidFill>
                  <a:srgbClr val="CF6C2B"/>
                </a:solidFill>
              </a:rPr>
              <a:t>onsistent </a:t>
            </a:r>
            <a:r>
              <a:rPr lang="en" sz="4000" dirty="0">
                <a:solidFill>
                  <a:srgbClr val="CF6C2B"/>
                </a:solidFill>
              </a:rPr>
              <a:t>open data release</a:t>
            </a:r>
            <a:r>
              <a:rPr lang="en" sz="4000" dirty="0">
                <a:solidFill>
                  <a:srgbClr val="5091B2"/>
                </a:solidFill>
              </a:rPr>
              <a:t> to the public will </a:t>
            </a:r>
            <a:r>
              <a:rPr lang="en" sz="4000" dirty="0" smtClean="0">
                <a:solidFill>
                  <a:srgbClr val="5091B2"/>
                </a:solidFill>
              </a:rPr>
              <a:t>help </a:t>
            </a:r>
            <a:r>
              <a:rPr lang="en" sz="4000" dirty="0">
                <a:solidFill>
                  <a:srgbClr val="5091B2"/>
                </a:solidFill>
              </a:rPr>
              <a:t>to build and sustain trust in the communities that </a:t>
            </a:r>
            <a:r>
              <a:rPr lang="en" sz="4000" dirty="0" smtClean="0">
                <a:solidFill>
                  <a:srgbClr val="5091B2"/>
                </a:solidFill>
              </a:rPr>
              <a:t>law </a:t>
            </a:r>
            <a:r>
              <a:rPr lang="en" sz="4000" dirty="0">
                <a:solidFill>
                  <a:srgbClr val="5091B2"/>
                </a:solidFill>
              </a:rPr>
              <a:t>enforcement </a:t>
            </a:r>
            <a:r>
              <a:rPr lang="en-US" sz="4000" dirty="0" smtClean="0">
                <a:solidFill>
                  <a:srgbClr val="5091B2"/>
                </a:solidFill>
              </a:rPr>
              <a:t>agencies </a:t>
            </a:r>
            <a:r>
              <a:rPr lang="en" sz="4000" dirty="0" smtClean="0">
                <a:solidFill>
                  <a:srgbClr val="5091B2"/>
                </a:solidFill>
              </a:rPr>
              <a:t>serve</a:t>
            </a:r>
            <a:r>
              <a:rPr lang="en-US" sz="4000" dirty="0">
                <a:solidFill>
                  <a:srgbClr val="5091B2"/>
                </a:solidFill>
              </a:rPr>
              <a:t>.</a:t>
            </a:r>
            <a:endParaRPr lang="en" sz="4000" dirty="0">
              <a:solidFill>
                <a:srgbClr val="5091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3426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14"/>
          <p:cNvPicPr preferRelativeResize="0"/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3998" cy="6857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82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DI-map-914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501"/>
            <a:ext cx="9481783" cy="565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49" y="63822"/>
            <a:ext cx="4985516" cy="18078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F6C2B"/>
                </a:solidFill>
              </a:rPr>
              <a:t>The Data…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71246" y="353330"/>
            <a:ext cx="5062282" cy="449772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 i="0" u="none" strike="noStrike" cap="none" baseline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z="2800" dirty="0"/>
              <a:t>Use of Force</a:t>
            </a:r>
            <a:br>
              <a:rPr lang="en-US" sz="2800" dirty="0"/>
            </a:br>
            <a:r>
              <a:rPr lang="en-US" sz="2800" dirty="0"/>
              <a:t>Officer Involved Shootings</a:t>
            </a:r>
            <a:br>
              <a:rPr lang="en-US" sz="2800" dirty="0"/>
            </a:br>
            <a:r>
              <a:rPr lang="en-US" sz="2800" dirty="0"/>
              <a:t>Assaults on Officers</a:t>
            </a:r>
            <a:br>
              <a:rPr lang="en-US" sz="2800" dirty="0"/>
            </a:br>
            <a:r>
              <a:rPr lang="en-US" sz="2800" dirty="0"/>
              <a:t>Calls for Service</a:t>
            </a:r>
            <a:br>
              <a:rPr lang="en-US" sz="2800" dirty="0"/>
            </a:br>
            <a:r>
              <a:rPr lang="en-US" sz="2800" dirty="0"/>
              <a:t>Crime Incidents</a:t>
            </a:r>
            <a:endParaRPr lang="en-US" sz="2800" dirty="0" smtClean="0"/>
          </a:p>
          <a:p>
            <a:r>
              <a:rPr lang="en-US" sz="2800" dirty="0" smtClean="0"/>
              <a:t>Citations and Traffic Stops</a:t>
            </a:r>
          </a:p>
          <a:p>
            <a:r>
              <a:rPr lang="en-US" sz="2800" dirty="0" smtClean="0"/>
              <a:t>Citizen Complaints</a:t>
            </a:r>
          </a:p>
          <a:p>
            <a:r>
              <a:rPr lang="en-US" sz="2800" dirty="0" smtClean="0"/>
              <a:t>Employee Characteristics</a:t>
            </a:r>
          </a:p>
          <a:p>
            <a:r>
              <a:rPr lang="en-US" sz="2800" dirty="0" smtClean="0"/>
              <a:t>Body-worn Camera Metadata</a:t>
            </a:r>
          </a:p>
          <a:p>
            <a:r>
              <a:rPr lang="en-US" sz="2800" dirty="0" smtClean="0"/>
              <a:t>Community Engagement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097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019"/>
            <a:ext cx="9144000" cy="43523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885914" y="4797527"/>
            <a:ext cx="3258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 (Body)"/>
                <a:cs typeface="Franklin Gothic Book (Body)"/>
              </a:rPr>
              <a:t>http://</a:t>
            </a:r>
            <a:r>
              <a:rPr lang="en-US" dirty="0" err="1">
                <a:latin typeface="Franklin Gothic Book (Body)"/>
                <a:cs typeface="Franklin Gothic Book (Body)"/>
              </a:rPr>
              <a:t>www.dallaspolice.net</a:t>
            </a:r>
            <a:r>
              <a:rPr lang="en-US" dirty="0">
                <a:latin typeface="Franklin Gothic Book (Body)"/>
                <a:cs typeface="Franklin Gothic Book (Body)"/>
              </a:rPr>
              <a:t>/</a:t>
            </a:r>
            <a:r>
              <a:rPr lang="en-US" dirty="0" err="1">
                <a:latin typeface="Franklin Gothic Book (Body)"/>
                <a:cs typeface="Franklin Gothic Book (Body)"/>
              </a:rPr>
              <a:t>ois</a:t>
            </a:r>
            <a:r>
              <a:rPr lang="en-US" dirty="0">
                <a:latin typeface="Franklin Gothic Book (Body)"/>
                <a:cs typeface="Franklin Gothic Book (Body)"/>
              </a:rPr>
              <a:t>/</a:t>
            </a:r>
            <a:r>
              <a:rPr lang="en-US" dirty="0" err="1">
                <a:latin typeface="Franklin Gothic Book (Body)"/>
                <a:cs typeface="Franklin Gothic Book (Body)"/>
              </a:rPr>
              <a:t>ois.html</a:t>
            </a:r>
            <a:endParaRPr lang="en-US" dirty="0">
              <a:latin typeface="Franklin Gothic Book (Body)"/>
              <a:cs typeface="Franklin Gothic Book (Body)"/>
            </a:endParaRPr>
          </a:p>
        </p:txBody>
      </p:sp>
    </p:spTree>
    <p:extLst>
      <p:ext uri="{BB962C8B-B14F-4D97-AF65-F5344CB8AC3E}">
        <p14:creationId xmlns:p14="http://schemas.microsoft.com/office/powerpoint/2010/main" val="335700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065" y="0"/>
            <a:ext cx="9167065" cy="5177741"/>
          </a:xfrm>
          <a:prstGeom prst="rect">
            <a:avLst/>
          </a:prstGeom>
          <a:solidFill>
            <a:srgbClr val="CF6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HarrisonCo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620" y="0"/>
            <a:ext cx="6903654" cy="5177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31" y="553860"/>
            <a:ext cx="233706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154E7C"/>
                </a:solidFill>
                <a:latin typeface="Franklin Gothic Book"/>
                <a:cs typeface="Franklin Gothic Book"/>
              </a:rPr>
              <a:t>Community</a:t>
            </a:r>
          </a:p>
          <a:p>
            <a:r>
              <a:rPr lang="en-US" sz="3000" b="1" dirty="0" smtClean="0">
                <a:solidFill>
                  <a:srgbClr val="154E7C"/>
                </a:solidFill>
                <a:latin typeface="Franklin Gothic Book"/>
                <a:cs typeface="Franklin Gothic Book"/>
              </a:rPr>
              <a:t>Engagement: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New Orleans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Police Dept.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And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Operation</a:t>
            </a:r>
          </a:p>
          <a:p>
            <a:r>
              <a:rPr lang="en-US" sz="3000" i="1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Spark</a:t>
            </a:r>
            <a:endParaRPr lang="en-US" sz="3000" i="1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9174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4 at 2.5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3"/>
            <a:ext cx="9144000" cy="56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3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4 at 10.1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9144000" cy="49472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4653" y="4754459"/>
            <a:ext cx="2739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ranklin Gothic Book"/>
                <a:cs typeface="Franklin Gothic Book"/>
              </a:rPr>
              <a:t>http://</a:t>
            </a:r>
            <a:r>
              <a:rPr lang="en-US" dirty="0" err="1">
                <a:latin typeface="Franklin Gothic Book"/>
                <a:cs typeface="Franklin Gothic Book"/>
              </a:rPr>
              <a:t>publicsafetydataportal.org</a:t>
            </a:r>
            <a:r>
              <a:rPr lang="en-US" dirty="0">
                <a:latin typeface="Franklin Gothic Book"/>
                <a:cs typeface="Franklin Gothic Book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29451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man_megaphone_police_B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3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Civic technologists, community members, and </a:t>
            </a:r>
            <a:r>
              <a:rPr lang="en-US" sz="3200" dirty="0" smtClean="0"/>
              <a:t>other stakeholders are </a:t>
            </a:r>
            <a:r>
              <a:rPr lang="en-US" sz="3200" dirty="0"/>
              <a:t>a crucial part of the supporting ecosystem, as they can use the data to build value-enhancing tools that provide </a:t>
            </a:r>
            <a:r>
              <a:rPr lang="en-US" sz="3200" dirty="0">
                <a:solidFill>
                  <a:srgbClr val="CF6C2B"/>
                </a:solidFill>
              </a:rPr>
              <a:t>productive pathways for feedback, accountability, and engagement between police and citizens</a:t>
            </a:r>
            <a:r>
              <a:rPr lang="en-US" sz="3200" dirty="0"/>
              <a:t>.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4862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5267"/>
            <a:ext cx="5959476" cy="2829626"/>
          </a:xfrm>
        </p:spPr>
        <p:txBody>
          <a:bodyPr>
            <a:normAutofit/>
          </a:bodyPr>
          <a:lstStyle/>
          <a:p>
            <a:r>
              <a:rPr lang="en-US" dirty="0" smtClean="0"/>
              <a:t>How can we work together?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470244"/>
            <a:ext cx="8222498" cy="2829626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6600" b="1" i="0" u="none" strike="noStrike" cap="none" baseline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  <a:rtl val="0"/>
              </a:defRPr>
            </a:lvl1pPr>
            <a:lvl2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  <a:defRPr sz="4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r>
              <a:rPr lang="en-US" sz="4000" smtClean="0">
                <a:solidFill>
                  <a:srgbClr val="CF6C2B"/>
                </a:solidFill>
              </a:rPr>
              <a:t>clarence.wardell@gsa.gov</a:t>
            </a:r>
            <a:br>
              <a:rPr lang="en-US" sz="4000" smtClean="0">
                <a:solidFill>
                  <a:srgbClr val="CF6C2B"/>
                </a:solidFill>
              </a:rPr>
            </a:br>
            <a:r>
              <a:rPr lang="en-US" sz="4000" smtClean="0"/>
              <a:t>pdi@policefoundation.org</a:t>
            </a:r>
            <a:br>
              <a:rPr lang="en-US" sz="4000" smtClean="0"/>
            </a:br>
            <a:r>
              <a:rPr lang="en-US" sz="4000" smtClean="0">
                <a:solidFill>
                  <a:srgbClr val="CF6C2B"/>
                </a:solidFill>
              </a:rPr>
              <a:t>http://publicsafetydataportal.org/</a:t>
            </a:r>
            <a:endParaRPr lang="en-US" sz="4000" dirty="0">
              <a:solidFill>
                <a:srgbClr val="CF6C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3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might we build trust between police officers and citizens?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8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7-13 at 7.43.32 A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927"/>
          <a:stretch/>
        </p:blipFill>
        <p:spPr>
          <a:xfrm>
            <a:off x="0" y="0"/>
            <a:ext cx="9144000" cy="598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dirty="0" smtClean="0">
                <a:solidFill>
                  <a:srgbClr val="CF6C2B"/>
                </a:solidFill>
              </a:rPr>
              <a:t>59</a:t>
            </a:r>
            <a:r>
              <a:rPr lang="en-US" sz="5000" dirty="0" smtClean="0"/>
              <a:t> recommendations</a:t>
            </a:r>
            <a:br>
              <a:rPr lang="en-US" sz="5000" dirty="0" smtClean="0"/>
            </a:br>
            <a:r>
              <a:rPr lang="en-US" sz="5000" dirty="0" smtClean="0"/>
              <a:t>	</a:t>
            </a:r>
            <a:r>
              <a:rPr lang="en-US" sz="5000" dirty="0" smtClean="0">
                <a:solidFill>
                  <a:srgbClr val="CF6C2B"/>
                </a:solidFill>
              </a:rPr>
              <a:t>14</a:t>
            </a:r>
            <a:r>
              <a:rPr lang="en-US" sz="5000" dirty="0" smtClean="0"/>
              <a:t> focused on tech/data/		transparency</a:t>
            </a:r>
            <a:br>
              <a:rPr lang="en-US" sz="5000" dirty="0" smtClean="0"/>
            </a:br>
            <a:r>
              <a:rPr lang="en-US" sz="5000" dirty="0" smtClean="0"/>
              <a:t>		</a:t>
            </a:r>
            <a:r>
              <a:rPr lang="en-US" sz="5000" dirty="0" smtClean="0">
                <a:solidFill>
                  <a:srgbClr val="CF6C2B"/>
                </a:solidFill>
              </a:rPr>
              <a:t>2</a:t>
            </a:r>
            <a:r>
              <a:rPr lang="en-US" sz="5000" dirty="0" smtClean="0"/>
              <a:t> key </a:t>
            </a:r>
            <a:r>
              <a:rPr lang="en-US" sz="5000" dirty="0"/>
              <a:t>c</a:t>
            </a:r>
            <a:r>
              <a:rPr lang="en-US" sz="5000" dirty="0" smtClean="0"/>
              <a:t>hallenges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370715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lack of transparency around policing.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lack of data analysis to improve policing and accountability.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4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both instances, significant barriers to improvement exist, including cultural, technical, and financial.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90082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26"/>
          <p:cNvSpPr/>
          <p:nvPr/>
        </p:nvSpPr>
        <p:spPr>
          <a:xfrm>
            <a:off x="4734717" y="8973"/>
            <a:ext cx="4038599" cy="312419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“We’ve launched a </a:t>
            </a:r>
            <a:r>
              <a:rPr lang="en-US" sz="2400" b="1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Police</a:t>
            </a:r>
            <a:r>
              <a:rPr lang="en-US" sz="2400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 </a:t>
            </a:r>
            <a:r>
              <a:rPr lang="en-US" sz="2400" b="1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Data</a:t>
            </a:r>
            <a:r>
              <a:rPr lang="en-US" sz="2400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 </a:t>
            </a:r>
            <a:r>
              <a:rPr lang="en-US" sz="2400" b="1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Initiative</a:t>
            </a:r>
            <a:r>
              <a:rPr lang="en-US" sz="2400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 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that’s helping Camden and other innovative cities use data to strengthen their work and hold themselves accountable by sharing it with the public.”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- May 18</a:t>
            </a:r>
            <a:r>
              <a:rPr lang="en-US" sz="2400" b="0" i="0" u="none" strike="noStrike" cap="none" baseline="3000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th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Franklin Gothic Book"/>
                <a:ea typeface="Cambria"/>
                <a:cs typeface="Franklin Gothic Book"/>
                <a:sym typeface="Cambria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3755640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it">
  <a:themeElements>
    <a:clrScheme name="2015 Summit">
      <a:dk1>
        <a:srgbClr val="000000"/>
      </a:dk1>
      <a:lt1>
        <a:srgbClr val="FFFFFF"/>
      </a:lt1>
      <a:dk2>
        <a:srgbClr val="666666"/>
      </a:dk2>
      <a:lt2>
        <a:srgbClr val="D8D5D5"/>
      </a:lt2>
      <a:accent1>
        <a:srgbClr val="2E6CAC"/>
      </a:accent1>
      <a:accent2>
        <a:srgbClr val="144D7C"/>
      </a:accent2>
      <a:accent3>
        <a:srgbClr val="BD3B44"/>
      </a:accent3>
      <a:accent4>
        <a:srgbClr val="CF6D2C"/>
      </a:accent4>
      <a:accent5>
        <a:srgbClr val="4D3C8F"/>
      </a:accent5>
      <a:accent6>
        <a:srgbClr val="963334"/>
      </a:accent6>
      <a:hlink>
        <a:srgbClr val="1155CC"/>
      </a:hlink>
      <a:folHlink>
        <a:srgbClr val="6611C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287</Words>
  <Application>Microsoft Macintosh PowerPoint</Application>
  <PresentationFormat>On-screen Show (16:9)</PresentationFormat>
  <Paragraphs>38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Summit</vt:lpstr>
      <vt:lpstr>The White House Police Data Initiative</vt:lpstr>
      <vt:lpstr>PowerPoint Presentation</vt:lpstr>
      <vt:lpstr>How might we build trust between police officers and citizens?</vt:lpstr>
      <vt:lpstr>PowerPoint Presentation</vt:lpstr>
      <vt:lpstr>59 recommendations  14 focused on tech/data/  transparency   2 key challenges</vt:lpstr>
      <vt:lpstr>A lack of transparency around policing.</vt:lpstr>
      <vt:lpstr>A lack of data analysis to improve policing and accountability.</vt:lpstr>
      <vt:lpstr>In both instances, significant barriers to improvement exist, including cultural, technical, and financial.</vt:lpstr>
      <vt:lpstr>PowerPoint Presentation</vt:lpstr>
      <vt:lpstr>PowerPoint Presentation</vt:lpstr>
      <vt:lpstr>Open Data  and Policing</vt:lpstr>
      <vt:lpstr>PowerPoint Presentation</vt:lpstr>
      <vt:lpstr>PowerPoint Presentation</vt:lpstr>
      <vt:lpstr>PowerPoint Presentation</vt:lpstr>
      <vt:lpstr>The Data… </vt:lpstr>
      <vt:lpstr>PowerPoint Presentation</vt:lpstr>
      <vt:lpstr>PowerPoint Presentation</vt:lpstr>
      <vt:lpstr>PowerPoint Presentation</vt:lpstr>
      <vt:lpstr>PowerPoint Presentation</vt:lpstr>
      <vt:lpstr>Civic technologists, community members, and other stakeholders are a crucial part of the supporting ecosystem, as they can use the data to build value-enhancing tools that provide productive pathways for feedback, accountability, and engagement between police and citizens. </vt:lpstr>
      <vt:lpstr>How can we work together?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amazing talk title goes here</dc:title>
  <cp:lastModifiedBy>Clarence Wardell</cp:lastModifiedBy>
  <cp:revision>51</cp:revision>
  <dcterms:modified xsi:type="dcterms:W3CDTF">2015-10-20T03:27:55Z</dcterms:modified>
</cp:coreProperties>
</file>