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24" r:id="rId3"/>
    <p:sldId id="325" r:id="rId4"/>
    <p:sldId id="326" r:id="rId5"/>
    <p:sldId id="327" r:id="rId6"/>
    <p:sldId id="331" r:id="rId7"/>
    <p:sldId id="328" r:id="rId8"/>
    <p:sldId id="329" r:id="rId9"/>
    <p:sldId id="330" r:id="rId10"/>
    <p:sldId id="332" r:id="rId11"/>
    <p:sldId id="32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0F6"/>
    <a:srgbClr val="D3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608"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90DE2-CA16-4E3A-983E-40B06CB3059E}" type="datetimeFigureOut">
              <a:rPr lang="en-US" smtClean="0"/>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63ADB7-C1A8-4CA1-8099-1EEDA8A19972}" type="slidenum">
              <a:rPr lang="en-US" smtClean="0"/>
              <a:pPr/>
              <a:t>‹#›</a:t>
            </a:fld>
            <a:endParaRPr lang="en-US"/>
          </a:p>
        </p:txBody>
      </p:sp>
    </p:spTree>
    <p:extLst>
      <p:ext uri="{BB962C8B-B14F-4D97-AF65-F5344CB8AC3E}">
        <p14:creationId xmlns:p14="http://schemas.microsoft.com/office/powerpoint/2010/main" val="4272410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a:t>
            </a:r>
            <a:r>
              <a:rPr lang="en-US" baseline="0" dirty="0" smtClean="0"/>
              <a:t> – I framed this as a journey that’s led to better data, and is leading to even better data than that.  Feel free to insert/modify/switch around as needed to match your presenting goal, but hopefully it helps provide some visuals to talk to at least!</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a:t>
            </a:fld>
            <a:endParaRPr lang="en-US"/>
          </a:p>
        </p:txBody>
      </p:sp>
    </p:spTree>
    <p:extLst>
      <p:ext uri="{BB962C8B-B14F-4D97-AF65-F5344CB8AC3E}">
        <p14:creationId xmlns:p14="http://schemas.microsoft.com/office/powerpoint/2010/main" val="4044457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 list some recommendations you’d like them</a:t>
            </a:r>
            <a:r>
              <a:rPr lang="en-US" baseline="0" dirty="0" smtClean="0"/>
              <a:t> to take away here!</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10</a:t>
            </a:fld>
            <a:endParaRPr lang="en-US"/>
          </a:p>
        </p:txBody>
      </p:sp>
    </p:spTree>
    <p:extLst>
      <p:ext uri="{BB962C8B-B14F-4D97-AF65-F5344CB8AC3E}">
        <p14:creationId xmlns:p14="http://schemas.microsoft.com/office/powerpoint/2010/main" val="305503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posted the products for all of the interns,</a:t>
            </a:r>
            <a:r>
              <a:rPr lang="en-US" baseline="0" dirty="0" smtClean="0"/>
              <a:t> as well as some video and materials documenting the first year on our website (datadrivendetroit.org).  Be sure to visit it, and let us know if you have any questions about how we implemented and/or evaluated the program!</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11</a:t>
            </a:fld>
            <a:endParaRPr lang="en-US"/>
          </a:p>
        </p:txBody>
      </p:sp>
    </p:spTree>
    <p:extLst>
      <p:ext uri="{BB962C8B-B14F-4D97-AF65-F5344CB8AC3E}">
        <p14:creationId xmlns:p14="http://schemas.microsoft.com/office/powerpoint/2010/main" val="115873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 you</a:t>
            </a:r>
            <a:r>
              <a:rPr lang="en-US" baseline="0" dirty="0" smtClean="0"/>
              <a:t> can use this slide to talk about the general difficulties we’ve had in obtaining data in the past – there are some successes, but quite a few more failures</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2</a:t>
            </a:fld>
            <a:endParaRPr lang="en-US"/>
          </a:p>
        </p:txBody>
      </p:sp>
    </p:spTree>
    <p:extLst>
      <p:ext uri="{BB962C8B-B14F-4D97-AF65-F5344CB8AC3E}">
        <p14:creationId xmlns:p14="http://schemas.microsoft.com/office/powerpoint/2010/main" val="121190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Here’s a</a:t>
            </a:r>
            <a:r>
              <a:rPr lang="en-US" baseline="0" dirty="0" smtClean="0"/>
              <a:t> chance to talk about the wonderful organizational structure of DPD that’s frustrated many of our efforts to get the data in the past</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3</a:t>
            </a:fld>
            <a:endParaRPr lang="en-US"/>
          </a:p>
        </p:txBody>
      </p:sp>
    </p:spTree>
    <p:extLst>
      <p:ext uri="{BB962C8B-B14F-4D97-AF65-F5344CB8AC3E}">
        <p14:creationId xmlns:p14="http://schemas.microsoft.com/office/powerpoint/2010/main" val="184295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Here you can talk about how much better things are becoming – we have crimes on the Open Data Portal, now!</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4</a:t>
            </a:fld>
            <a:endParaRPr lang="en-US"/>
          </a:p>
        </p:txBody>
      </p:sp>
    </p:spTree>
    <p:extLst>
      <p:ext uri="{BB962C8B-B14F-4D97-AF65-F5344CB8AC3E}">
        <p14:creationId xmlns:p14="http://schemas.microsoft.com/office/powerpoint/2010/main" val="15538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a:t>
            </a:r>
            <a:r>
              <a:rPr lang="en-US" baseline="0" dirty="0" smtClean="0"/>
              <a:t>  Here you can keep talking about how much better things are, and we’re now able to make friendly and informative data visualizations for people – but the data are still limited</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5</a:t>
            </a:fld>
            <a:endParaRPr lang="en-US"/>
          </a:p>
        </p:txBody>
      </p:sp>
    </p:spTree>
    <p:extLst>
      <p:ext uri="{BB962C8B-B14F-4D97-AF65-F5344CB8AC3E}">
        <p14:creationId xmlns:p14="http://schemas.microsoft.com/office/powerpoint/2010/main" val="2964712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Here you</a:t>
            </a:r>
            <a:r>
              <a:rPr lang="en-US" baseline="0" dirty="0" smtClean="0"/>
              <a:t> can talk about how we also help DPD with some of their projects, such as digitizing data for Angel’s Night, and answering other miscellaneous requests.  Good to highlight a much stronger relationship with the City </a:t>
            </a:r>
            <a:r>
              <a:rPr lang="en-US" baseline="0" dirty="0" err="1" smtClean="0"/>
              <a:t>dpmt</a:t>
            </a:r>
            <a:r>
              <a:rPr lang="en-US" baseline="0" dirty="0" smtClean="0"/>
              <a:t> of technology in general</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6</a:t>
            </a:fld>
            <a:endParaRPr lang="en-US"/>
          </a:p>
        </p:txBody>
      </p:sp>
    </p:spTree>
    <p:extLst>
      <p:ext uri="{BB962C8B-B14F-4D97-AF65-F5344CB8AC3E}">
        <p14:creationId xmlns:p14="http://schemas.microsoft.com/office/powerpoint/2010/main" val="156050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Here we can start to talk about Alexis’s project an d how she started working to implement</a:t>
            </a:r>
            <a:r>
              <a:rPr lang="en-US" baseline="0" dirty="0" smtClean="0"/>
              <a:t> the PDI in different cities</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7</a:t>
            </a:fld>
            <a:endParaRPr lang="en-US"/>
          </a:p>
        </p:txBody>
      </p:sp>
    </p:spTree>
    <p:extLst>
      <p:ext uri="{BB962C8B-B14F-4D97-AF65-F5344CB8AC3E}">
        <p14:creationId xmlns:p14="http://schemas.microsoft.com/office/powerpoint/2010/main" val="409758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Here,</a:t>
            </a:r>
            <a:r>
              <a:rPr lang="en-US" baseline="0" dirty="0" smtClean="0"/>
              <a:t> you can talk about Alexis’s journey through DPD to try to get the initiative implemented in Detroit</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8</a:t>
            </a:fld>
            <a:endParaRPr lang="en-US"/>
          </a:p>
        </p:txBody>
      </p:sp>
    </p:spTree>
    <p:extLst>
      <p:ext uri="{BB962C8B-B14F-4D97-AF65-F5344CB8AC3E}">
        <p14:creationId xmlns:p14="http://schemas.microsoft.com/office/powerpoint/2010/main" val="151002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Noah’s Notes:  Here are some potential datasets that could be</a:t>
            </a:r>
            <a:r>
              <a:rPr lang="en-US" baseline="0" dirty="0" smtClean="0"/>
              <a:t> released – none of them is currently available</a:t>
            </a:r>
            <a:endParaRPr lang="en-US" dirty="0"/>
          </a:p>
        </p:txBody>
      </p:sp>
      <p:sp>
        <p:nvSpPr>
          <p:cNvPr id="4" name="Slide Number Placeholder 3"/>
          <p:cNvSpPr>
            <a:spLocks noGrp="1"/>
          </p:cNvSpPr>
          <p:nvPr>
            <p:ph type="sldNum" sz="quarter" idx="10"/>
          </p:nvPr>
        </p:nvSpPr>
        <p:spPr/>
        <p:txBody>
          <a:bodyPr/>
          <a:lstStyle/>
          <a:p>
            <a:fld id="{9563ADB7-C1A8-4CA1-8099-1EEDA8A19972}" type="slidenum">
              <a:rPr lang="en-US" smtClean="0"/>
              <a:pPr/>
              <a:t>9</a:t>
            </a:fld>
            <a:endParaRPr lang="en-US"/>
          </a:p>
        </p:txBody>
      </p:sp>
    </p:spTree>
    <p:extLst>
      <p:ext uri="{BB962C8B-B14F-4D97-AF65-F5344CB8AC3E}">
        <p14:creationId xmlns:p14="http://schemas.microsoft.com/office/powerpoint/2010/main" val="1906775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343400"/>
            <a:ext cx="6477000" cy="1447800"/>
          </a:xfrm>
        </p:spPr>
        <p:txBody>
          <a:bodyPr anchor="b"/>
          <a:lstStyle>
            <a:lvl1pPr algn="r">
              <a:defRPr cap="all" baseline="0"/>
            </a:lvl1pPr>
          </a:lstStyle>
          <a:p>
            <a:r>
              <a:rPr kumimoji="0" lang="en-US" dirty="0" smtClean="0"/>
              <a:t>Click to edit master title style</a:t>
            </a:r>
            <a:endParaRPr kumimoji="0" lang="en-US" dirty="0"/>
          </a:p>
        </p:txBody>
      </p:sp>
      <p:pic>
        <p:nvPicPr>
          <p:cNvPr id="9" name="Picture 8" descr="D3_Logo_Long_White_TRANS_LARGE.png"/>
          <p:cNvPicPr>
            <a:picLocks noChangeAspect="1"/>
          </p:cNvPicPr>
          <p:nvPr userDrawn="1"/>
        </p:nvPicPr>
        <p:blipFill>
          <a:blip r:embed="rId2" cstate="print"/>
          <a:stretch>
            <a:fillRect/>
          </a:stretch>
        </p:blipFill>
        <p:spPr>
          <a:xfrm>
            <a:off x="2971800" y="6160626"/>
            <a:ext cx="4876800" cy="290982"/>
          </a:xfrm>
          <a:prstGeom prst="rect">
            <a:avLst/>
          </a:prstGeom>
        </p:spPr>
      </p:pic>
      <p:sp>
        <p:nvSpPr>
          <p:cNvPr id="13" name="TextBox 12"/>
          <p:cNvSpPr txBox="1"/>
          <p:nvPr userDrawn="1"/>
        </p:nvSpPr>
        <p:spPr>
          <a:xfrm>
            <a:off x="4648200" y="6388955"/>
            <a:ext cx="5410200"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icture Placeholder 2"/>
          <p:cNvSpPr>
            <a:spLocks noGrp="1"/>
          </p:cNvSpPr>
          <p:nvPr>
            <p:ph type="pic" idx="1"/>
          </p:nvPr>
        </p:nvSpPr>
        <p:spPr>
          <a:xfrm>
            <a:off x="0" y="0"/>
            <a:ext cx="9144000" cy="5867400"/>
          </a:xfrm>
          <a:solidFill>
            <a:srgbClr val="E9F0F6"/>
          </a:solidFill>
          <a:ln>
            <a:noFill/>
          </a:ln>
        </p:spPr>
        <p:txBody>
          <a:bodyPr/>
          <a:lstStyle>
            <a:lvl1pPr marL="0" indent="0">
              <a:buNone/>
              <a:defRPr sz="3200"/>
            </a:lvl1pPr>
          </a:lstStyle>
          <a:p>
            <a:r>
              <a:rPr kumimoji="0" lang="en-US" smtClean="0"/>
              <a:t>Click icon to add picture</a:t>
            </a:r>
            <a:endParaRPr kumimoji="0" lang="en-US" dirty="0"/>
          </a:p>
        </p:txBody>
      </p:sp>
      <p:pic>
        <p:nvPicPr>
          <p:cNvPr id="8" name="Picture 7" descr="D3_Logo_Long_White_TRANS_LARGE.png"/>
          <p:cNvPicPr>
            <a:picLocks noChangeAspect="1"/>
          </p:cNvPicPr>
          <p:nvPr userDrawn="1"/>
        </p:nvPicPr>
        <p:blipFill>
          <a:blip r:embed="rId2" cstate="print"/>
          <a:stretch>
            <a:fillRect/>
          </a:stretch>
        </p:blipFill>
        <p:spPr>
          <a:xfrm>
            <a:off x="4114800" y="6170446"/>
            <a:ext cx="4876800" cy="290982"/>
          </a:xfrm>
          <a:prstGeom prst="rect">
            <a:avLst/>
          </a:prstGeom>
        </p:spPr>
      </p:pic>
      <p:sp>
        <p:nvSpPr>
          <p:cNvPr id="13" name="TextBox 12"/>
          <p:cNvSpPr txBox="1"/>
          <p:nvPr userDrawn="1"/>
        </p:nvSpPr>
        <p:spPr>
          <a:xfrm>
            <a:off x="5181600" y="6410620"/>
            <a:ext cx="5867400" cy="276999"/>
          </a:xfrm>
          <a:prstGeom prst="rect">
            <a:avLst/>
          </a:prstGeom>
          <a:noFill/>
        </p:spPr>
        <p:txBody>
          <a:bodyPr wrap="square" rtlCol="0">
            <a:spAutoFit/>
          </a:bodyPr>
          <a:lstStyle/>
          <a:p>
            <a:r>
              <a:rPr lang="en-US" sz="1200" i="1" dirty="0" smtClean="0">
                <a:solidFill>
                  <a:schemeClr val="bg1"/>
                </a:solidFill>
              </a:rPr>
              <a:t>Affiliated with the Michigan Nonprofit</a:t>
            </a:r>
            <a:r>
              <a:rPr lang="en-US" sz="1200" i="1" baseline="0" dirty="0" smtClean="0">
                <a:solidFill>
                  <a:schemeClr val="bg1"/>
                </a:solidFill>
              </a:rPr>
              <a:t> Association</a:t>
            </a:r>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hasCustomPrompt="1"/>
          </p:nvPr>
        </p:nvSpPr>
        <p:spPr>
          <a:xfrm>
            <a:off x="2362200" y="1752600"/>
            <a:ext cx="6400800" cy="4419600"/>
          </a:xfrm>
        </p:spPr>
        <p:txBody>
          <a:bodyPr/>
          <a:lstStyle>
            <a:lvl1pPr>
              <a:defRPr baseline="0"/>
            </a:lvl1pPr>
          </a:lstStyle>
          <a:p>
            <a:pPr lvl="0" eaLnBrk="1" latinLnBrk="0" hangingPunct="1"/>
            <a:r>
              <a:rPr lang="en-US" dirty="0" smtClean="0"/>
              <a:t>You can also use this as a chart/graph slide – It will match the background color</a:t>
            </a:r>
            <a:endParaRPr kumimoji="0" lang="en-US" dirty="0"/>
          </a:p>
        </p:txBody>
      </p:sp>
    </p:spTree>
    <p:extLst>
      <p:ext uri="{BB962C8B-B14F-4D97-AF65-F5344CB8AC3E}">
        <p14:creationId xmlns:p14="http://schemas.microsoft.com/office/powerpoint/2010/main" val="150734345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579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Rectangle 9"/>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p:nvPicPr>
        <p:blipFill>
          <a:blip r:embed="rId2" cstate="print"/>
          <a:stretch>
            <a:fillRect/>
          </a:stretch>
        </p:blipFill>
        <p:spPr>
          <a:xfrm>
            <a:off x="2400300" y="6553200"/>
            <a:ext cx="4343400" cy="259156"/>
          </a:xfrm>
          <a:prstGeom prst="rect">
            <a:avLst/>
          </a:prstGeom>
        </p:spPr>
      </p:pic>
      <p:sp>
        <p:nvSpPr>
          <p:cNvPr id="12" name="Rectangle 11"/>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3" name="Picture 12" descr="D3_Logo_Long_White_TRANS_LARGE.png"/>
          <p:cNvPicPr>
            <a:picLocks noChangeAspect="1"/>
          </p:cNvPicPr>
          <p:nvPr userDrawn="1"/>
        </p:nvPicPr>
        <p:blipFill>
          <a:blip r:embed="rId2" cstate="print"/>
          <a:stretch>
            <a:fillRect/>
          </a:stretch>
        </p:blipFill>
        <p:spPr>
          <a:xfrm>
            <a:off x="457199" y="6553200"/>
            <a:ext cx="4096710" cy="244739"/>
          </a:xfrm>
          <a:prstGeom prst="rect">
            <a:avLst/>
          </a:prstGeom>
        </p:spPr>
      </p:pic>
      <p:sp>
        <p:nvSpPr>
          <p:cNvPr id="16" name="TextBox 15"/>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5" name="Rectangle 14"/>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16"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
        <p:nvSpPr>
          <p:cNvPr id="18" name="TextBox 17"/>
          <p:cNvSpPr txBox="1"/>
          <p:nvPr userDrawn="1"/>
        </p:nvSpPr>
        <p:spPr>
          <a:xfrm>
            <a:off x="4114800" y="6504801"/>
            <a:ext cx="5501381" cy="276999"/>
          </a:xfrm>
          <a:prstGeom prst="rect">
            <a:avLst/>
          </a:prstGeom>
          <a:noFill/>
        </p:spPr>
        <p:txBody>
          <a:bodyPr wrap="square" rtlCol="0">
            <a:spAutoFit/>
          </a:bodyPr>
          <a:lstStyle/>
          <a:p>
            <a:r>
              <a:rPr lang="en-US" sz="1200" dirty="0" smtClean="0">
                <a:solidFill>
                  <a:schemeClr val="accent6">
                    <a:lumMod val="20000"/>
                    <a:lumOff val="80000"/>
                  </a:schemeClr>
                </a:solidFill>
              </a:rPr>
              <a:t>A Michigan Nonprofit Association Affiliate</a:t>
            </a:r>
            <a:endParaRPr lang="en-US" sz="1200" i="1" dirty="0">
              <a:solidFill>
                <a:schemeClr val="accent6">
                  <a:lumMod val="20000"/>
                  <a:lumOff val="80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E9F0F6"/>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pic>
        <p:nvPicPr>
          <p:cNvPr id="6" name="Picture 5" descr="D3_Logo_Long_White_TRANS_LARGE.png"/>
          <p:cNvPicPr>
            <a:picLocks noChangeAspect="1"/>
          </p:cNvPicPr>
          <p:nvPr userDrawn="1"/>
        </p:nvPicPr>
        <p:blipFill>
          <a:blip r:embed="rId3" cstate="print"/>
          <a:stretch>
            <a:fillRect/>
          </a:stretch>
        </p:blipFill>
        <p:spPr>
          <a:xfrm>
            <a:off x="457199" y="6553200"/>
            <a:ext cx="4096710" cy="244739"/>
          </a:xfrm>
          <a:prstGeom prst="rect">
            <a:avLst/>
          </a:prstGeom>
        </p:spPr>
      </p:pic>
      <p:sp>
        <p:nvSpPr>
          <p:cNvPr id="10" name="TextBox 9"/>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userDrawn="1"/>
        </p:nvPicPr>
        <p:blipFill>
          <a:blip r:embed="rId3" cstate="print"/>
          <a:stretch>
            <a:fillRect/>
          </a:stretch>
        </p:blipFill>
        <p:spPr>
          <a:xfrm>
            <a:off x="228599" y="6491646"/>
            <a:ext cx="3581401" cy="213954"/>
          </a:xfrm>
          <a:prstGeom prst="rect">
            <a:avLst/>
          </a:prstGeom>
        </p:spPr>
      </p:pic>
    </p:spTree>
    <p:extLst>
      <p:ext uri="{BB962C8B-B14F-4D97-AF65-F5344CB8AC3E}">
        <p14:creationId xmlns:p14="http://schemas.microsoft.com/office/powerpoint/2010/main" val="39216377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pic>
        <p:nvPicPr>
          <p:cNvPr id="7" name="Picture 6" descr="D3_Logo_Long_Standard_TRANS.tif"/>
          <p:cNvPicPr>
            <a:picLocks noChangeAspect="1"/>
          </p:cNvPicPr>
          <p:nvPr/>
        </p:nvPicPr>
        <p:blipFill>
          <a:blip r:embed="rId2" cstate="print"/>
          <a:stretch>
            <a:fillRect/>
          </a:stretch>
        </p:blipFill>
        <p:spPr>
          <a:xfrm>
            <a:off x="2057400" y="6435166"/>
            <a:ext cx="7086600" cy="422834"/>
          </a:xfrm>
          <a:prstGeom prst="rect">
            <a:avLst/>
          </a:prstGeom>
        </p:spPr>
      </p:pic>
      <p:sp>
        <p:nvSpPr>
          <p:cNvPr id="8" name="Rectangle 7"/>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pic>
        <p:nvPicPr>
          <p:cNvPr id="6" name="Picture 5" descr="D3_Logo_Long_White_TRANS_LARGE.png"/>
          <p:cNvPicPr>
            <a:picLocks noChangeAspect="1"/>
          </p:cNvPicPr>
          <p:nvPr userDrawn="1"/>
        </p:nvPicPr>
        <p:blipFill>
          <a:blip r:embed="rId3" cstate="print"/>
          <a:stretch>
            <a:fillRect/>
          </a:stretch>
        </p:blipFill>
        <p:spPr>
          <a:xfrm>
            <a:off x="457199" y="6553200"/>
            <a:ext cx="4096710" cy="244739"/>
          </a:xfrm>
          <a:prstGeom prst="rect">
            <a:avLst/>
          </a:prstGeom>
        </p:spPr>
      </p:pic>
      <p:sp>
        <p:nvSpPr>
          <p:cNvPr id="10" name="TextBox 9"/>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9" name="Rectangle 8"/>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D3_Logo_Long_White_TRANS_LARGE.png"/>
          <p:cNvPicPr>
            <a:picLocks noChangeAspect="1"/>
          </p:cNvPicPr>
          <p:nvPr userDrawn="1"/>
        </p:nvPicPr>
        <p:blipFill>
          <a:blip r:embed="rId3" cstate="print"/>
          <a:stretch>
            <a:fillRect/>
          </a:stretch>
        </p:blipFill>
        <p:spPr>
          <a:xfrm>
            <a:off x="228599" y="6491646"/>
            <a:ext cx="3581401" cy="213954"/>
          </a:xfrm>
          <a:prstGeom prst="rect">
            <a:avLst/>
          </a:prstGeom>
        </p:spPr>
      </p:pic>
    </p:spTree>
    <p:extLst>
      <p:ext uri="{BB962C8B-B14F-4D97-AF65-F5344CB8AC3E}">
        <p14:creationId xmlns:p14="http://schemas.microsoft.com/office/powerpoint/2010/main" val="272493858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Rectangle 3"/>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5" name="Picture 4"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smtClean="0"/>
              <a:t>Click to edit Master title style</a:t>
            </a:r>
            <a:endParaRPr kumimoji="0" lang="en-US" dirty="0"/>
          </a:p>
        </p:txBody>
      </p:sp>
      <p:sp>
        <p:nvSpPr>
          <p:cNvPr id="11" name="Rectangle 10"/>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4" name="Picture 13" descr="D3_Logo_Long_White_TRANS_LARGE.png"/>
          <p:cNvPicPr>
            <a:picLocks noChangeAspect="1"/>
          </p:cNvPicPr>
          <p:nvPr userDrawn="1"/>
        </p:nvPicPr>
        <p:blipFill>
          <a:blip r:embed="rId2" cstate="print"/>
          <a:stretch>
            <a:fillRect/>
          </a:stretch>
        </p:blipFill>
        <p:spPr>
          <a:xfrm>
            <a:off x="457199" y="6553200"/>
            <a:ext cx="4096710" cy="244739"/>
          </a:xfrm>
          <a:prstGeom prst="rect">
            <a:avLst/>
          </a:prstGeom>
        </p:spPr>
      </p:pic>
      <p:sp>
        <p:nvSpPr>
          <p:cNvPr id="15" name="TextBox 14"/>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10" name="Rectangle 9"/>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1"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7350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Rectangle 4"/>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6" name="Picture 5"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extLst>
      <p:ext uri="{BB962C8B-B14F-4D97-AF65-F5344CB8AC3E}">
        <p14:creationId xmlns:p14="http://schemas.microsoft.com/office/powerpoint/2010/main" val="115912161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E9F0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8140730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9F0F6"/>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hasCustomPrompt="1"/>
          </p:nvPr>
        </p:nvSpPr>
        <p:spPr>
          <a:xfrm>
            <a:off x="0" y="228600"/>
            <a:ext cx="9144000" cy="5638800"/>
          </a:xfrm>
        </p:spPr>
        <p:txBody>
          <a:bodyPr/>
          <a:lstStyle>
            <a:lvl1pPr>
              <a:defRPr baseline="0"/>
            </a:lvl1pPr>
          </a:lstStyle>
          <a:p>
            <a:r>
              <a:rPr lang="en-US" dirty="0" smtClean="0"/>
              <a:t>Use this slide for all charts. The background matches the background for charts in the Excel theme.</a:t>
            </a:r>
            <a:endParaRPr lang="en-US" dirty="0"/>
          </a:p>
        </p:txBody>
      </p:sp>
      <p:sp>
        <p:nvSpPr>
          <p:cNvPr id="6" name="Rectangle 5"/>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Rectangle 4"/>
          <p:cNvSpPr/>
          <p:nvPr/>
        </p:nvSpPr>
        <p:spPr>
          <a:xfrm>
            <a:off x="0" y="6477000"/>
            <a:ext cx="9144000" cy="3810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8" name="Picture 7" descr="D3_Logo_Long_White_TRANS_LARGE.png"/>
          <p:cNvPicPr>
            <a:picLocks noChangeAspect="1"/>
          </p:cNvPicPr>
          <p:nvPr userDrawn="1"/>
        </p:nvPicPr>
        <p:blipFill>
          <a:blip r:embed="rId2" cstate="print"/>
          <a:stretch>
            <a:fillRect/>
          </a:stretch>
        </p:blipFill>
        <p:spPr>
          <a:xfrm>
            <a:off x="457199" y="6553200"/>
            <a:ext cx="4096710" cy="244739"/>
          </a:xfrm>
          <a:prstGeom prst="rect">
            <a:avLst/>
          </a:prstGeom>
        </p:spPr>
      </p:pic>
      <p:sp>
        <p:nvSpPr>
          <p:cNvPr id="9" name="TextBox 8"/>
          <p:cNvSpPr txBox="1"/>
          <p:nvPr userDrawn="1"/>
        </p:nvSpPr>
        <p:spPr>
          <a:xfrm>
            <a:off x="4703685" y="6581001"/>
            <a:ext cx="5369696" cy="276999"/>
          </a:xfrm>
          <a:prstGeom prst="rect">
            <a:avLst/>
          </a:prstGeom>
          <a:noFill/>
        </p:spPr>
        <p:txBody>
          <a:bodyPr wrap="square" rtlCol="0">
            <a:spAutoFit/>
          </a:bodyPr>
          <a:lstStyle/>
          <a:p>
            <a:r>
              <a:rPr lang="en-US" sz="1200" i="1" dirty="0" smtClean="0">
                <a:solidFill>
                  <a:schemeClr val="bg1"/>
                </a:solidFill>
              </a:rPr>
              <a:t>Affiliated with the Michigan Nonprofit Association</a:t>
            </a:r>
            <a:endParaRPr lang="en-US" sz="1200" i="1" dirty="0">
              <a:solidFill>
                <a:schemeClr val="bg1"/>
              </a:solidFill>
            </a:endParaRPr>
          </a:p>
        </p:txBody>
      </p:sp>
      <p:sp>
        <p:nvSpPr>
          <p:cNvPr id="7" name="Rectangle 6"/>
          <p:cNvSpPr/>
          <p:nvPr userDrawn="1"/>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userDrawn="1"/>
        </p:nvPicPr>
        <p:blipFill>
          <a:blip r:embed="rId2" cstate="print"/>
          <a:stretch>
            <a:fillRect/>
          </a:stretch>
        </p:blipFill>
        <p:spPr>
          <a:xfrm>
            <a:off x="228599" y="6491646"/>
            <a:ext cx="3581401" cy="21395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0" y="228600"/>
            <a:ext cx="87630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a:xfrm>
            <a:off x="0" y="6400800"/>
            <a:ext cx="9144000" cy="45720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 name="Picture 9" descr="D3_Logo_Long_White_TRANS_LARGE.png"/>
          <p:cNvPicPr>
            <a:picLocks noChangeAspect="1"/>
          </p:cNvPicPr>
          <p:nvPr userDrawn="1"/>
        </p:nvPicPr>
        <p:blipFill>
          <a:blip r:embed="rId19" cstate="print"/>
          <a:stretch>
            <a:fillRect/>
          </a:stretch>
        </p:blipFill>
        <p:spPr>
          <a:xfrm>
            <a:off x="228599" y="6491646"/>
            <a:ext cx="3581401" cy="21395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2" r:id="rId5"/>
    <p:sldLayoutId id="2147483665" r:id="rId6"/>
    <p:sldLayoutId id="2147483683" r:id="rId7"/>
    <p:sldLayoutId id="2147483666" r:id="rId8"/>
    <p:sldLayoutId id="2147483667" r:id="rId9"/>
    <p:sldLayoutId id="2147483672" r:id="rId10"/>
    <p:sldLayoutId id="2147483681" r:id="rId11"/>
    <p:sldLayoutId id="2147483668" r:id="rId12"/>
    <p:sldLayoutId id="2147483669" r:id="rId13"/>
    <p:sldLayoutId id="2147483670" r:id="rId14"/>
    <p:sldLayoutId id="2147483671" r:id="rId15"/>
    <p:sldLayoutId id="2147483680" r:id="rId16"/>
    <p:sldLayoutId id="2147483684" r:id="rId17"/>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j-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j-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j-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j-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j-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The Odyssey of Policing Data in Detroit</a:t>
            </a:r>
            <a:endParaRPr lang="en-US" sz="3600" dirty="0"/>
          </a:p>
        </p:txBody>
      </p:sp>
      <p:sp>
        <p:nvSpPr>
          <p:cNvPr id="3" name="Subtitle 2"/>
          <p:cNvSpPr>
            <a:spLocks noGrp="1"/>
          </p:cNvSpPr>
          <p:nvPr>
            <p:ph type="subTitle" idx="1"/>
          </p:nvPr>
        </p:nvSpPr>
        <p:spPr>
          <a:xfrm>
            <a:off x="1143000" y="3886200"/>
            <a:ext cx="6858000" cy="2133600"/>
          </a:xfrm>
        </p:spPr>
        <p:txBody>
          <a:bodyPr>
            <a:normAutofit/>
          </a:bodyPr>
          <a:lstStyle/>
          <a:p>
            <a:endParaRPr lang="en-US" sz="2400" dirty="0" smtClean="0"/>
          </a:p>
          <a:p>
            <a:r>
              <a:rPr lang="en-US" sz="2400" dirty="0" smtClean="0"/>
              <a:t>Erica Raleigh, Data Driven Detroit</a:t>
            </a:r>
          </a:p>
          <a:p>
            <a:r>
              <a:rPr lang="en-US" sz="1800" dirty="0" smtClean="0"/>
              <a:t>October 2015</a:t>
            </a:r>
            <a:endParaRPr lang="en-US" sz="1800" dirty="0"/>
          </a:p>
          <a:p>
            <a:endParaRPr lang="en-US" dirty="0"/>
          </a:p>
        </p:txBody>
      </p:sp>
    </p:spTree>
    <p:extLst>
      <p:ext uri="{BB962C8B-B14F-4D97-AF65-F5344CB8AC3E}">
        <p14:creationId xmlns:p14="http://schemas.microsoft.com/office/powerpoint/2010/main" val="136536885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smtClean="0"/>
              <a:t>Strategies for Success – No Matter the Stage</a:t>
            </a:r>
            <a:endParaRPr lang="en-US" sz="3100" dirty="0"/>
          </a:p>
        </p:txBody>
      </p:sp>
      <p:sp>
        <p:nvSpPr>
          <p:cNvPr id="3" name="Content Placeholder 2"/>
          <p:cNvSpPr>
            <a:spLocks noGrp="1"/>
          </p:cNvSpPr>
          <p:nvPr>
            <p:ph sz="quarter" idx="1"/>
          </p:nvPr>
        </p:nvSpPr>
        <p:spPr/>
        <p:txBody>
          <a:bodyPr/>
          <a:lstStyle/>
          <a:p>
            <a:r>
              <a:rPr lang="en-US" dirty="0" smtClean="0"/>
              <a:t>Approach from a place of collaboration and helpfulness</a:t>
            </a:r>
          </a:p>
          <a:p>
            <a:r>
              <a:rPr lang="en-US" dirty="0" smtClean="0"/>
              <a:t>Share examples of positive results in other places</a:t>
            </a:r>
          </a:p>
          <a:p>
            <a:r>
              <a:rPr lang="en-US" dirty="0" smtClean="0"/>
              <a:t>“Best Practices”</a:t>
            </a:r>
          </a:p>
          <a:p>
            <a:r>
              <a:rPr lang="en-US" dirty="0"/>
              <a:t>Return </a:t>
            </a:r>
            <a:r>
              <a:rPr lang="en-US" dirty="0" smtClean="0"/>
              <a:t>value, however small</a:t>
            </a:r>
            <a:endParaRPr lang="en-US" dirty="0" smtClean="0"/>
          </a:p>
          <a:p>
            <a:r>
              <a:rPr lang="en-US" dirty="0" smtClean="0"/>
              <a:t>Interns can bring a fresh perspective</a:t>
            </a:r>
          </a:p>
        </p:txBody>
      </p:sp>
    </p:spTree>
    <p:extLst>
      <p:ext uri="{BB962C8B-B14F-4D97-AF65-F5344CB8AC3E}">
        <p14:creationId xmlns:p14="http://schemas.microsoft.com/office/powerpoint/2010/main" val="387747347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3352800"/>
          </a:xfrm>
        </p:spPr>
        <p:txBody>
          <a:bodyPr>
            <a:normAutofit lnSpcReduction="10000"/>
          </a:bodyPr>
          <a:lstStyle/>
          <a:p>
            <a:r>
              <a:rPr lang="en-US" dirty="0" smtClean="0"/>
              <a:t>@D3Detroit</a:t>
            </a:r>
          </a:p>
          <a:p>
            <a:endParaRPr lang="en-US" dirty="0" smtClean="0"/>
          </a:p>
          <a:p>
            <a:r>
              <a:rPr lang="en-US" dirty="0" smtClean="0"/>
              <a:t>AskD3@DataDrivenDetroit.org</a:t>
            </a:r>
          </a:p>
          <a:p>
            <a:endParaRPr lang="en-US" dirty="0"/>
          </a:p>
          <a:p>
            <a:r>
              <a:rPr lang="en-US" dirty="0" err="1" smtClean="0"/>
              <a:t>TechTown</a:t>
            </a:r>
            <a:endParaRPr lang="en-US" dirty="0" smtClean="0"/>
          </a:p>
          <a:p>
            <a:r>
              <a:rPr lang="en-US" dirty="0" smtClean="0"/>
              <a:t>440 Burroughs #330</a:t>
            </a:r>
          </a:p>
          <a:p>
            <a:r>
              <a:rPr lang="en-US" dirty="0" smtClean="0"/>
              <a:t>Detroit, Michigan 48202</a:t>
            </a:r>
          </a:p>
        </p:txBody>
      </p:sp>
      <p:sp>
        <p:nvSpPr>
          <p:cNvPr id="3" name="Title 2"/>
          <p:cNvSpPr>
            <a:spLocks noGrp="1"/>
          </p:cNvSpPr>
          <p:nvPr>
            <p:ph type="title"/>
          </p:nvPr>
        </p:nvSpPr>
        <p:spPr/>
        <p:txBody>
          <a:bodyPr/>
          <a:lstStyle/>
          <a:p>
            <a:r>
              <a:rPr lang="en-US" dirty="0" smtClean="0"/>
              <a:t>www.DataDrivenDetroit.org</a:t>
            </a:r>
            <a:endParaRPr lang="en-US" dirty="0"/>
          </a:p>
        </p:txBody>
      </p:sp>
    </p:spTree>
    <p:extLst>
      <p:ext uri="{BB962C8B-B14F-4D97-AF65-F5344CB8AC3E}">
        <p14:creationId xmlns:p14="http://schemas.microsoft.com/office/powerpoint/2010/main" val="25864848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Public Safety Data in Detroit – A History</a:t>
            </a:r>
            <a:endParaRPr lang="en-US" sz="3600" dirty="0"/>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71600" y="1546293"/>
            <a:ext cx="6400800" cy="477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52698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Historical Challenges to Obtaining Data</a:t>
            </a:r>
            <a:endParaRPr lang="en-US" sz="3200" dirty="0"/>
          </a:p>
        </p:txBody>
      </p:sp>
      <p:pic>
        <p:nvPicPr>
          <p:cNvPr id="4"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5981" y="1600200"/>
            <a:ext cx="8004619" cy="4648200"/>
          </a:xfrm>
        </p:spPr>
      </p:pic>
    </p:spTree>
    <p:extLst>
      <p:ext uri="{BB962C8B-B14F-4D97-AF65-F5344CB8AC3E}">
        <p14:creationId xmlns:p14="http://schemas.microsoft.com/office/powerpoint/2010/main" val="23527959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Public Safety Data in Detroit – The Present</a:t>
            </a:r>
            <a:endParaRPr lang="en-US" sz="3200" dirty="0"/>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70758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970652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quarter" idx="1"/>
          </p:nvPr>
        </p:nvSpPr>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62" y="0"/>
            <a:ext cx="8275338" cy="640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6912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DPD</a:t>
            </a:r>
            <a:endParaRPr lang="en-US" dirty="0"/>
          </a:p>
        </p:txBody>
      </p:sp>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7542" y="1556742"/>
            <a:ext cx="8611658" cy="484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98850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Strategizing for the Future</a:t>
            </a:r>
            <a:endParaRPr lang="en-US" dirty="0"/>
          </a:p>
        </p:txBody>
      </p:sp>
      <p:sp>
        <p:nvSpPr>
          <p:cNvPr id="3" name="Content Placeholder 2"/>
          <p:cNvSpPr>
            <a:spLocks noGrp="1"/>
          </p:cNvSpPr>
          <p:nvPr>
            <p:ph sz="quarter" idx="1"/>
          </p:nvPr>
        </p:nvSpPr>
        <p:spPr/>
        <p:txBody>
          <a:bodyPr/>
          <a:lstStyle/>
          <a:p>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1" y="1589077"/>
            <a:ext cx="6553199" cy="4735523"/>
          </a:xfrm>
          <a:prstGeom prst="rect">
            <a:avLst/>
          </a:prstGeom>
        </p:spPr>
      </p:pic>
    </p:spTree>
    <p:extLst>
      <p:ext uri="{BB962C8B-B14F-4D97-AF65-F5344CB8AC3E}">
        <p14:creationId xmlns:p14="http://schemas.microsoft.com/office/powerpoint/2010/main" val="36157892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Working to Implement the Police Data Initiative</a:t>
            </a:r>
            <a:endParaRPr lang="en-US" sz="2900" dirty="0"/>
          </a:p>
        </p:txBody>
      </p:sp>
      <p:sp>
        <p:nvSpPr>
          <p:cNvPr id="3" name="Content Placeholder 2"/>
          <p:cNvSpPr>
            <a:spLocks noGrp="1"/>
          </p:cNvSpPr>
          <p:nvPr>
            <p:ph sz="quarter" idx="1"/>
          </p:nvPr>
        </p:nvSpPr>
        <p:spPr/>
        <p:txBody>
          <a:bodyPr/>
          <a:lstStyle/>
          <a:p>
            <a:endParaRPr lang="en-US"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246" y="1600200"/>
            <a:ext cx="4472154" cy="4800600"/>
          </a:xfrm>
          <a:prstGeom prst="rect">
            <a:avLst/>
          </a:prstGeom>
        </p:spPr>
      </p:pic>
      <p:pic>
        <p:nvPicPr>
          <p:cNvPr id="4098" name="Picture 2" descr="AlexisFar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057400"/>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41650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Datasets for Release</a:t>
            </a:r>
            <a:endParaRPr lang="en-US" dirty="0"/>
          </a:p>
        </p:txBody>
      </p:sp>
      <p:sp>
        <p:nvSpPr>
          <p:cNvPr id="3" name="Content Placeholder 2"/>
          <p:cNvSpPr>
            <a:spLocks noGrp="1"/>
          </p:cNvSpPr>
          <p:nvPr>
            <p:ph sz="quarter" idx="1"/>
          </p:nvPr>
        </p:nvSpPr>
        <p:spPr/>
        <p:txBody>
          <a:bodyPr/>
          <a:lstStyle/>
          <a:p>
            <a:endParaRPr lang="en-US"/>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549696"/>
            <a:ext cx="5714999" cy="4851104"/>
          </a:xfrm>
          <a:prstGeom prst="rect">
            <a:avLst/>
          </a:prstGeom>
        </p:spPr>
      </p:pic>
    </p:spTree>
    <p:extLst>
      <p:ext uri="{BB962C8B-B14F-4D97-AF65-F5344CB8AC3E}">
        <p14:creationId xmlns:p14="http://schemas.microsoft.com/office/powerpoint/2010/main" val="356033859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3_PowerPointTheme1">
  <a:themeElements>
    <a:clrScheme name="Custom 5">
      <a:dk1>
        <a:sysClr val="windowText" lastClr="000000"/>
      </a:dk1>
      <a:lt1>
        <a:sysClr val="window" lastClr="FFFFFF"/>
      </a:lt1>
      <a:dk2>
        <a:srgbClr val="002060"/>
      </a:dk2>
      <a:lt2>
        <a:srgbClr val="BFBFBF"/>
      </a:lt2>
      <a:accent1>
        <a:srgbClr val="6596CF"/>
      </a:accent1>
      <a:accent2>
        <a:srgbClr val="87AF3F"/>
      </a:accent2>
      <a:accent3>
        <a:srgbClr val="D94F26"/>
      </a:accent3>
      <a:accent4>
        <a:srgbClr val="F5A91D"/>
      </a:accent4>
      <a:accent5>
        <a:srgbClr val="6596CF"/>
      </a:accent5>
      <a:accent6>
        <a:srgbClr val="968C8C"/>
      </a:accent6>
      <a:hlink>
        <a:srgbClr val="A5A5A5"/>
      </a:hlink>
      <a:folHlink>
        <a:srgbClr val="F69D1A"/>
      </a:folHlink>
    </a:clrScheme>
    <a:fontScheme name="Custom 1">
      <a:majorFont>
        <a:latin typeface="Century Gothic"/>
        <a:ea typeface=""/>
        <a:cs typeface=""/>
      </a:majorFont>
      <a:minorFont>
        <a:latin typeface="Century Gothic"/>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TotalTime>
  <Words>469</Words>
  <Application>Microsoft Office PowerPoint</Application>
  <PresentationFormat>On-screen Show (4:3)</PresentationFormat>
  <Paragraphs>47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D3_PowerPointTheme1</vt:lpstr>
      <vt:lpstr>The Odyssey of Policing Data in Detroit</vt:lpstr>
      <vt:lpstr>Public Safety Data in Detroit – A History</vt:lpstr>
      <vt:lpstr>Historical Challenges to Obtaining Data</vt:lpstr>
      <vt:lpstr>Public Safety Data in Detroit – The Present</vt:lpstr>
      <vt:lpstr>PowerPoint Presentation</vt:lpstr>
      <vt:lpstr>Supporting DPD</vt:lpstr>
      <vt:lpstr>Strategizing for the Future</vt:lpstr>
      <vt:lpstr>Working to Implement the Police Data Initiative</vt:lpstr>
      <vt:lpstr>Potential Datasets for Release</vt:lpstr>
      <vt:lpstr>Strategies for Success – No Matter the Stage</vt:lpstr>
      <vt:lpstr>www.DataDrivenDetroit.org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Detroit: A Tale of Two Cities</dc:title>
  <dc:creator>Jessica Mcinchak</dc:creator>
  <cp:lastModifiedBy>eraleigh</cp:lastModifiedBy>
  <cp:revision>87</cp:revision>
  <dcterms:created xsi:type="dcterms:W3CDTF">2012-08-06T14:52:15Z</dcterms:created>
  <dcterms:modified xsi:type="dcterms:W3CDTF">2015-10-16T18:45:02Z</dcterms:modified>
</cp:coreProperties>
</file>