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304" r:id="rId3"/>
    <p:sldId id="305" r:id="rId4"/>
    <p:sldId id="301" r:id="rId5"/>
    <p:sldId id="302" r:id="rId6"/>
    <p:sldId id="272" r:id="rId7"/>
    <p:sldId id="274" r:id="rId8"/>
    <p:sldId id="278" r:id="rId9"/>
    <p:sldId id="291" r:id="rId10"/>
    <p:sldId id="298" r:id="rId11"/>
    <p:sldId id="306" r:id="rId12"/>
    <p:sldId id="30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3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EB767-5ED3-4CE0-8256-8581FA67FC9C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107BB-A6EC-4B18-8A74-F5603F395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05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DF09C3-6BCC-43AB-A03A-3833685E5BD9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6566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728F369-3506-40F3-9AEB-14BC972C3482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221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7773-82DB-4A83-A97F-E1FFC315BD71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541A20-E9BD-45E4-AA0A-DE7572AB24A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7773-82DB-4A83-A97F-E1FFC315BD71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1A20-E9BD-45E4-AA0A-DE7572AB2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7773-82DB-4A83-A97F-E1FFC315BD71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1A20-E9BD-45E4-AA0A-DE7572AB2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7773-82DB-4A83-A97F-E1FFC315BD71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1A20-E9BD-45E4-AA0A-DE7572AB2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7773-82DB-4A83-A97F-E1FFC315BD71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1A20-E9BD-45E4-AA0A-DE7572AB24A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7773-82DB-4A83-A97F-E1FFC315BD71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1A20-E9BD-45E4-AA0A-DE7572AB24A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7773-82DB-4A83-A97F-E1FFC315BD71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1A20-E9BD-45E4-AA0A-DE7572AB24A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7773-82DB-4A83-A97F-E1FFC315BD71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1A20-E9BD-45E4-AA0A-DE7572AB2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7773-82DB-4A83-A97F-E1FFC315BD71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1A20-E9BD-45E4-AA0A-DE7572AB2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7773-82DB-4A83-A97F-E1FFC315BD71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1A20-E9BD-45E4-AA0A-DE7572AB2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7773-82DB-4A83-A97F-E1FFC315BD71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1A20-E9BD-45E4-AA0A-DE7572AB2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D627773-82DB-4A83-A97F-E1FFC315BD71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6541A20-E9BD-45E4-AA0A-DE7572AB24A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rendct.org/2015/07/16/who-gets-let-off-with-a-warning-after-a-traffic-stop-by-police-in-connecticut/http:/trendct.org/2015/07/16/who-gets-let-off-with-a-warning-after-a-traffic-stop-by-police-in-connecticut/" TargetMode="External"/><Relationship Id="rId2" Type="http://schemas.openxmlformats.org/officeDocument/2006/relationships/hyperlink" Target="http://trendct.org/2015/09/24/how-frequently-police-departments-pull-over-and-ticket-drive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urant.com/news/connecticut/hc-racial-profiling-0923-20150922-story.html" TargetMode="External"/><Relationship Id="rId5" Type="http://schemas.openxmlformats.org/officeDocument/2006/relationships/hyperlink" Target="http://www.courant.com/data-desk/hc-interactive-racial-profiling-by-town-20150924-htmlstory.html" TargetMode="External"/><Relationship Id="rId4" Type="http://schemas.openxmlformats.org/officeDocument/2006/relationships/hyperlink" Target="http://trendct.org/2015/07/15/what-time-of-day-drivers-get-ticketed-the-most-in-connecticu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2514600"/>
          </a:xfrm>
        </p:spPr>
        <p:txBody>
          <a:bodyPr/>
          <a:lstStyle/>
          <a:p>
            <a:r>
              <a:rPr lang="en-US" sz="4800" dirty="0" smtClean="0"/>
              <a:t>Developing a Data Driven System to Address Racial Profiling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480785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697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April 2015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As a result of our first statewide analysis, we identified 11 departments with significant racial and ethnic disparities that warranted additional analysis. </a:t>
            </a:r>
          </a:p>
          <a:p>
            <a:r>
              <a:rPr lang="en-US" sz="2000" b="1" dirty="0" smtClean="0"/>
              <a:t>Forums were held in each town identified to discuss with the results with the community.</a:t>
            </a:r>
          </a:p>
          <a:p>
            <a:r>
              <a:rPr lang="en-US" sz="2000" b="1" dirty="0" smtClean="0"/>
              <a:t>Several meetings have been held with law enforcement administrators.</a:t>
            </a:r>
          </a:p>
          <a:p>
            <a:r>
              <a:rPr lang="en-US" sz="2000" b="1" dirty="0" smtClean="0"/>
              <a:t>Fair and Impartial Policing Training has been conducted to over 1,000 officers since the report was published. </a:t>
            </a:r>
          </a:p>
        </p:txBody>
      </p:sp>
    </p:spTree>
    <p:extLst>
      <p:ext uri="{BB962C8B-B14F-4D97-AF65-F5344CB8AC3E}">
        <p14:creationId xmlns:p14="http://schemas.microsoft.com/office/powerpoint/2010/main" val="3682894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71600"/>
            <a:ext cx="3974523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71271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Mapping Traffic Stop Data for Follow-Up Analysis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919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Use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media </a:t>
            </a:r>
            <a:r>
              <a:rPr lang="en-US" dirty="0"/>
              <a:t>o</a:t>
            </a:r>
            <a:r>
              <a:rPr lang="en-US" dirty="0" smtClean="0"/>
              <a:t>utlets have used the traffic stop data to develop their own analysis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hlinkClick r:id="rId2"/>
              </a:rPr>
              <a:t>Police being kinder, gentler to drivers in Connecticut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hlinkClick r:id="rId3"/>
              </a:rPr>
              <a:t>Who gets off with a warning after a traffic stop in Connecticut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hlinkClick r:id="rId4"/>
              </a:rPr>
              <a:t>What time of day drivers get ticketed most in Connecticut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hlinkClick r:id="rId5"/>
              </a:rPr>
              <a:t>Interactive: Racial Profiling, By Town</a:t>
            </a:r>
            <a:r>
              <a:rPr lang="en-US" dirty="0" smtClean="0"/>
              <a:t>” 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hlinkClick r:id="rId6"/>
              </a:rPr>
              <a:t>Data: Minority Motorists Still Pulled Over, Ticketed at Higher Rates than Whites</a:t>
            </a:r>
            <a:r>
              <a:rPr lang="en-US" dirty="0" smtClean="0"/>
              <a:t>”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5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Quick Facts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On average, Connecticut law enforcement agencies conduct approximately </a:t>
            </a:r>
            <a:r>
              <a:rPr lang="en-US" altLang="en-US" sz="2000" b="1" dirty="0" smtClean="0"/>
              <a:t>700,000 </a:t>
            </a:r>
            <a:r>
              <a:rPr lang="en-US" altLang="en-US" sz="2000" dirty="0" smtClean="0"/>
              <a:t>traffic stops a year. Traffic stops are the most common encounter police have with the public.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On average, approximately </a:t>
            </a:r>
            <a:r>
              <a:rPr lang="en-US" altLang="en-US" sz="2000" b="1" dirty="0" smtClean="0"/>
              <a:t>25 </a:t>
            </a:r>
            <a:r>
              <a:rPr lang="en-US" altLang="en-US" sz="2000" dirty="0" smtClean="0"/>
              <a:t>racial profiling complaints are investigated annually in Connecticut.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In 2012, only </a:t>
            </a:r>
            <a:r>
              <a:rPr lang="en-US" altLang="en-US" sz="2000" b="1" dirty="0" smtClean="0"/>
              <a:t>27</a:t>
            </a:r>
            <a:r>
              <a:rPr lang="en-US" altLang="en-US" sz="2000" dirty="0" smtClean="0"/>
              <a:t> law enforcement agencies were collecting and submitting traffic stop information to the African American Affairs Commission.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This project is currently funded through a </a:t>
            </a:r>
            <a:r>
              <a:rPr lang="en-US" altLang="en-US" sz="2000" b="1" dirty="0" smtClean="0"/>
              <a:t>$1.2 million</a:t>
            </a:r>
            <a:r>
              <a:rPr lang="en-US" altLang="en-US" sz="2000" dirty="0" smtClean="0"/>
              <a:t> federal grant from the National Highway Traffic Safety Administration.   </a:t>
            </a:r>
          </a:p>
        </p:txBody>
      </p:sp>
    </p:spTree>
    <p:extLst>
      <p:ext uri="{BB962C8B-B14F-4D97-AF65-F5344CB8AC3E}">
        <p14:creationId xmlns:p14="http://schemas.microsoft.com/office/powerpoint/2010/main" val="20815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New Law Took Effect on October 1, 2013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648200"/>
          </a:xfrm>
        </p:spPr>
        <p:txBody>
          <a:bodyPr>
            <a:normAutofit/>
          </a:bodyPr>
          <a:lstStyle/>
          <a:p>
            <a:pPr marL="457200">
              <a:defRPr/>
            </a:pPr>
            <a:r>
              <a:rPr lang="en-US" b="1" dirty="0" smtClean="0"/>
              <a:t>106 </a:t>
            </a:r>
            <a:r>
              <a:rPr lang="en-US" b="1" dirty="0" smtClean="0"/>
              <a:t>Agencies are required to collect data on all traffic stops and electronically report to a centralized database on a monthly basis.</a:t>
            </a:r>
          </a:p>
          <a:p>
            <a:pPr marL="457200">
              <a:defRPr/>
            </a:pPr>
            <a:r>
              <a:rPr lang="en-US" b="1" dirty="0" smtClean="0"/>
              <a:t>Multiple electronic data collection and reporting options were designed and offered to law enforcement agencies.</a:t>
            </a:r>
          </a:p>
          <a:p>
            <a:pPr marL="457200">
              <a:defRPr/>
            </a:pPr>
            <a:r>
              <a:rPr lang="en-US" b="1" dirty="0" smtClean="0"/>
              <a:t>State law requires an analysis of data on an annual basis. </a:t>
            </a:r>
          </a:p>
          <a:p>
            <a:pPr marL="457200">
              <a:defRPr/>
            </a:pPr>
            <a:r>
              <a:rPr lang="en-US" b="1" dirty="0" smtClean="0"/>
              <a:t>State law also required the development of an on-line database to be available to the public.   </a:t>
            </a:r>
          </a:p>
          <a:p>
            <a:pPr marL="457200"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28138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653799" cy="576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52400"/>
            <a:ext cx="7696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http://ctrp3.ctdata.org</a:t>
            </a:r>
          </a:p>
        </p:txBody>
      </p:sp>
    </p:spTree>
    <p:extLst>
      <p:ext uri="{BB962C8B-B14F-4D97-AF65-F5344CB8AC3E}">
        <p14:creationId xmlns:p14="http://schemas.microsoft.com/office/powerpoint/2010/main" val="1186369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779881" cy="583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52400"/>
            <a:ext cx="7696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http://ctrp3.ctdata.org</a:t>
            </a:r>
          </a:p>
        </p:txBody>
      </p:sp>
    </p:spTree>
    <p:extLst>
      <p:ext uri="{BB962C8B-B14F-4D97-AF65-F5344CB8AC3E}">
        <p14:creationId xmlns:p14="http://schemas.microsoft.com/office/powerpoint/2010/main" val="70041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sz="3200" dirty="0" smtClean="0"/>
              <a:t>Annual Analysis of 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/>
              <a:t>Guiding Principles for Statistical </a:t>
            </a:r>
            <a:r>
              <a:rPr lang="en-US" dirty="0" smtClean="0"/>
              <a:t>Analysis</a:t>
            </a:r>
          </a:p>
          <a:p>
            <a:pPr marL="0" indent="0" algn="ctr">
              <a:buNone/>
            </a:pPr>
            <a:endParaRPr lang="en-US" b="1" dirty="0" smtClean="0"/>
          </a:p>
          <a:p>
            <a:r>
              <a:rPr lang="en-US" b="1" dirty="0" smtClean="0"/>
              <a:t>Principle </a:t>
            </a:r>
            <a:r>
              <a:rPr lang="en-US" b="1" dirty="0"/>
              <a:t>1:</a:t>
            </a:r>
            <a:r>
              <a:rPr lang="en-US" dirty="0"/>
              <a:t> Acknowledge that statistical evaluation is limited to finding racial and ethnic disparities that are indicative of racial and ethnic bias but that, in the absence of a formal procedural investigation, cannot be considered comprehensive evidence.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b="1" dirty="0"/>
              <a:t>Principle 2: </a:t>
            </a:r>
            <a:r>
              <a:rPr lang="en-US" dirty="0"/>
              <a:t>Apply a holistic approach for assessing racial and ethnic disparities in Connecticut policing data by using a variety of approaches that rely on well-respected techniques from existing literature.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Principle 3:</a:t>
            </a:r>
            <a:r>
              <a:rPr lang="en-US" dirty="0"/>
              <a:t> Outline the assumptions and limitations of each approach transparently so that the public and policy makers can use their judgment in drawing conclusions from the analysis.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127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en-US" sz="3200" dirty="0"/>
              <a:t>Descriptive Statistics </a:t>
            </a:r>
            <a:r>
              <a:rPr lang="en-US" sz="3200" dirty="0" smtClean="0"/>
              <a:t>and Intuitive Measures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4 Intuitive Measures were used:</a:t>
            </a:r>
          </a:p>
          <a:p>
            <a:r>
              <a:rPr lang="en-US" sz="3200" dirty="0" smtClean="0"/>
              <a:t>Statewide Average Comparison</a:t>
            </a:r>
            <a:endParaRPr lang="en-US" dirty="0" smtClean="0"/>
          </a:p>
          <a:p>
            <a:r>
              <a:rPr lang="en-US" sz="3200" dirty="0" smtClean="0"/>
              <a:t>Estimated Driving Population</a:t>
            </a:r>
          </a:p>
          <a:p>
            <a:r>
              <a:rPr lang="en-US" sz="3200" dirty="0" smtClean="0"/>
              <a:t>Resident Stops</a:t>
            </a:r>
          </a:p>
          <a:p>
            <a:r>
              <a:rPr lang="en-US" sz="3200" dirty="0" smtClean="0"/>
              <a:t>Peer Groups </a:t>
            </a:r>
          </a:p>
        </p:txBody>
      </p:sp>
    </p:spTree>
    <p:extLst>
      <p:ext uri="{BB962C8B-B14F-4D97-AF65-F5344CB8AC3E}">
        <p14:creationId xmlns:p14="http://schemas.microsoft.com/office/powerpoint/2010/main" val="168723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z="4000" dirty="0" smtClean="0"/>
              <a:t>Veil of Darkness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If racial bias is driven by the ability of officers to observe the race of drivers before making a stop, then we should observe a statistical disparity between the rate of minority stops occurring in daylight vs. darkness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Developed by Jeffery </a:t>
            </a:r>
            <a:r>
              <a:rPr lang="en-US" dirty="0" err="1"/>
              <a:t>Grogger</a:t>
            </a:r>
            <a:r>
              <a:rPr lang="en-US" dirty="0"/>
              <a:t> (U. Chicago) and Greg Ridgeway (U. Penn and NIJ) in 2006</a:t>
            </a:r>
          </a:p>
          <a:p>
            <a:pPr lvl="1"/>
            <a:r>
              <a:rPr lang="en-US" dirty="0"/>
              <a:t>Restricts sample to </a:t>
            </a:r>
            <a:r>
              <a:rPr lang="en-US" dirty="0" err="1"/>
              <a:t>intertwilight</a:t>
            </a:r>
            <a:r>
              <a:rPr lang="en-US" dirty="0"/>
              <a:t> </a:t>
            </a:r>
            <a:r>
              <a:rPr lang="en-US" dirty="0" smtClean="0"/>
              <a:t>window</a:t>
            </a:r>
          </a:p>
          <a:p>
            <a:pPr lvl="1"/>
            <a:r>
              <a:rPr lang="en-US" dirty="0"/>
              <a:t>Control statistically for a number of factors that could change </a:t>
            </a:r>
            <a:r>
              <a:rPr lang="en-US" dirty="0" smtClean="0"/>
              <a:t>risk-set</a:t>
            </a:r>
          </a:p>
          <a:p>
            <a:pPr lvl="2"/>
            <a:r>
              <a:rPr lang="en-US" dirty="0"/>
              <a:t>Time of the day, day of the week, state traffic volume, police department, time of day*department fixed effects, day of the week*department fixed effects, and </a:t>
            </a:r>
            <a:r>
              <a:rPr lang="en-US" dirty="0" smtClean="0"/>
              <a:t>volume*department</a:t>
            </a:r>
            <a:endParaRPr lang="en-US" dirty="0"/>
          </a:p>
          <a:p>
            <a:pPr lvl="1"/>
            <a:r>
              <a:rPr lang="en-US" dirty="0"/>
              <a:t>Estimates are for several minority definitions</a:t>
            </a:r>
          </a:p>
          <a:p>
            <a:pPr lvl="1"/>
            <a:r>
              <a:rPr lang="en-US" dirty="0"/>
              <a:t>Considered by CERC/IMRP to be the strongest and most accurate test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98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sz="4000" dirty="0" smtClean="0"/>
              <a:t>KPT Hit Rate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drivers and motorists behave rationally and optimize behavior, in equilibrium they are expected to have equal hit rates across races i.e. guilt/searches.</a:t>
            </a:r>
          </a:p>
          <a:p>
            <a:pPr lvl="1"/>
            <a:r>
              <a:rPr lang="en-US" dirty="0"/>
              <a:t>Developed by Knowles (IZA) </a:t>
            </a:r>
            <a:r>
              <a:rPr lang="en-US" dirty="0" err="1"/>
              <a:t>Persico</a:t>
            </a:r>
            <a:r>
              <a:rPr lang="en-US" dirty="0"/>
              <a:t> (NYU) and Todd (U. Penn) in 2001</a:t>
            </a:r>
          </a:p>
          <a:p>
            <a:pPr lvl="1"/>
            <a:r>
              <a:rPr lang="en-US" dirty="0"/>
              <a:t>Utilizes only post stop data and restricts sample to discretionary searches</a:t>
            </a:r>
          </a:p>
          <a:p>
            <a:pPr lvl="1"/>
            <a:r>
              <a:rPr lang="en-US" dirty="0"/>
              <a:t>Estimated across several minority definitions and compared to control group</a:t>
            </a:r>
          </a:p>
          <a:p>
            <a:pPr lvl="1"/>
            <a:r>
              <a:rPr lang="en-US" dirty="0"/>
              <a:t>Has known shortcomings but can be used to confirm other tests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82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353</TotalTime>
  <Words>622</Words>
  <Application>Microsoft Office PowerPoint</Application>
  <PresentationFormat>On-screen Show (4:3)</PresentationFormat>
  <Paragraphs>59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Century Gothic</vt:lpstr>
      <vt:lpstr>Courier New</vt:lpstr>
      <vt:lpstr>Palatino Linotype</vt:lpstr>
      <vt:lpstr>Executive</vt:lpstr>
      <vt:lpstr>Developing a Data Driven System to Address Racial Profiling</vt:lpstr>
      <vt:lpstr>Quick Facts</vt:lpstr>
      <vt:lpstr>New Law Took Effect on October 1, 2013</vt:lpstr>
      <vt:lpstr>PowerPoint Presentation</vt:lpstr>
      <vt:lpstr>PowerPoint Presentation</vt:lpstr>
      <vt:lpstr>Annual Analysis of Data</vt:lpstr>
      <vt:lpstr>Descriptive Statistics and Intuitive Measures</vt:lpstr>
      <vt:lpstr>Veil of Darkness</vt:lpstr>
      <vt:lpstr>KPT Hit Rate Analysis</vt:lpstr>
      <vt:lpstr>Results of April 2015 Analysis</vt:lpstr>
      <vt:lpstr>PowerPoint Presentation</vt:lpstr>
      <vt:lpstr>Public Use of Data</vt:lpstr>
    </vt:vector>
  </TitlesOfParts>
  <Company>Central Connecticut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Traffic Stop Data Analysis and Findings</dc:title>
  <dc:creator>v</dc:creator>
  <cp:lastModifiedBy>Barone, Kenneth (IMRP)</cp:lastModifiedBy>
  <cp:revision>23</cp:revision>
  <dcterms:created xsi:type="dcterms:W3CDTF">2015-03-28T17:35:39Z</dcterms:created>
  <dcterms:modified xsi:type="dcterms:W3CDTF">2015-10-19T16:09:38Z</dcterms:modified>
</cp:coreProperties>
</file>