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1"/>
  </p:notesMasterIdLst>
  <p:sldIdLst>
    <p:sldId id="262" r:id="rId6"/>
    <p:sldId id="295" r:id="rId7"/>
    <p:sldId id="346" r:id="rId8"/>
    <p:sldId id="296" r:id="rId9"/>
    <p:sldId id="266" r:id="rId10"/>
    <p:sldId id="329" r:id="rId11"/>
    <p:sldId id="338" r:id="rId12"/>
    <p:sldId id="339" r:id="rId13"/>
    <p:sldId id="345" r:id="rId14"/>
    <p:sldId id="294" r:id="rId15"/>
    <p:sldId id="335" r:id="rId16"/>
    <p:sldId id="336" r:id="rId17"/>
    <p:sldId id="331" r:id="rId18"/>
    <p:sldId id="344" r:id="rId19"/>
    <p:sldId id="33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F45AD4-1DD0-5AEB-F84F-9469D7ECE1DA}" name="Nunnally, Najee" initials="NN" userId="S::nnunnally@mapc.org::1050ba5e-60d9-4504-9aab-6479786a264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6B17"/>
    <a:srgbClr val="B3565D"/>
    <a:srgbClr val="0054A8"/>
    <a:srgbClr val="8E3E45"/>
    <a:srgbClr val="02623B"/>
    <a:srgbClr val="00216C"/>
    <a:srgbClr val="183863"/>
    <a:srgbClr val="FFFFFF"/>
    <a:srgbClr val="238135"/>
    <a:srgbClr val="EB6F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2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S:\Network%20Shares\K%20Drive\DataServices\Projects\Current_Projects\Housing\HousingStability_TBF-CHAPA-UW\Data\HPS\rentassist_rac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ata-sync\Public\DataServices\Projects\Current_Projects\Housing\HousingStability_TBF-CHAPA-UW\Data\CBO%20Microdata\Full\LUC_Full_upd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ata-001\public\DataServices\Projects\Current_Projects\Housing\HousingStability_TBF-CHAPA-UW\Data\CBO%20Microdata\Full\LUC_Full.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ysClr val="windowText" lastClr="000000"/>
                </a:solidFill>
                <a:latin typeface="Tw Cen MT" panose="020B0602020104020603" pitchFamily="34" charset="0"/>
                <a:ea typeface="+mn-ea"/>
                <a:cs typeface="+mn-cs"/>
              </a:defRPr>
            </a:pPr>
            <a:r>
              <a:rPr lang="en-US" sz="2000"/>
              <a:t>The need for emergency housing payment assistance far outpaced applications, especially among tenants of color</a:t>
            </a:r>
          </a:p>
        </c:rich>
      </c:tx>
      <c:overlay val="0"/>
      <c:spPr>
        <a:noFill/>
        <a:ln>
          <a:noFill/>
        </a:ln>
        <a:effectLst/>
      </c:spPr>
      <c:txPr>
        <a:bodyPr rot="0" spcFirstLastPara="1" vertOverflow="ellipsis" vert="horz" wrap="square" anchor="ctr" anchorCtr="1"/>
        <a:lstStyle/>
        <a:p>
          <a:pPr>
            <a:defRPr sz="2000" b="0" i="0" u="none" strike="noStrike" kern="1200" spc="0" baseline="0">
              <a:solidFill>
                <a:sysClr val="windowText" lastClr="000000"/>
              </a:solidFill>
              <a:latin typeface="Tw Cen MT" panose="020B0602020104020603" pitchFamily="34"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Behind on Rent or Mortgage</c:v>
                </c:pt>
              </c:strCache>
            </c:strRef>
          </c:tx>
          <c:spPr>
            <a:solidFill>
              <a:srgbClr val="00B0F0"/>
            </a:solidFill>
            <a:ln>
              <a:noFill/>
            </a:ln>
            <a:effectLst/>
          </c:spPr>
          <c:invertIfNegative val="0"/>
          <c:cat>
            <c:strRef>
              <c:f>Sheet1!$A$2:$A$6</c:f>
              <c:strCache>
                <c:ptCount val="5"/>
                <c:pt idx="0">
                  <c:v>Asian</c:v>
                </c:pt>
                <c:pt idx="1">
                  <c:v>Hispanic</c:v>
                </c:pt>
                <c:pt idx="2">
                  <c:v>Black/African American</c:v>
                </c:pt>
                <c:pt idx="3">
                  <c:v>Any Other Race</c:v>
                </c:pt>
                <c:pt idx="4">
                  <c:v>White</c:v>
                </c:pt>
              </c:strCache>
            </c:strRef>
          </c:cat>
          <c:val>
            <c:numRef>
              <c:f>Sheet1!$B$2:$B$6</c:f>
              <c:numCache>
                <c:formatCode>0%</c:formatCode>
                <c:ptCount val="5"/>
                <c:pt idx="0">
                  <c:v>0.23200000000000001</c:v>
                </c:pt>
                <c:pt idx="1">
                  <c:v>0.23200000000000001</c:v>
                </c:pt>
                <c:pt idx="2">
                  <c:v>0.216</c:v>
                </c:pt>
                <c:pt idx="3">
                  <c:v>8.2000000000000003E-2</c:v>
                </c:pt>
                <c:pt idx="4">
                  <c:v>7.5999999999999998E-2</c:v>
                </c:pt>
              </c:numCache>
            </c:numRef>
          </c:val>
          <c:extLst>
            <c:ext xmlns:c16="http://schemas.microsoft.com/office/drawing/2014/chart" uri="{C3380CC4-5D6E-409C-BE32-E72D297353CC}">
              <c16:uniqueId val="{00000000-DEED-43A3-A354-DF5897BD854D}"/>
            </c:ext>
          </c:extLst>
        </c:ser>
        <c:ser>
          <c:idx val="1"/>
          <c:order val="1"/>
          <c:tx>
            <c:strRef>
              <c:f>Sheet1!$C$1</c:f>
              <c:strCache>
                <c:ptCount val="1"/>
                <c:pt idx="0">
                  <c:v>Applied for Emergency Housing Payment Assistance</c:v>
                </c:pt>
              </c:strCache>
            </c:strRef>
          </c:tx>
          <c:spPr>
            <a:solidFill>
              <a:srgbClr val="FFC000"/>
            </a:solidFill>
            <a:ln>
              <a:noFill/>
            </a:ln>
            <a:effectLst/>
          </c:spPr>
          <c:invertIfNegative val="0"/>
          <c:cat>
            <c:strRef>
              <c:f>Sheet1!$A$2:$A$6</c:f>
              <c:strCache>
                <c:ptCount val="5"/>
                <c:pt idx="0">
                  <c:v>Asian</c:v>
                </c:pt>
                <c:pt idx="1">
                  <c:v>Hispanic</c:v>
                </c:pt>
                <c:pt idx="2">
                  <c:v>Black/African American</c:v>
                </c:pt>
                <c:pt idx="3">
                  <c:v>Any Other Race</c:v>
                </c:pt>
                <c:pt idx="4">
                  <c:v>White</c:v>
                </c:pt>
              </c:strCache>
            </c:strRef>
          </c:cat>
          <c:val>
            <c:numRef>
              <c:f>Sheet1!$C$2:$C$6</c:f>
              <c:numCache>
                <c:formatCode>0%</c:formatCode>
                <c:ptCount val="5"/>
                <c:pt idx="0">
                  <c:v>0.04</c:v>
                </c:pt>
                <c:pt idx="1">
                  <c:v>0.1</c:v>
                </c:pt>
                <c:pt idx="2">
                  <c:v>0.09</c:v>
                </c:pt>
                <c:pt idx="3">
                  <c:v>0.08</c:v>
                </c:pt>
                <c:pt idx="4">
                  <c:v>0.02</c:v>
                </c:pt>
              </c:numCache>
            </c:numRef>
          </c:val>
          <c:extLst>
            <c:ext xmlns:c16="http://schemas.microsoft.com/office/drawing/2014/chart" uri="{C3380CC4-5D6E-409C-BE32-E72D297353CC}">
              <c16:uniqueId val="{00000001-DEED-43A3-A354-DF5897BD854D}"/>
            </c:ext>
          </c:extLst>
        </c:ser>
        <c:dLbls>
          <c:showLegendKey val="0"/>
          <c:showVal val="0"/>
          <c:showCatName val="0"/>
          <c:showSerName val="0"/>
          <c:showPercent val="0"/>
          <c:showBubbleSize val="0"/>
        </c:dLbls>
        <c:gapWidth val="219"/>
        <c:axId val="859513439"/>
        <c:axId val="859514399"/>
      </c:barChart>
      <c:catAx>
        <c:axId val="8595134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w Cen MT" panose="020B0602020104020603" pitchFamily="34" charset="0"/>
                <a:ea typeface="+mn-ea"/>
                <a:cs typeface="+mn-cs"/>
              </a:defRPr>
            </a:pPr>
            <a:endParaRPr lang="en-US"/>
          </a:p>
        </c:txPr>
        <c:crossAx val="859514399"/>
        <c:crosses val="autoZero"/>
        <c:auto val="1"/>
        <c:lblAlgn val="ctr"/>
        <c:lblOffset val="100"/>
        <c:noMultiLvlLbl val="0"/>
      </c:catAx>
      <c:valAx>
        <c:axId val="85951439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w Cen MT" panose="020B0602020104020603" pitchFamily="34" charset="0"/>
                <a:ea typeface="+mn-ea"/>
                <a:cs typeface="+mn-cs"/>
              </a:defRPr>
            </a:pPr>
            <a:endParaRPr lang="en-US"/>
          </a:p>
        </c:txPr>
        <c:crossAx val="859513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w Cen MT" panose="020B06020201040206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latin typeface="Tw Cen MT" panose="020B06020201040206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solidFill>
                <a:latin typeface="Tw Cen MT" panose="020B0602020104020603" pitchFamily="34" charset="0"/>
                <a:ea typeface="+mn-ea"/>
                <a:cs typeface="+mn-cs"/>
              </a:defRPr>
            </a:pPr>
            <a:r>
              <a:rPr lang="en-US" sz="2000"/>
              <a:t>Barriers to</a:t>
            </a:r>
            <a:r>
              <a:rPr lang="en-US" sz="2000" baseline="0"/>
              <a:t> Applying for and Receiving of Rental Assistance</a:t>
            </a:r>
            <a:endParaRPr lang="en-US" sz="2000"/>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solidFill>
              <a:latin typeface="Tw Cen MT" panose="020B0602020104020603" pitchFamily="34" charset="0"/>
              <a:ea typeface="+mn-ea"/>
              <a:cs typeface="+mn-cs"/>
            </a:defRPr>
          </a:pPr>
          <a:endParaRPr lang="en-US"/>
        </a:p>
      </c:txPr>
    </c:title>
    <c:autoTitleDeleted val="0"/>
    <c:plotArea>
      <c:layout/>
      <c:barChart>
        <c:barDir val="col"/>
        <c:grouping val="clustered"/>
        <c:varyColors val="0"/>
        <c:ser>
          <c:idx val="0"/>
          <c:order val="0"/>
          <c:tx>
            <c:strRef>
              <c:f>'Descriptive Statistics Tables'!$B$126</c:f>
              <c:strCache>
                <c:ptCount val="1"/>
                <c:pt idx="0">
                  <c:v>Count</c:v>
                </c:pt>
              </c:strCache>
            </c:strRef>
          </c:tx>
          <c:spPr>
            <a:solidFill>
              <a:srgbClr val="00B0F0"/>
            </a:solidFill>
            <a:ln>
              <a:solidFill>
                <a:schemeClr val="tx1"/>
              </a:solidFill>
            </a:ln>
            <a:effectLst/>
          </c:spPr>
          <c:invertIfNegative val="0"/>
          <c:cat>
            <c:strRef>
              <c:f>'Descriptive Statistics Tables'!$A$127:$A$131</c:f>
              <c:strCache>
                <c:ptCount val="5"/>
                <c:pt idx="0">
                  <c:v>Immigration Status</c:v>
                </c:pt>
                <c:pt idx="1">
                  <c:v>Uncooperative Landlord</c:v>
                </c:pt>
                <c:pt idx="2">
                  <c:v>COVID</c:v>
                </c:pt>
                <c:pt idx="3">
                  <c:v>Technology</c:v>
                </c:pt>
                <c:pt idx="4">
                  <c:v>Language</c:v>
                </c:pt>
              </c:strCache>
            </c:strRef>
          </c:cat>
          <c:val>
            <c:numRef>
              <c:f>'Descriptive Statistics Tables'!$B$127:$B$131</c:f>
              <c:numCache>
                <c:formatCode>General</c:formatCode>
                <c:ptCount val="5"/>
                <c:pt idx="0">
                  <c:v>47</c:v>
                </c:pt>
                <c:pt idx="1">
                  <c:v>45</c:v>
                </c:pt>
                <c:pt idx="2">
                  <c:v>5</c:v>
                </c:pt>
                <c:pt idx="3">
                  <c:v>4</c:v>
                </c:pt>
                <c:pt idx="4">
                  <c:v>3</c:v>
                </c:pt>
              </c:numCache>
            </c:numRef>
          </c:val>
          <c:extLst>
            <c:ext xmlns:c16="http://schemas.microsoft.com/office/drawing/2014/chart" uri="{C3380CC4-5D6E-409C-BE32-E72D297353CC}">
              <c16:uniqueId val="{00000000-F499-49D1-AB25-E29954871C07}"/>
            </c:ext>
          </c:extLst>
        </c:ser>
        <c:dLbls>
          <c:showLegendKey val="0"/>
          <c:showVal val="0"/>
          <c:showCatName val="0"/>
          <c:showSerName val="0"/>
          <c:showPercent val="0"/>
          <c:showBubbleSize val="0"/>
        </c:dLbls>
        <c:gapWidth val="219"/>
        <c:overlap val="-27"/>
        <c:axId val="1381254047"/>
        <c:axId val="1381264447"/>
      </c:barChart>
      <c:catAx>
        <c:axId val="1381254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1381264447"/>
        <c:crosses val="autoZero"/>
        <c:auto val="1"/>
        <c:lblAlgn val="ctr"/>
        <c:lblOffset val="100"/>
        <c:noMultiLvlLbl val="0"/>
      </c:catAx>
      <c:valAx>
        <c:axId val="1381264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Tw Cen MT" panose="020B0602020104020603" pitchFamily="34" charset="0"/>
                <a:ea typeface="+mn-ea"/>
                <a:cs typeface="+mn-cs"/>
              </a:defRPr>
            </a:pPr>
            <a:endParaRPr lang="en-US"/>
          </a:p>
        </c:txPr>
        <c:crossAx val="13812540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400">
          <a:solidFill>
            <a:schemeClr val="tx1"/>
          </a:solidFill>
          <a:latin typeface="Tw Cen MT" panose="020B06020201040206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solidFill>
                <a:latin typeface="Tw Cen MT" panose="020B0602020104020603" pitchFamily="34" charset="0"/>
                <a:ea typeface="+mn-ea"/>
                <a:cs typeface="+mn-cs"/>
              </a:defRPr>
            </a:pPr>
            <a:r>
              <a:rPr lang="en-US"/>
              <a:t>Tenant focus</a:t>
            </a:r>
            <a:r>
              <a:rPr lang="en-US" baseline="0"/>
              <a:t> groups were organized by the preferred languages indicated in the CBO survey results </a:t>
            </a:r>
            <a:endParaRPr lang="en-US"/>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Tw Cen MT" panose="020B0602020104020603" pitchFamily="34" charset="0"/>
              <a:ea typeface="+mn-ea"/>
              <a:cs typeface="+mn-cs"/>
            </a:defRPr>
          </a:pPr>
          <a:endParaRPr lang="en-US"/>
        </a:p>
      </c:txPr>
    </c:title>
    <c:autoTitleDeleted val="0"/>
    <c:plotArea>
      <c:layout/>
      <c:barChart>
        <c:barDir val="col"/>
        <c:grouping val="clustered"/>
        <c:varyColors val="0"/>
        <c:ser>
          <c:idx val="0"/>
          <c:order val="0"/>
          <c:tx>
            <c:strRef>
              <c:f>'Descriptive Statistics Tables'!$B$49</c:f>
              <c:strCache>
                <c:ptCount val="1"/>
                <c:pt idx="0">
                  <c:v>Count</c:v>
                </c:pt>
              </c:strCache>
            </c:strRef>
          </c:tx>
          <c:spPr>
            <a:solidFill>
              <a:srgbClr val="00B0F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('Descriptive Statistics Tables'!$A$50:$A$53,'Descriptive Statistics Tables'!$A$55:$A$57)</c:f>
              <c:strCache>
                <c:ptCount val="7"/>
                <c:pt idx="0">
                  <c:v>English</c:v>
                </c:pt>
                <c:pt idx="1">
                  <c:v>Spanish</c:v>
                </c:pt>
                <c:pt idx="2">
                  <c:v>Haitian Creole</c:v>
                </c:pt>
                <c:pt idx="3">
                  <c:v>Portguese</c:v>
                </c:pt>
                <c:pt idx="4">
                  <c:v>Arabic</c:v>
                </c:pt>
                <c:pt idx="5">
                  <c:v>Vietnamese</c:v>
                </c:pt>
                <c:pt idx="6">
                  <c:v>Khmer</c:v>
                </c:pt>
              </c:strCache>
            </c:strRef>
          </c:cat>
          <c:val>
            <c:numRef>
              <c:f>('Descriptive Statistics Tables'!$B$50:$B$53,'Descriptive Statistics Tables'!$B$55:$B$57)</c:f>
              <c:numCache>
                <c:formatCode>General</c:formatCode>
                <c:ptCount val="7"/>
                <c:pt idx="0">
                  <c:v>263</c:v>
                </c:pt>
                <c:pt idx="1">
                  <c:v>220</c:v>
                </c:pt>
                <c:pt idx="2">
                  <c:v>107</c:v>
                </c:pt>
                <c:pt idx="3">
                  <c:v>91</c:v>
                </c:pt>
                <c:pt idx="4">
                  <c:v>4</c:v>
                </c:pt>
                <c:pt idx="5">
                  <c:v>2</c:v>
                </c:pt>
                <c:pt idx="6">
                  <c:v>1</c:v>
                </c:pt>
              </c:numCache>
            </c:numRef>
          </c:val>
          <c:extLst>
            <c:ext xmlns:c16="http://schemas.microsoft.com/office/drawing/2014/chart" uri="{C3380CC4-5D6E-409C-BE32-E72D297353CC}">
              <c16:uniqueId val="{00000000-B5F4-4FDD-B6F4-2CBF3A321407}"/>
            </c:ext>
          </c:extLst>
        </c:ser>
        <c:dLbls>
          <c:showLegendKey val="0"/>
          <c:showVal val="0"/>
          <c:showCatName val="0"/>
          <c:showSerName val="0"/>
          <c:showPercent val="0"/>
          <c:showBubbleSize val="0"/>
        </c:dLbls>
        <c:gapWidth val="75"/>
        <c:overlap val="-27"/>
        <c:axId val="1518625679"/>
        <c:axId val="1518627343"/>
      </c:barChart>
      <c:catAx>
        <c:axId val="1518625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endParaRPr lang="en-US"/>
          </a:p>
        </c:txPr>
        <c:crossAx val="1518627343"/>
        <c:crosses val="autoZero"/>
        <c:auto val="1"/>
        <c:lblAlgn val="ctr"/>
        <c:lblOffset val="100"/>
        <c:noMultiLvlLbl val="0"/>
      </c:catAx>
      <c:valAx>
        <c:axId val="1518627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Tw Cen MT" panose="020B0602020104020603" pitchFamily="34" charset="0"/>
                <a:ea typeface="+mn-ea"/>
                <a:cs typeface="+mn-cs"/>
              </a:defRPr>
            </a:pPr>
            <a:endParaRPr lang="en-US"/>
          </a:p>
        </c:txPr>
        <c:crossAx val="15186256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Tw Cen MT" panose="020B06020201040206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E6E503-3BDD-46FC-A481-8F67524CF090}"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71FE9B-E151-4143-8A5A-6D6D312EABAE}" type="slidenum">
              <a:rPr lang="en-US" smtClean="0"/>
              <a:t>‹#›</a:t>
            </a:fld>
            <a:endParaRPr lang="en-US"/>
          </a:p>
        </p:txBody>
      </p:sp>
    </p:spTree>
    <p:extLst>
      <p:ext uri="{BB962C8B-B14F-4D97-AF65-F5344CB8AC3E}">
        <p14:creationId xmlns:p14="http://schemas.microsoft.com/office/powerpoint/2010/main" val="344874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569B8C-AE0A-44CD-AE01-568B2579CF0D}" type="slidenum">
              <a:rPr lang="en-US" smtClean="0"/>
              <a:t>1</a:t>
            </a:fld>
            <a:endParaRPr lang="en-US"/>
          </a:p>
        </p:txBody>
      </p:sp>
    </p:spTree>
    <p:extLst>
      <p:ext uri="{BB962C8B-B14F-4D97-AF65-F5344CB8AC3E}">
        <p14:creationId xmlns:p14="http://schemas.microsoft.com/office/powerpoint/2010/main" val="423958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955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We spoke with 34 stakeholders through focus groups, including 18 tenants, as well as CBOs, RAAs, and landlords. We offered tenant focus groups in English, Spanish, Portuguese, Haitian Creole, and Mandarin, based on the client base of our stakeholder CBOs. The non-English focus groups were held in-language, meaning we had a facilitator speaking directly with the tenants, rather than through an interpreter.</a:t>
            </a:r>
          </a:p>
          <a:p>
            <a:endParaRPr lang="en-US">
              <a:ea typeface="Calibri"/>
              <a:cs typeface="Calibri"/>
            </a:endParaRPr>
          </a:p>
          <a:p>
            <a:r>
              <a:rPr lang="en-US"/>
              <a:t>We treated this information and the things people were saying as real data. Translated, coded, robust and reproducible; trying to document these experiences in a new way. Elevate these experiences in a way that's not </a:t>
            </a:r>
            <a:r>
              <a:rPr lang="en-US" err="1"/>
              <a:t>anectodal</a:t>
            </a:r>
            <a:r>
              <a:rPr lang="en-US"/>
              <a:t> but is documented.</a:t>
            </a:r>
            <a:endParaRPr lang="en-US">
              <a:cs typeface="Calibri"/>
            </a:endParaRPr>
          </a:p>
          <a:p>
            <a:endParaRPr lang="en-US">
              <a:ea typeface="Calibri"/>
              <a:cs typeface="Calibri"/>
            </a:endParaRPr>
          </a:p>
          <a:p>
            <a:r>
              <a:rPr lang="en-US">
                <a:ea typeface="Calibri"/>
                <a:cs typeface="Calibri"/>
              </a:rPr>
              <a:t>Conversations provided unexpected insight: the only way to learn these details is to have conversations with people.</a:t>
            </a:r>
            <a:endParaRPr lang="en-US"/>
          </a:p>
          <a:p>
            <a:endParaRPr lang="en-US">
              <a:ea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518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ea typeface="Calibri"/>
                <a:cs typeface="Calibri"/>
              </a:rPr>
              <a:t>Funders wanted us to demonstrate the value of CBOs. We want the CBOs to have to do less so that they can focus on those most marginalized individuals and on really adding value rather than spending all their time on this terrible application process. Stakeholder groups coming from different worlds, and facilitating communication among the groups is key.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906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Individual rec's to highlight:</a:t>
            </a:r>
          </a:p>
          <a:p>
            <a:pPr marL="457200" indent="-457200">
              <a:spcAft>
                <a:spcPts val="800"/>
              </a:spcAft>
              <a:buAutoNum type="arabicPeriod"/>
            </a:pPr>
            <a:r>
              <a:rPr lang="en-US" b="1"/>
              <a:t>End the Notice to Quit requirement for applications</a:t>
            </a:r>
            <a:endParaRPr lang="en-US" b="1">
              <a:cs typeface="Calibri"/>
            </a:endParaRPr>
          </a:p>
          <a:p>
            <a:pPr marL="457200" indent="-457200">
              <a:spcAft>
                <a:spcPts val="800"/>
              </a:spcAft>
              <a:buAutoNum type="arabicPeriod"/>
            </a:pPr>
            <a:r>
              <a:rPr lang="en-US" b="1"/>
              <a:t>Translate application and reference materials into all high-demand languages</a:t>
            </a:r>
            <a:endParaRPr lang="en-US">
              <a:cs typeface="Calibri" panose="020F0502020204030204"/>
            </a:endParaRPr>
          </a:p>
          <a:p>
            <a:pPr marL="457200" indent="-457200">
              <a:spcAft>
                <a:spcPts val="800"/>
              </a:spcAft>
              <a:buAutoNum type="arabicPeriod"/>
            </a:pPr>
            <a:r>
              <a:rPr lang="en-US" b="1"/>
              <a:t>Explore direct-to-tenant payment model to alleviate documentation barriers</a:t>
            </a:r>
            <a:endParaRPr lang="en-US">
              <a:cs typeface="Calibri" panose="020F0502020204030204"/>
            </a:endParaRPr>
          </a:p>
          <a:p>
            <a:pPr marL="457200" indent="-457200">
              <a:spcAft>
                <a:spcPts val="800"/>
              </a:spcAft>
              <a:buAutoNum type="arabicPeriod"/>
            </a:pPr>
            <a:r>
              <a:rPr lang="en-US" b="1"/>
              <a:t>Proof of U.S. Citizenship – convene experts</a:t>
            </a:r>
          </a:p>
          <a:p>
            <a:pPr marL="457200" indent="-457200">
              <a:spcAft>
                <a:spcPts val="800"/>
              </a:spcAft>
              <a:buAutoNum type="arabicPeriod"/>
            </a:pPr>
            <a:r>
              <a:rPr lang="en-US" b="1"/>
              <a:t>Clearly define program goals and report data on household outcomes</a:t>
            </a:r>
            <a:endParaRPr lang="en-US" b="1">
              <a:cs typeface="Calibri"/>
            </a:endParaRPr>
          </a:p>
          <a:p>
            <a:pPr marL="457200" indent="-457200">
              <a:spcAft>
                <a:spcPts val="800"/>
              </a:spcAft>
              <a:buAutoNum type="arabicPeriod"/>
            </a:pPr>
            <a:r>
              <a:rPr lang="en-US" b="1"/>
              <a:t>Formalize community-based organizations into RAFT programming and fund them at the level needed to maintain RAFT support staff</a:t>
            </a:r>
            <a:endParaRPr lang="en-US"/>
          </a:p>
          <a:p>
            <a:pPr marL="457200" indent="-457200">
              <a:spcAft>
                <a:spcPts val="800"/>
              </a:spcAft>
              <a:buAutoNum type="arabicPeriod"/>
            </a:pPr>
            <a:r>
              <a:rPr lang="en-US" b="1"/>
              <a:t>Increase RAFT rental assistance budget and extend assistance to cover future rent in addition to arrears</a:t>
            </a:r>
          </a:p>
          <a:p>
            <a:pPr marL="457200" indent="-457200">
              <a:spcAft>
                <a:spcPts val="800"/>
              </a:spcAft>
              <a:buAutoNum type="arabicPeriod"/>
            </a:pPr>
            <a:r>
              <a:rPr lang="en-US" b="1"/>
              <a:t>Bring community-based organizations and Regional Administering Agencies into policy and program design, and formalize a feedback and iteration process</a:t>
            </a:r>
            <a:endParaRPr lang="en-US" b="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824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ea typeface="Calibri"/>
                <a:cs typeface="Calibri"/>
              </a:rPr>
              <a:t>RELEASE EVENT!! Check TBF events calendar</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697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cs typeface="Calibri"/>
              </a:rPr>
              <a:t>The Working Group</a:t>
            </a:r>
            <a:endParaRPr lang="en-US"/>
          </a:p>
          <a:p>
            <a:r>
              <a:rPr lang="en-US">
                <a:cs typeface="Calibri"/>
              </a:rPr>
              <a:t> Citizens Housing and Planning Association</a:t>
            </a:r>
            <a:endParaRPr lang="en-US"/>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640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326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With this research we are focusing narrowly on learning from the successes and challenges of community-based organizations supporting households seeking rental assistance, and organizations or entities that worked closely with CBOs along the way.</a:t>
            </a:r>
            <a:endParaRPr lang="en-US">
              <a:cs typeface="Calibri"/>
            </a:endParaRPr>
          </a:p>
          <a:p>
            <a:pPr>
              <a:spcBef>
                <a:spcPts val="600"/>
              </a:spcBef>
              <a:spcAft>
                <a:spcPts val="600"/>
              </a:spcAft>
            </a:pPr>
            <a:endParaRPr lang="en-US"/>
          </a:p>
          <a:p>
            <a:pPr>
              <a:spcBef>
                <a:spcPts val="600"/>
              </a:spcBef>
              <a:spcAft>
                <a:spcPts val="600"/>
              </a:spcAft>
            </a:pPr>
            <a:r>
              <a:rPr lang="en-US"/>
              <a:t>We aimed to center the experiences of CBOs and tenants, with a focus on the impact on the experiences of BIPOC, immigrant, and low-income households</a:t>
            </a: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675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l" rtl="0" fontAlgn="base"/>
            <a:r>
              <a:rPr lang="en-US" sz="1800" b="1" i="0">
                <a:effectLst/>
                <a:latin typeface="Calibri" panose="020F0502020204030204" pitchFamily="34" charset="0"/>
              </a:rPr>
              <a:t>Role of CBO</a:t>
            </a:r>
            <a:r>
              <a:rPr lang="en-US" sz="1800" b="0" i="0">
                <a:effectLst/>
                <a:latin typeface="Calibri" panose="020F0502020204030204" pitchFamily="34" charset="0"/>
              </a:rPr>
              <a:t>: What role(s) did CBOs play in helping residents access ERA? </a:t>
            </a:r>
            <a:endParaRPr lang="en-US" b="0" i="0">
              <a:effectLst/>
            </a:endParaRPr>
          </a:p>
          <a:p>
            <a:pPr algn="l" rtl="0" fontAlgn="base">
              <a:buFont typeface="Arial" panose="020B0604020202020204" pitchFamily="34" charset="0"/>
              <a:buChar char="•"/>
            </a:pPr>
            <a:r>
              <a:rPr lang="en-US" sz="1800" b="0" i="0">
                <a:effectLst/>
                <a:latin typeface="Calibri" panose="020F0502020204030204" pitchFamily="34" charset="0"/>
              </a:rPr>
              <a:t>What actions does the CBO take that are most effective in helping residents access ERA? How do they help renters get assistance? </a:t>
            </a:r>
          </a:p>
          <a:p>
            <a:pPr algn="l" rtl="0" fontAlgn="base">
              <a:buFont typeface="Arial" panose="020B0604020202020204" pitchFamily="34" charset="0"/>
              <a:buChar char="•"/>
            </a:pPr>
            <a:r>
              <a:rPr lang="en-US" sz="1800" b="0" i="0">
                <a:effectLst/>
                <a:latin typeface="Calibri" panose="020F0502020204030204" pitchFamily="34" charset="0"/>
              </a:rPr>
              <a:t>How does the ERA application process with CBOs differ from working without a CBO? </a:t>
            </a:r>
          </a:p>
          <a:p>
            <a:pPr algn="l" rtl="0" fontAlgn="base">
              <a:buFont typeface="Arial" panose="020B0604020202020204" pitchFamily="34" charset="0"/>
              <a:buChar char="•"/>
            </a:pPr>
            <a:r>
              <a:rPr lang="en-US" sz="1800" b="0" i="0">
                <a:effectLst/>
                <a:latin typeface="Calibri" panose="020F0502020204030204" pitchFamily="34" charset="0"/>
              </a:rPr>
              <a:t>What other benefits do renters get from working with a CBO? </a:t>
            </a:r>
          </a:p>
          <a:p>
            <a:pPr algn="l" rtl="0" fontAlgn="base"/>
            <a:r>
              <a:rPr lang="en-US" sz="1800" b="1" i="0">
                <a:effectLst/>
                <a:latin typeface="Calibri" panose="020F0502020204030204" pitchFamily="34" charset="0"/>
              </a:rPr>
              <a:t>Outreach:</a:t>
            </a:r>
            <a:r>
              <a:rPr lang="en-US" sz="1800" b="0" i="0">
                <a:effectLst/>
                <a:latin typeface="Calibri" panose="020F0502020204030204" pitchFamily="34" charset="0"/>
              </a:rPr>
              <a:t> What specific outreach assistance strategies and tools were used by CBOs? Which seemed to be more or less successful?  </a:t>
            </a:r>
            <a:endParaRPr lang="en-US" b="0" i="0">
              <a:effectLst/>
            </a:endParaRPr>
          </a:p>
          <a:p>
            <a:pPr algn="l" rtl="0" fontAlgn="base">
              <a:buFont typeface="Arial" panose="020B0604020202020204" pitchFamily="34" charset="0"/>
              <a:buChar char="•"/>
            </a:pPr>
            <a:r>
              <a:rPr lang="en-US" sz="1800" b="0" i="0">
                <a:effectLst/>
                <a:latin typeface="Calibri" panose="020F0502020204030204" pitchFamily="34" charset="0"/>
              </a:rPr>
              <a:t>How did successful outreach strategies vary by CBO? </a:t>
            </a:r>
          </a:p>
          <a:p>
            <a:pPr algn="l" rtl="0" fontAlgn="base">
              <a:buFont typeface="Arial" panose="020B0604020202020204" pitchFamily="34" charset="0"/>
              <a:buChar char="•"/>
            </a:pPr>
            <a:r>
              <a:rPr lang="en-US" sz="1800" b="0" i="0">
                <a:effectLst/>
                <a:latin typeface="Calibri" panose="020F0502020204030204" pitchFamily="34" charset="0"/>
              </a:rPr>
              <a:t>Were CBOs able to reach households that wouldn't have applied without their help? </a:t>
            </a:r>
          </a:p>
          <a:p>
            <a:pPr algn="l" rtl="0" fontAlgn="base">
              <a:buFont typeface="Arial" panose="020B0604020202020204" pitchFamily="34" charset="0"/>
              <a:buChar char="•"/>
            </a:pPr>
            <a:r>
              <a:rPr lang="en-US" sz="1800" b="0" i="0">
                <a:effectLst/>
                <a:latin typeface="Calibri" panose="020F0502020204030204" pitchFamily="34" charset="0"/>
              </a:rPr>
              <a:t>Who was reached and served by the CBOs and who was not reached/served? </a:t>
            </a:r>
          </a:p>
          <a:p>
            <a:pPr algn="l" rtl="0" fontAlgn="base">
              <a:buFont typeface="Arial" panose="020B0604020202020204" pitchFamily="34" charset="0"/>
              <a:buChar char="•"/>
            </a:pPr>
            <a:r>
              <a:rPr lang="en-US" sz="1800" b="0" i="0">
                <a:effectLst/>
                <a:latin typeface="Calibri" panose="020F0502020204030204" pitchFamily="34" charset="0"/>
              </a:rPr>
              <a:t>What household factors/characteristics facilitated access to a CBO? </a:t>
            </a:r>
          </a:p>
          <a:p>
            <a:pPr algn="l" rtl="0" fontAlgn="base"/>
            <a:r>
              <a:rPr lang="en-US" sz="1800" b="1" i="0">
                <a:effectLst/>
                <a:latin typeface="Calibri" panose="020F0502020204030204" pitchFamily="34" charset="0"/>
              </a:rPr>
              <a:t>ERA Application Process:</a:t>
            </a:r>
            <a:r>
              <a:rPr lang="en-US" sz="1800" b="0" i="0">
                <a:effectLst/>
                <a:latin typeface="Calibri" panose="020F0502020204030204" pitchFamily="34" charset="0"/>
              </a:rPr>
              <a:t> What were the major challenges in getting and distributing ERA funds and how can they be addressed through program and policy solutions? </a:t>
            </a:r>
            <a:endParaRPr lang="en-US" b="0" i="0">
              <a:effectLst/>
            </a:endParaRPr>
          </a:p>
          <a:p>
            <a:pPr algn="l" rtl="0" fontAlgn="base">
              <a:buFont typeface="Arial" panose="020B0604020202020204" pitchFamily="34" charset="0"/>
              <a:buChar char="•"/>
            </a:pPr>
            <a:r>
              <a:rPr lang="en-US" sz="1800" b="0" i="0">
                <a:effectLst/>
                <a:latin typeface="Calibri" panose="020F0502020204030204" pitchFamily="34" charset="0"/>
              </a:rPr>
              <a:t>What are the procedural or institutional pain points that CBOs faced when helping residents access ERA? What ideas/vision do they have for program redesign? </a:t>
            </a:r>
          </a:p>
          <a:p>
            <a:pPr algn="l" rtl="0" fontAlgn="base">
              <a:buFont typeface="Arial" panose="020B0604020202020204" pitchFamily="34" charset="0"/>
              <a:buChar char="•"/>
            </a:pPr>
            <a:r>
              <a:rPr lang="en-US" sz="1800" b="0" i="0">
                <a:effectLst/>
                <a:latin typeface="Calibri" panose="020F0502020204030204" pitchFamily="34" charset="0"/>
              </a:rPr>
              <a:t>What are the most common pain points that households experience when applying for ERA, with and without CBO assistance?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32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Literature review – academic lit, reports and papers from non-profits, CBOs and other housing advocacy orgs or think tanks, and government sources</a:t>
            </a:r>
          </a:p>
          <a:p>
            <a:endParaRPr lang="en-US"/>
          </a:p>
          <a:p>
            <a:r>
              <a:rPr lang="en-US"/>
              <a:t>Data sources – data collected through the Neighborhood Emergency Housing Support (NEHS) program; Census Housing PULSE survey</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95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89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r>
              <a:rPr lang="en-US" err="1">
                <a:ea typeface="Calibri" panose="020F0502020204030204"/>
                <a:cs typeface="Calibri"/>
              </a:rPr>
              <a:t>Uncoorperative</a:t>
            </a:r>
            <a:r>
              <a:rPr lang="en-US">
                <a:ea typeface="Calibri" panose="020F0502020204030204"/>
                <a:cs typeface="Calibri"/>
              </a:rPr>
              <a:t> landlords – why </a:t>
            </a:r>
            <a:r>
              <a:rPr lang="en-US" err="1">
                <a:ea typeface="Calibri" panose="020F0502020204030204"/>
                <a:cs typeface="Calibri"/>
              </a:rPr>
              <a:t>woudn't</a:t>
            </a:r>
            <a:r>
              <a:rPr lang="en-US">
                <a:ea typeface="Calibri" panose="020F0502020204030204"/>
                <a:cs typeface="Calibri"/>
              </a:rPr>
              <a:t> you want this money? Can't learn the why from the survey.</a:t>
            </a:r>
          </a:p>
          <a:p>
            <a:endParaRPr lang="en-US">
              <a:cs typeface="Calibri"/>
            </a:endParaRPr>
          </a:p>
          <a:p>
            <a:r>
              <a:rPr lang="en-US">
                <a:cs typeface="Calibri"/>
              </a:rPr>
              <a:t>Also able to learn things from the CBO survey about the demographics and characteristics of households that applied with the help of CBOs; the dollar amount of arrearages; preferred languages; time spent with the CBOs, and more.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978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a:p>
            <a:r>
              <a:rPr lang="en-US" err="1">
                <a:ea typeface="Calibri" panose="020F0502020204030204"/>
                <a:cs typeface="Calibri"/>
              </a:rPr>
              <a:t>Uncoorperative</a:t>
            </a:r>
            <a:r>
              <a:rPr lang="en-US">
                <a:ea typeface="Calibri" panose="020F0502020204030204"/>
                <a:cs typeface="Calibri"/>
              </a:rPr>
              <a:t> landlords – why </a:t>
            </a:r>
            <a:r>
              <a:rPr lang="en-US" err="1">
                <a:ea typeface="Calibri" panose="020F0502020204030204"/>
                <a:cs typeface="Calibri"/>
              </a:rPr>
              <a:t>woudn't</a:t>
            </a:r>
            <a:r>
              <a:rPr lang="en-US">
                <a:ea typeface="Calibri" panose="020F0502020204030204"/>
                <a:cs typeface="Calibri"/>
              </a:rPr>
              <a:t> you want this money? Can't learn the why from the survey.</a:t>
            </a:r>
          </a:p>
          <a:p>
            <a:endParaRPr lang="en-US">
              <a:cs typeface="Calibri"/>
            </a:endParaRPr>
          </a:p>
          <a:p>
            <a:r>
              <a:rPr lang="en-US">
                <a:cs typeface="Calibri"/>
              </a:rPr>
              <a:t>Also able to learn things from the CBO survey about the demographics and characteristics of households that applied with the help of CBOs; the dollar amount of arrearages; preferred languages; time spent with the CBOs, and more.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69B8C-AE0A-44CD-AE01-568B2579CF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0343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transition spd="slow" advClick="0" advTm="2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transition spd="slow" advClick="0" advTm="2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transition spd="slow" advClick="0" advTm="20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E5C075-FEB2-41B9-AA6C-6293896EA168}"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1126563773"/>
      </p:ext>
    </p:extLst>
  </p:cSld>
  <p:clrMapOvr>
    <a:masterClrMapping/>
  </p:clrMapOvr>
  <p:transition spd="slow" advClick="0" advTm="20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E5C075-FEB2-41B9-AA6C-6293896EA168}"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29568223"/>
      </p:ext>
    </p:extLst>
  </p:cSld>
  <p:clrMapOvr>
    <a:masterClrMapping/>
  </p:clrMapOvr>
  <p:transition spd="slow" advClick="0" advTm="20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E5C075-FEB2-41B9-AA6C-6293896EA168}"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635751456"/>
      </p:ext>
    </p:extLst>
  </p:cSld>
  <p:clrMapOvr>
    <a:masterClrMapping/>
  </p:clrMapOvr>
  <p:transition spd="slow" advClick="0" advTm="20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E5C075-FEB2-41B9-AA6C-6293896EA168}"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074970655"/>
      </p:ext>
    </p:extLst>
  </p:cSld>
  <p:clrMapOvr>
    <a:masterClrMapping/>
  </p:clrMapOvr>
  <p:transition spd="slow" advClick="0" advTm="20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E5C075-FEB2-41B9-AA6C-6293896EA168}"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060028909"/>
      </p:ext>
    </p:extLst>
  </p:cSld>
  <p:clrMapOvr>
    <a:masterClrMapping/>
  </p:clrMapOvr>
  <p:transition spd="slow" advClick="0" advTm="20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E5C075-FEB2-41B9-AA6C-6293896EA168}"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574793671"/>
      </p:ext>
    </p:extLst>
  </p:cSld>
  <p:clrMapOvr>
    <a:masterClrMapping/>
  </p:clrMapOvr>
  <p:transition spd="slow" advClick="0" advTm="20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E5C075-FEB2-41B9-AA6C-6293896EA168}"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340867697"/>
      </p:ext>
    </p:extLst>
  </p:cSld>
  <p:clrMapOvr>
    <a:masterClrMapping/>
  </p:clrMapOvr>
  <p:transition spd="slow" advClick="0" advTm="20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E5C075-FEB2-41B9-AA6C-6293896EA168}"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099087118"/>
      </p:ext>
    </p:extLst>
  </p:cSld>
  <p:clrMapOvr>
    <a:masterClrMapping/>
  </p:clrMapOvr>
  <p:transition spd="slow" advClick="0" advTm="2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transition spd="slow" advClick="0" advTm="20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E5C075-FEB2-41B9-AA6C-6293896EA168}"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879244840"/>
      </p:ext>
    </p:extLst>
  </p:cSld>
  <p:clrMapOvr>
    <a:masterClrMapping/>
  </p:clrMapOvr>
  <p:transition spd="slow" advClick="0" advTm="20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E5C075-FEB2-41B9-AA6C-6293896EA168}"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3792843697"/>
      </p:ext>
    </p:extLst>
  </p:cSld>
  <p:clrMapOvr>
    <a:masterClrMapping/>
  </p:clrMapOvr>
  <p:transition spd="slow" advClick="0" advTm="20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E5C075-FEB2-41B9-AA6C-6293896EA168}"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F748C5-C691-45E7-B783-D61C28209CE4}" type="slidenum">
              <a:rPr lang="en-US" smtClean="0"/>
              <a:t>‹#›</a:t>
            </a:fld>
            <a:endParaRPr lang="en-US"/>
          </a:p>
        </p:txBody>
      </p:sp>
    </p:spTree>
    <p:extLst>
      <p:ext uri="{BB962C8B-B14F-4D97-AF65-F5344CB8AC3E}">
        <p14:creationId xmlns:p14="http://schemas.microsoft.com/office/powerpoint/2010/main" val="2378288834"/>
      </p:ext>
    </p:extLst>
  </p:cSld>
  <p:clrMapOvr>
    <a:masterClrMapping/>
  </p:clrMapOvr>
  <p:transition spd="slow" advClick="0" advTm="20000"/>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415600" y="496667"/>
            <a:ext cx="11360800" cy="978000"/>
          </a:xfrm>
          <a:prstGeom prst="rect">
            <a:avLst/>
          </a:prstGeom>
        </p:spPr>
        <p:txBody>
          <a:bodyPr lIns="91425" tIns="91425" rIns="91425" bIns="91425" anchor="b" anchorCtr="0"/>
          <a:lstStyle>
            <a:lvl1pPr lvl="0">
              <a:spcBef>
                <a:spcPts val="0"/>
              </a:spcBef>
              <a:defRPr b="1">
                <a:latin typeface="Century Gothic" panose="020B050202020202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958433"/>
            <a:ext cx="11360800" cy="4133200"/>
          </a:xfrm>
          <a:prstGeom prst="rect">
            <a:avLst/>
          </a:prstGeom>
        </p:spPr>
        <p:txBody>
          <a:bodyPr lIns="91425" tIns="91425" rIns="91425" bIns="91425" anchor="t" anchorCtr="0"/>
          <a:lstStyle>
            <a:lvl1pPr lvl="0">
              <a:spcBef>
                <a:spcPts val="0"/>
              </a:spcBef>
              <a:defRPr>
                <a:latin typeface="Century Gothic" panose="020B0502020202020204" pitchFamily="34"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382177883"/>
      </p:ext>
    </p:extLst>
  </p:cSld>
  <p:clrMapOvr>
    <a:masterClrMapping/>
  </p:clrMapOvr>
  <p:transition spd="slow" advClick="0"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transition spd="slow"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transition spd="slow" advClick="0" advTm="2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transition spd="slow" advClick="0" advTm="2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transition spd="slow" advClick="0" advTm="2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transition spd="slow" advClick="0" advTm="2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transition spd="slow" advClick="0" advTm="2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transition spd="slow" advClick="0" advTm="2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advTm="2000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E5C075-FEB2-41B9-AA6C-6293896EA168}" type="datetimeFigureOut">
              <a:rPr lang="en-US" smtClean="0"/>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F748C5-C691-45E7-B783-D61C28209CE4}" type="slidenum">
              <a:rPr lang="en-US" smtClean="0"/>
              <a:t>‹#›</a:t>
            </a:fld>
            <a:endParaRPr lang="en-US"/>
          </a:p>
        </p:txBody>
      </p:sp>
    </p:spTree>
    <p:extLst>
      <p:ext uri="{BB962C8B-B14F-4D97-AF65-F5344CB8AC3E}">
        <p14:creationId xmlns:p14="http://schemas.microsoft.com/office/powerpoint/2010/main" val="37304214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advClick="0" advTm="20000"/>
  <p:txStyles>
    <p:titleStyle>
      <a:lvl1pPr algn="l" defTabSz="914400" rtl="0" eaLnBrk="1" latinLnBrk="0" hangingPunct="1">
        <a:lnSpc>
          <a:spcPct val="90000"/>
        </a:lnSpc>
        <a:spcBef>
          <a:spcPct val="0"/>
        </a:spcBef>
        <a:buNone/>
        <a:defRPr sz="44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hyperlink" Target="mailto:jpartridge@mapc.org"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png"/><Relationship Id="rId3" Type="http://schemas.openxmlformats.org/officeDocument/2006/relationships/image" Target="../media/image2.png"/><Relationship Id="rId21" Type="http://schemas.openxmlformats.org/officeDocument/2006/relationships/image" Target="../media/image21.jpe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438" r="13220" b="15110"/>
          <a:stretch/>
        </p:blipFill>
        <p:spPr>
          <a:xfrm>
            <a:off x="-54" y="3763"/>
            <a:ext cx="12584917" cy="6855832"/>
          </a:xfrm>
          <a:prstGeom prst="rect">
            <a:avLst/>
          </a:prstGeom>
        </p:spPr>
      </p:pic>
      <p:pic>
        <p:nvPicPr>
          <p:cNvPr id="17" name="Picture 16">
            <a:extLst>
              <a:ext uri="{FF2B5EF4-FFF2-40B4-BE49-F238E27FC236}">
                <a16:creationId xmlns:a16="http://schemas.microsoft.com/office/drawing/2014/main" id="{CCF0DC06-B355-1EB1-51F2-A21094841E19}"/>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t="44550"/>
          <a:stretch/>
        </p:blipFill>
        <p:spPr>
          <a:xfrm>
            <a:off x="5476626" y="-39424"/>
            <a:ext cx="6736734" cy="2101226"/>
          </a:xfrm>
          <a:prstGeom prst="rect">
            <a:avLst/>
          </a:prstGeom>
        </p:spPr>
      </p:pic>
      <p:sp>
        <p:nvSpPr>
          <p:cNvPr id="2" name="Title 1"/>
          <p:cNvSpPr>
            <a:spLocks noGrp="1"/>
          </p:cNvSpPr>
          <p:nvPr>
            <p:ph type="ctrTitle"/>
          </p:nvPr>
        </p:nvSpPr>
        <p:spPr>
          <a:xfrm>
            <a:off x="958288" y="980806"/>
            <a:ext cx="10089374" cy="315680"/>
          </a:xfrm>
        </p:spPr>
        <p:txBody>
          <a:bodyPr anchor="ctr">
            <a:noAutofit/>
          </a:bodyPr>
          <a:lstStyle/>
          <a:p>
            <a:pPr algn="l"/>
            <a:r>
              <a:rPr lang="en-US" sz="4800" b="1">
                <a:solidFill>
                  <a:srgbClr val="E86B17"/>
                </a:solidFill>
                <a:latin typeface="Britannic Bold"/>
                <a:cs typeface="Microsoft Sans Serif"/>
              </a:rPr>
              <a:t>Building a Better RAFT</a:t>
            </a:r>
            <a:br>
              <a:rPr lang="en-US" sz="4800" b="1">
                <a:solidFill>
                  <a:srgbClr val="E86B17"/>
                </a:solidFill>
                <a:latin typeface="Britannic Bold"/>
                <a:cs typeface="Microsoft Sans Serif"/>
              </a:rPr>
            </a:br>
            <a:r>
              <a:rPr lang="en-US" sz="2400">
                <a:solidFill>
                  <a:srgbClr val="00216C"/>
                </a:solidFill>
                <a:latin typeface="GoudyOldStyExtBol"/>
                <a:cs typeface="Microsoft Sans Serif"/>
              </a:rPr>
              <a:t>Improving Access to Emergency Rental Assistance in Massachusetts</a:t>
            </a:r>
          </a:p>
        </p:txBody>
      </p:sp>
      <p:sp>
        <p:nvSpPr>
          <p:cNvPr id="9" name="Subtitle 2"/>
          <p:cNvSpPr txBox="1">
            <a:spLocks/>
          </p:cNvSpPr>
          <p:nvPr/>
        </p:nvSpPr>
        <p:spPr>
          <a:xfrm>
            <a:off x="5609478" y="6374077"/>
            <a:ext cx="4803416" cy="42050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a:solidFill>
                  <a:srgbClr val="FFFFFF"/>
                </a:solidFill>
                <a:latin typeface="Franklin Gothic Book" panose="020B0503020102020204" pitchFamily="34" charset="0"/>
              </a:rPr>
              <a:t>Metropolitan Area Planning Council</a:t>
            </a:r>
          </a:p>
        </p:txBody>
      </p:sp>
      <p:pic>
        <p:nvPicPr>
          <p:cNvPr id="6" name="Picture 5" descr="Logo&#10;&#10;Description automatically generated">
            <a:extLst>
              <a:ext uri="{FF2B5EF4-FFF2-40B4-BE49-F238E27FC236}">
                <a16:creationId xmlns:a16="http://schemas.microsoft.com/office/drawing/2014/main" id="{D4C2A310-2D54-AF2C-B756-7B8939C867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1319" y="6107109"/>
            <a:ext cx="1184250" cy="653680"/>
          </a:xfrm>
          <a:prstGeom prst="rect">
            <a:avLst/>
          </a:prstGeom>
        </p:spPr>
      </p:pic>
    </p:spTree>
    <p:extLst>
      <p:ext uri="{BB962C8B-B14F-4D97-AF65-F5344CB8AC3E}">
        <p14:creationId xmlns:p14="http://schemas.microsoft.com/office/powerpoint/2010/main" val="3864143361"/>
      </p:ext>
    </p:extLst>
  </p:cSld>
  <p:clrMapOvr>
    <a:masterClrMapping/>
  </p:clrMapOvr>
  <p:transition spd="slow" advClick="0" advTm="20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23">
            <a:extLst>
              <a:ext uri="{FF2B5EF4-FFF2-40B4-BE49-F238E27FC236}">
                <a16:creationId xmlns:a16="http://schemas.microsoft.com/office/drawing/2014/main" id="{9B825D84-15A2-C4CE-76F0-0F2EBF784785}"/>
              </a:ext>
            </a:extLst>
          </p:cNvPr>
          <p:cNvSpPr txBox="1">
            <a:spLocks/>
          </p:cNvSpPr>
          <p:nvPr/>
        </p:nvSpPr>
        <p:spPr>
          <a:xfrm>
            <a:off x="1851081" y="1899222"/>
            <a:ext cx="9000437" cy="11608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Century Gothic" panose="020B0502020202020204" pitchFamily="34" charset="0"/>
                <a:ea typeface="+mj-ea"/>
                <a:cs typeface="+mj-cs"/>
              </a:defRPr>
            </a:lvl1pPr>
          </a:lstStyle>
          <a:p>
            <a:pPr algn="l">
              <a:defRPr>
                <a:solidFill>
                  <a:srgbClr val="E9FBF6"/>
                </a:solidFill>
                <a:latin typeface="Georgia"/>
                <a:ea typeface="Georgia"/>
                <a:cs typeface="Georgia"/>
                <a:sym typeface="Georgia"/>
              </a:defRPr>
            </a:pPr>
            <a:r>
              <a:rPr lang="en-US" sz="2800" b="0">
                <a:solidFill>
                  <a:srgbClr val="0054A8"/>
                </a:solidFill>
                <a:latin typeface="Franklin Gothic Medium"/>
                <a:ea typeface="Georgia"/>
                <a:cs typeface="Georgia"/>
                <a:sym typeface="Georgia"/>
              </a:rPr>
              <a:t>Experiences, lessons learned, and a vision for housing policy in Massachusetts</a:t>
            </a:r>
            <a:endParaRPr lang="en-US" sz="5400" b="0">
              <a:solidFill>
                <a:srgbClr val="0054A8"/>
              </a:solidFill>
              <a:latin typeface="Franklin Gothic Medium"/>
            </a:endParaRPr>
          </a:p>
        </p:txBody>
      </p:sp>
      <p:sp>
        <p:nvSpPr>
          <p:cNvPr id="4" name="TextBox 3">
            <a:extLst>
              <a:ext uri="{FF2B5EF4-FFF2-40B4-BE49-F238E27FC236}">
                <a16:creationId xmlns:a16="http://schemas.microsoft.com/office/drawing/2014/main" id="{CAA91DB5-9F2B-4C77-B5CA-6A6ECA3390F6}"/>
              </a:ext>
            </a:extLst>
          </p:cNvPr>
          <p:cNvSpPr txBox="1"/>
          <p:nvPr/>
        </p:nvSpPr>
        <p:spPr>
          <a:xfrm>
            <a:off x="1959835" y="3245970"/>
            <a:ext cx="7914849" cy="1723549"/>
          </a:xfrm>
          <a:prstGeom prst="rect">
            <a:avLst/>
          </a:prstGeom>
          <a:noFill/>
        </p:spPr>
        <p:txBody>
          <a:bodyPr wrap="square" lIns="91440" tIns="45720" rIns="91440" bIns="45720" rtlCol="0" anchor="t">
            <a:spAutoFit/>
          </a:bodyPr>
          <a:lstStyle/>
          <a:p>
            <a:pPr marL="285750" indent="-285750">
              <a:spcBef>
                <a:spcPts val="600"/>
              </a:spcBef>
              <a:spcAft>
                <a:spcPts val="600"/>
              </a:spcAft>
              <a:buFont typeface="Arial" panose="020B0604020202020204" pitchFamily="34" charset="0"/>
              <a:buChar char="•"/>
            </a:pPr>
            <a:r>
              <a:rPr lang="en-US" sz="2400">
                <a:solidFill>
                  <a:srgbClr val="000000"/>
                </a:solidFill>
                <a:latin typeface="Arial"/>
                <a:cs typeface="Arial"/>
              </a:rPr>
              <a:t>Qualitative research to capture the experiences, lessons learned, and strategy ideas for future rental assistance programs</a:t>
            </a:r>
            <a:endParaRPr lang="en-US" sz="2400">
              <a:solidFill>
                <a:srgbClr val="000000"/>
              </a:solidFill>
              <a:cs typeface="Calibri"/>
            </a:endParaRPr>
          </a:p>
          <a:p>
            <a:pPr marL="285750" indent="-285750">
              <a:spcBef>
                <a:spcPts val="600"/>
              </a:spcBef>
              <a:spcAft>
                <a:spcPts val="600"/>
              </a:spcAft>
              <a:buFont typeface="Arial" panose="020B0604020202020204" pitchFamily="34" charset="0"/>
              <a:buChar char="•"/>
            </a:pPr>
            <a:r>
              <a:rPr lang="en-US" sz="2400">
                <a:solidFill>
                  <a:srgbClr val="000000"/>
                </a:solidFill>
                <a:latin typeface="Arial"/>
                <a:cs typeface="Arial"/>
              </a:rPr>
              <a:t>Final policy recommendation development</a:t>
            </a:r>
          </a:p>
        </p:txBody>
      </p:sp>
      <p:sp>
        <p:nvSpPr>
          <p:cNvPr id="9" name="Shape 223">
            <a:extLst>
              <a:ext uri="{FF2B5EF4-FFF2-40B4-BE49-F238E27FC236}">
                <a16:creationId xmlns:a16="http://schemas.microsoft.com/office/drawing/2014/main" id="{0DAE63A3-D587-F235-2DDD-CE57B7FC306C}"/>
              </a:ext>
            </a:extLst>
          </p:cNvPr>
          <p:cNvSpPr txBox="1">
            <a:spLocks/>
          </p:cNvSpPr>
          <p:nvPr/>
        </p:nvSpPr>
        <p:spPr>
          <a:xfrm>
            <a:off x="522086" y="251331"/>
            <a:ext cx="11304828" cy="11608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Century Gothic" panose="020B0502020202020204" pitchFamily="34" charset="0"/>
                <a:ea typeface="+mj-ea"/>
                <a:cs typeface="+mj-cs"/>
              </a:defRPr>
            </a:lvl1pPr>
          </a:lstStyle>
          <a:p>
            <a:pPr>
              <a:defRPr>
                <a:solidFill>
                  <a:srgbClr val="E9FBF6"/>
                </a:solidFill>
                <a:latin typeface="Georgia"/>
                <a:ea typeface="Georgia"/>
                <a:cs typeface="Georgia"/>
                <a:sym typeface="Georgia"/>
              </a:defRPr>
            </a:pPr>
            <a:r>
              <a:rPr lang="en-US" sz="5400">
                <a:solidFill>
                  <a:srgbClr val="E86B17"/>
                </a:solidFill>
                <a:latin typeface="Britannic Bold"/>
                <a:ea typeface="Georgia"/>
                <a:cs typeface="Georgia"/>
                <a:sym typeface="Georgia"/>
              </a:rPr>
              <a:t>Phase 2: Research Implementation</a:t>
            </a:r>
            <a:endParaRPr lang="en-US" sz="5400">
              <a:solidFill>
                <a:srgbClr val="E86B17"/>
              </a:solidFill>
              <a:latin typeface="Britannic Bold"/>
              <a:ea typeface="Georgia"/>
              <a:cs typeface="Georgia"/>
            </a:endParaRPr>
          </a:p>
        </p:txBody>
      </p:sp>
    </p:spTree>
    <p:extLst>
      <p:ext uri="{BB962C8B-B14F-4D97-AF65-F5344CB8AC3E}">
        <p14:creationId xmlns:p14="http://schemas.microsoft.com/office/powerpoint/2010/main" val="2951160019"/>
      </p:ext>
    </p:extLst>
  </p:cSld>
  <p:clrMapOvr>
    <a:masterClrMapping/>
  </p:clrMapOvr>
  <p:transition spd="slow" advClick="0" advTm="2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16FF5E1-0905-F9DD-BD47-CF8580812820}"/>
              </a:ext>
            </a:extLst>
          </p:cNvPr>
          <p:cNvSpPr txBox="1"/>
          <p:nvPr/>
        </p:nvSpPr>
        <p:spPr>
          <a:xfrm>
            <a:off x="6499964" y="1538634"/>
            <a:ext cx="545817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latin typeface="Georgia"/>
                <a:cs typeface="Segoe UI"/>
              </a:rPr>
              <a:t>“The applications should be language accessible and not just plugged in on Google Translate, where they didn't make sense. ” </a:t>
            </a:r>
          </a:p>
          <a:p>
            <a:r>
              <a:rPr lang="en-US" sz="2000">
                <a:latin typeface="Georgia"/>
                <a:cs typeface="Segoe UI"/>
              </a:rPr>
              <a:t>– CBO focus group participant </a:t>
            </a:r>
          </a:p>
        </p:txBody>
      </p:sp>
      <p:sp>
        <p:nvSpPr>
          <p:cNvPr id="14" name="TextBox 13">
            <a:extLst>
              <a:ext uri="{FF2B5EF4-FFF2-40B4-BE49-F238E27FC236}">
                <a16:creationId xmlns:a16="http://schemas.microsoft.com/office/drawing/2014/main" id="{3E59C8D5-2D41-F72E-A680-426AC8008AF2}"/>
              </a:ext>
            </a:extLst>
          </p:cNvPr>
          <p:cNvSpPr txBox="1"/>
          <p:nvPr/>
        </p:nvSpPr>
        <p:spPr>
          <a:xfrm>
            <a:off x="709118" y="4440573"/>
            <a:ext cx="55479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latin typeface="Georgia"/>
                <a:cs typeface="Segoe UI"/>
              </a:rPr>
              <a:t>"Your ultimate goal is to help the tenants. If that’ the case, wouldn’t it be better just to verify with the tenants?” </a:t>
            </a:r>
          </a:p>
          <a:p>
            <a:r>
              <a:rPr lang="en-US" sz="2000">
                <a:latin typeface="Georgia"/>
                <a:cs typeface="Segoe UI"/>
              </a:rPr>
              <a:t>– Tenant focus group participant</a:t>
            </a:r>
            <a:r>
              <a:rPr lang="en-US" sz="2400" i="1">
                <a:latin typeface="Georgia"/>
                <a:cs typeface="Segoe UI"/>
              </a:rPr>
              <a:t> </a:t>
            </a:r>
          </a:p>
        </p:txBody>
      </p:sp>
      <p:sp>
        <p:nvSpPr>
          <p:cNvPr id="3" name="Shape 223">
            <a:extLst>
              <a:ext uri="{FF2B5EF4-FFF2-40B4-BE49-F238E27FC236}">
                <a16:creationId xmlns:a16="http://schemas.microsoft.com/office/drawing/2014/main" id="{FD7BC4A3-1000-BD6F-8C80-55760A50F04E}"/>
              </a:ext>
            </a:extLst>
          </p:cNvPr>
          <p:cNvSpPr txBox="1">
            <a:spLocks/>
          </p:cNvSpPr>
          <p:nvPr/>
        </p:nvSpPr>
        <p:spPr>
          <a:xfrm>
            <a:off x="606223" y="251331"/>
            <a:ext cx="11590145" cy="11608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Century Gothic" panose="020B0502020202020204" pitchFamily="34" charset="0"/>
                <a:ea typeface="+mj-ea"/>
                <a:cs typeface="+mj-cs"/>
              </a:defRPr>
            </a:lvl1pPr>
          </a:lstStyle>
          <a:p>
            <a:pPr algn="l">
              <a:defRPr>
                <a:solidFill>
                  <a:srgbClr val="E9FBF6"/>
                </a:solidFill>
                <a:latin typeface="Georgia"/>
                <a:ea typeface="Georgia"/>
                <a:cs typeface="Georgia"/>
                <a:sym typeface="Georgia"/>
              </a:defRPr>
            </a:pPr>
            <a:r>
              <a:rPr lang="en-US" sz="5400">
                <a:solidFill>
                  <a:srgbClr val="E86B17"/>
                </a:solidFill>
                <a:latin typeface="Britannic Bold"/>
              </a:rPr>
              <a:t>Deepened understanding</a:t>
            </a:r>
            <a:endParaRPr lang="en-US" sz="6600">
              <a:solidFill>
                <a:srgbClr val="E86B17"/>
              </a:solidFill>
              <a:latin typeface="Britannic Bold"/>
            </a:endParaRPr>
          </a:p>
        </p:txBody>
      </p:sp>
      <p:pic>
        <p:nvPicPr>
          <p:cNvPr id="4" name="Picture 4" descr="A picture containing text, person, indoor&#10;&#10;Description automatically generated">
            <a:extLst>
              <a:ext uri="{FF2B5EF4-FFF2-40B4-BE49-F238E27FC236}">
                <a16:creationId xmlns:a16="http://schemas.microsoft.com/office/drawing/2014/main" id="{C1D4149F-9D15-1681-CA4C-16CA1FDDB968}"/>
              </a:ext>
            </a:extLst>
          </p:cNvPr>
          <p:cNvPicPr>
            <a:picLocks noChangeAspect="1"/>
          </p:cNvPicPr>
          <p:nvPr/>
        </p:nvPicPr>
        <p:blipFill rotWithShape="1">
          <a:blip r:embed="rId3"/>
          <a:srcRect l="1717" t="6583" r="59" b="9718"/>
          <a:stretch/>
        </p:blipFill>
        <p:spPr>
          <a:xfrm>
            <a:off x="6676314" y="3612164"/>
            <a:ext cx="5290465" cy="3082449"/>
          </a:xfrm>
          <a:prstGeom prst="rect">
            <a:avLst/>
          </a:prstGeom>
        </p:spPr>
      </p:pic>
      <p:sp>
        <p:nvSpPr>
          <p:cNvPr id="6" name="TextBox 5">
            <a:extLst>
              <a:ext uri="{FF2B5EF4-FFF2-40B4-BE49-F238E27FC236}">
                <a16:creationId xmlns:a16="http://schemas.microsoft.com/office/drawing/2014/main" id="{7F4A0FBB-EC8F-4866-2137-FB631EA55730}"/>
              </a:ext>
            </a:extLst>
          </p:cNvPr>
          <p:cNvSpPr txBox="1"/>
          <p:nvPr/>
        </p:nvSpPr>
        <p:spPr>
          <a:xfrm>
            <a:off x="709118" y="1647595"/>
            <a:ext cx="517851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i="1">
                <a:latin typeface="Georgia"/>
                <a:cs typeface="Segoe UI"/>
              </a:rPr>
              <a:t>“My landlord’s family is very much against submitting the W9 form. Because of this, my case can’t proceed...I still can’t get the relief.” </a:t>
            </a:r>
            <a:endParaRPr lang="en-US" sz="2400" b="1">
              <a:latin typeface="Georgia"/>
            </a:endParaRPr>
          </a:p>
          <a:p>
            <a:r>
              <a:rPr lang="en-US" sz="2000">
                <a:latin typeface="Georgia"/>
                <a:cs typeface="Segoe UI"/>
              </a:rPr>
              <a:t>– Tenant focus group participant</a:t>
            </a:r>
            <a:r>
              <a:rPr lang="en-US" sz="2000">
                <a:latin typeface="Georgia"/>
                <a:cs typeface="Times New Roman"/>
              </a:rPr>
              <a:t> </a:t>
            </a:r>
            <a:endParaRPr lang="en-US" sz="2000">
              <a:latin typeface="Georgia"/>
            </a:endParaRPr>
          </a:p>
        </p:txBody>
      </p:sp>
      <p:sp>
        <p:nvSpPr>
          <p:cNvPr id="5" name="TextBox 4">
            <a:extLst>
              <a:ext uri="{FF2B5EF4-FFF2-40B4-BE49-F238E27FC236}">
                <a16:creationId xmlns:a16="http://schemas.microsoft.com/office/drawing/2014/main" id="{2FB9F3ED-30BC-E3BD-5844-33FF85E72ACD}"/>
              </a:ext>
            </a:extLst>
          </p:cNvPr>
          <p:cNvSpPr txBox="1"/>
          <p:nvPr/>
        </p:nvSpPr>
        <p:spPr>
          <a:xfrm>
            <a:off x="8778221" y="6417711"/>
            <a:ext cx="3496036" cy="276999"/>
          </a:xfrm>
          <a:prstGeom prst="rect">
            <a:avLst/>
          </a:prstGeom>
          <a:noFill/>
        </p:spPr>
        <p:txBody>
          <a:bodyPr wrap="square" lIns="91440" tIns="45720" rIns="91440" bIns="45720" rtlCol="0" anchor="t">
            <a:spAutoFit/>
          </a:bodyPr>
          <a:lstStyle/>
          <a:p>
            <a:pPr>
              <a:spcBef>
                <a:spcPts val="600"/>
              </a:spcBef>
              <a:spcAft>
                <a:spcPts val="600"/>
              </a:spcAft>
            </a:pPr>
            <a:r>
              <a:rPr lang="en-US" sz="1200">
                <a:solidFill>
                  <a:schemeClr val="bg1"/>
                </a:solidFill>
                <a:latin typeface="Franklin Gothic Book"/>
                <a:cs typeface="Arial"/>
              </a:rPr>
              <a:t>Photo credit: Everett Haitian Community Center</a:t>
            </a:r>
            <a:endParaRPr lang="en-US" sz="1200">
              <a:solidFill>
                <a:schemeClr val="bg1"/>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3980128362"/>
      </p:ext>
    </p:extLst>
  </p:cSld>
  <p:clrMapOvr>
    <a:masterClrMapping/>
  </p:clrMapOvr>
  <p:transition spd="slow" advClick="0" advTm="2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2726850-7AE8-06B9-4A5D-D246D4DC48DE}"/>
              </a:ext>
            </a:extLst>
          </p:cNvPr>
          <p:cNvSpPr txBox="1"/>
          <p:nvPr/>
        </p:nvSpPr>
        <p:spPr>
          <a:xfrm>
            <a:off x="301239" y="3822259"/>
            <a:ext cx="5144221" cy="28422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latin typeface="Georgia"/>
                <a:cs typeface="Times New Roman"/>
              </a:rPr>
              <a:t>“When you have connection and relationship with community-based organizations in other areas, they may have an understanding of what's happening in that area that you may not be aware of and able to give some content and context to what is happening.”</a:t>
            </a:r>
            <a:r>
              <a:rPr lang="en-US" sz="2000" i="1">
                <a:latin typeface="Georgia"/>
                <a:cs typeface="Times New Roman"/>
              </a:rPr>
              <a:t> </a:t>
            </a:r>
          </a:p>
          <a:p>
            <a:pPr algn="l"/>
            <a:r>
              <a:rPr lang="en-US">
                <a:latin typeface="Georgia"/>
                <a:cs typeface="Times New Roman"/>
              </a:rPr>
              <a:t>– RAA focus group participant </a:t>
            </a:r>
          </a:p>
        </p:txBody>
      </p:sp>
      <p:sp>
        <p:nvSpPr>
          <p:cNvPr id="9" name="TextBox 8">
            <a:extLst>
              <a:ext uri="{FF2B5EF4-FFF2-40B4-BE49-F238E27FC236}">
                <a16:creationId xmlns:a16="http://schemas.microsoft.com/office/drawing/2014/main" id="{FC87BECF-9A0A-33F1-F361-DB21DC638F52}"/>
              </a:ext>
            </a:extLst>
          </p:cNvPr>
          <p:cNvSpPr txBox="1"/>
          <p:nvPr/>
        </p:nvSpPr>
        <p:spPr>
          <a:xfrm>
            <a:off x="5844537" y="1406802"/>
            <a:ext cx="6180863"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latin typeface="Georgia"/>
                <a:cs typeface="Times New Roman"/>
              </a:rPr>
              <a:t>“In the future [we hope that] the legislators who write these policies...actually sit with people like you who are doing this research...That they sit down with CBOs and advocates. Really to be with them as they design this, so that it really makes sense.” </a:t>
            </a:r>
          </a:p>
          <a:p>
            <a:r>
              <a:rPr lang="en-US">
                <a:latin typeface="Georgia"/>
                <a:cs typeface="Times New Roman"/>
              </a:rPr>
              <a:t>– CBO focus group participant</a:t>
            </a:r>
          </a:p>
        </p:txBody>
      </p:sp>
      <p:sp>
        <p:nvSpPr>
          <p:cNvPr id="4" name="TextBox 3">
            <a:extLst>
              <a:ext uri="{FF2B5EF4-FFF2-40B4-BE49-F238E27FC236}">
                <a16:creationId xmlns:a16="http://schemas.microsoft.com/office/drawing/2014/main" id="{7AE8DFFC-53CC-D82A-92A0-AFF09947FCA2}"/>
              </a:ext>
            </a:extLst>
          </p:cNvPr>
          <p:cNvSpPr txBox="1"/>
          <p:nvPr/>
        </p:nvSpPr>
        <p:spPr>
          <a:xfrm>
            <a:off x="303245" y="1405285"/>
            <a:ext cx="547153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latin typeface="Georgia"/>
                <a:cs typeface="Times New Roman"/>
              </a:rPr>
              <a:t>“We work directly with [our region’s RAA]...And our likelihood of getting these applications approved is close to 100...We have reached thousands and thousands of families in the city.”</a:t>
            </a:r>
            <a:endParaRPr lang="en-US" sz="2000" b="1">
              <a:latin typeface="Georgia"/>
              <a:cs typeface="Times New Roman"/>
            </a:endParaRPr>
          </a:p>
          <a:p>
            <a:r>
              <a:rPr lang="en-US">
                <a:latin typeface="Georgia"/>
                <a:cs typeface="Times New Roman"/>
              </a:rPr>
              <a:t>– CBO focus group participant</a:t>
            </a:r>
          </a:p>
        </p:txBody>
      </p:sp>
      <p:sp>
        <p:nvSpPr>
          <p:cNvPr id="5" name="Shape 223">
            <a:extLst>
              <a:ext uri="{FF2B5EF4-FFF2-40B4-BE49-F238E27FC236}">
                <a16:creationId xmlns:a16="http://schemas.microsoft.com/office/drawing/2014/main" id="{348FDC56-8B68-75B4-22E6-3F624BE0F2C0}"/>
              </a:ext>
            </a:extLst>
          </p:cNvPr>
          <p:cNvSpPr txBox="1">
            <a:spLocks/>
          </p:cNvSpPr>
          <p:nvPr/>
        </p:nvSpPr>
        <p:spPr>
          <a:xfrm>
            <a:off x="606223" y="251331"/>
            <a:ext cx="11590145" cy="11608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Century Gothic" panose="020B0502020202020204" pitchFamily="34" charset="0"/>
                <a:ea typeface="+mj-ea"/>
                <a:cs typeface="+mj-cs"/>
              </a:defRPr>
            </a:lvl1pPr>
          </a:lstStyle>
          <a:p>
            <a:pPr algn="l">
              <a:defRPr>
                <a:solidFill>
                  <a:srgbClr val="E9FBF6"/>
                </a:solidFill>
                <a:latin typeface="Georgia"/>
                <a:ea typeface="Georgia"/>
                <a:cs typeface="Georgia"/>
                <a:sym typeface="Georgia"/>
              </a:defRPr>
            </a:pPr>
            <a:r>
              <a:rPr lang="en-US" sz="4800">
                <a:solidFill>
                  <a:srgbClr val="E86B17"/>
                </a:solidFill>
                <a:latin typeface="Britannic Bold"/>
                <a:ea typeface="Georgia"/>
                <a:cs typeface="Georgia"/>
              </a:rPr>
              <a:t>The case for community organizations</a:t>
            </a:r>
          </a:p>
        </p:txBody>
      </p:sp>
      <p:pic>
        <p:nvPicPr>
          <p:cNvPr id="2" name="Picture 2" descr="A picture containing text, road, outdoor&#10;&#10;Description automatically generated">
            <a:extLst>
              <a:ext uri="{FF2B5EF4-FFF2-40B4-BE49-F238E27FC236}">
                <a16:creationId xmlns:a16="http://schemas.microsoft.com/office/drawing/2014/main" id="{19983DBD-14F7-54FD-6AC2-4B456EFD0D33}"/>
              </a:ext>
            </a:extLst>
          </p:cNvPr>
          <p:cNvPicPr>
            <a:picLocks noChangeAspect="1"/>
          </p:cNvPicPr>
          <p:nvPr/>
        </p:nvPicPr>
        <p:blipFill rotWithShape="1">
          <a:blip r:embed="rId3"/>
          <a:srcRect l="10823" t="6427" r="267" b="17920"/>
          <a:stretch/>
        </p:blipFill>
        <p:spPr>
          <a:xfrm>
            <a:off x="5845210" y="3718361"/>
            <a:ext cx="6178103" cy="2947883"/>
          </a:xfrm>
          <a:prstGeom prst="rect">
            <a:avLst/>
          </a:prstGeom>
        </p:spPr>
      </p:pic>
    </p:spTree>
    <p:extLst>
      <p:ext uri="{BB962C8B-B14F-4D97-AF65-F5344CB8AC3E}">
        <p14:creationId xmlns:p14="http://schemas.microsoft.com/office/powerpoint/2010/main" val="3306084630"/>
      </p:ext>
    </p:extLst>
  </p:cSld>
  <p:clrMapOvr>
    <a:masterClrMapping/>
  </p:clrMapOvr>
  <p:transition spd="slow" advClick="0"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223">
            <a:extLst>
              <a:ext uri="{FF2B5EF4-FFF2-40B4-BE49-F238E27FC236}">
                <a16:creationId xmlns:a16="http://schemas.microsoft.com/office/drawing/2014/main" id="{A8A89061-4B1C-B647-3359-B75E2872FDC0}"/>
              </a:ext>
            </a:extLst>
          </p:cNvPr>
          <p:cNvSpPr>
            <a:spLocks noGrp="1"/>
          </p:cNvSpPr>
          <p:nvPr>
            <p:ph type="ctrTitle"/>
          </p:nvPr>
        </p:nvSpPr>
        <p:spPr>
          <a:xfrm>
            <a:off x="982980" y="251331"/>
            <a:ext cx="11224022"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5400">
                <a:solidFill>
                  <a:srgbClr val="E86B17"/>
                </a:solidFill>
                <a:latin typeface="Britannic Bold"/>
              </a:rPr>
              <a:t>Policy Recommendations</a:t>
            </a:r>
          </a:p>
        </p:txBody>
      </p:sp>
      <p:sp>
        <p:nvSpPr>
          <p:cNvPr id="7" name="TextBox 6">
            <a:extLst>
              <a:ext uri="{FF2B5EF4-FFF2-40B4-BE49-F238E27FC236}">
                <a16:creationId xmlns:a16="http://schemas.microsoft.com/office/drawing/2014/main" id="{FF8B08A8-05AB-D03A-2390-B1716CE46741}"/>
              </a:ext>
            </a:extLst>
          </p:cNvPr>
          <p:cNvSpPr txBox="1"/>
          <p:nvPr/>
        </p:nvSpPr>
        <p:spPr>
          <a:xfrm>
            <a:off x="1091785" y="2224130"/>
            <a:ext cx="6778500" cy="3826689"/>
          </a:xfrm>
          <a:prstGeom prst="rect">
            <a:avLst/>
          </a:prstGeom>
          <a:noFill/>
        </p:spPr>
        <p:txBody>
          <a:bodyPr wrap="square" lIns="91440" tIns="45720" rIns="91440" bIns="45720" rtlCol="0" anchor="t">
            <a:spAutoFit/>
          </a:bodyPr>
          <a:lstStyle/>
          <a:p>
            <a:pPr marL="457200" indent="-457200" fontAlgn="base">
              <a:spcAft>
                <a:spcPts val="800"/>
              </a:spcAft>
              <a:buAutoNum type="arabicPeriod"/>
            </a:pPr>
            <a:r>
              <a:rPr lang="en-US" sz="2400">
                <a:solidFill>
                  <a:srgbClr val="000000"/>
                </a:solidFill>
                <a:latin typeface="Arial"/>
                <a:ea typeface="+mn-lt"/>
                <a:cs typeface="+mn-lt"/>
              </a:rPr>
              <a:t>Remove excessive barriers to access</a:t>
            </a:r>
            <a:endParaRPr lang="en-US" sz="2400" i="0">
              <a:solidFill>
                <a:srgbClr val="000000"/>
              </a:solidFill>
              <a:effectLst/>
              <a:latin typeface="Arial"/>
              <a:cs typeface="Calibri"/>
            </a:endParaRPr>
          </a:p>
          <a:p>
            <a:pPr marL="457200" indent="-457200">
              <a:spcAft>
                <a:spcPts val="800"/>
              </a:spcAft>
              <a:buFontTx/>
              <a:buAutoNum type="arabicPeriod"/>
            </a:pPr>
            <a:r>
              <a:rPr lang="en-US" sz="2400">
                <a:solidFill>
                  <a:srgbClr val="000000"/>
                </a:solidFill>
                <a:latin typeface="Arial"/>
                <a:ea typeface="+mn-lt"/>
                <a:cs typeface="Arial"/>
              </a:rPr>
              <a:t>Increase the capacity of the program and partners</a:t>
            </a:r>
          </a:p>
          <a:p>
            <a:pPr marL="457200" indent="-457200">
              <a:spcAft>
                <a:spcPts val="800"/>
              </a:spcAft>
              <a:buFontTx/>
              <a:buAutoNum type="arabicPeriod"/>
            </a:pPr>
            <a:r>
              <a:rPr lang="en-US" sz="2400">
                <a:solidFill>
                  <a:srgbClr val="000000"/>
                </a:solidFill>
                <a:latin typeface="Arial"/>
                <a:ea typeface="+mn-lt"/>
                <a:cs typeface="+mn-lt"/>
              </a:rPr>
              <a:t>Improve transparency of the program operations and outcomes</a:t>
            </a:r>
            <a:endParaRPr lang="en-US">
              <a:solidFill>
                <a:srgbClr val="000000"/>
              </a:solidFill>
            </a:endParaRPr>
          </a:p>
          <a:p>
            <a:pPr marL="457200" indent="-457200">
              <a:spcAft>
                <a:spcPts val="800"/>
              </a:spcAft>
              <a:buFontTx/>
              <a:buAutoNum type="arabicPeriod"/>
            </a:pPr>
            <a:r>
              <a:rPr lang="en-US" sz="2400">
                <a:solidFill>
                  <a:srgbClr val="000000"/>
                </a:solidFill>
                <a:latin typeface="Arial"/>
                <a:ea typeface="+mn-lt"/>
                <a:cs typeface="+mn-lt"/>
              </a:rPr>
              <a:t>Build relationships within the rental assistance ecosystem</a:t>
            </a:r>
          </a:p>
          <a:p>
            <a:pPr marL="457200" indent="-457200">
              <a:spcAft>
                <a:spcPts val="800"/>
              </a:spcAft>
              <a:buFontTx/>
              <a:buAutoNum type="arabicPeriod"/>
            </a:pPr>
            <a:r>
              <a:rPr lang="en-US" sz="2400">
                <a:solidFill>
                  <a:srgbClr val="000000"/>
                </a:solidFill>
                <a:latin typeface="Arial"/>
                <a:ea typeface="+mn-lt"/>
                <a:cs typeface="+mn-lt"/>
              </a:rPr>
              <a:t>Address housing instability more broadly (outside of the scope of this project)</a:t>
            </a:r>
          </a:p>
        </p:txBody>
      </p:sp>
      <p:pic>
        <p:nvPicPr>
          <p:cNvPr id="3" name="Picture 3">
            <a:extLst>
              <a:ext uri="{FF2B5EF4-FFF2-40B4-BE49-F238E27FC236}">
                <a16:creationId xmlns:a16="http://schemas.microsoft.com/office/drawing/2014/main" id="{73FF9D1E-25C8-523F-6581-60D14441B7AF}"/>
              </a:ext>
            </a:extLst>
          </p:cNvPr>
          <p:cNvPicPr>
            <a:picLocks noChangeAspect="1"/>
          </p:cNvPicPr>
          <p:nvPr/>
        </p:nvPicPr>
        <p:blipFill>
          <a:blip r:embed="rId3"/>
          <a:stretch>
            <a:fillRect/>
          </a:stretch>
        </p:blipFill>
        <p:spPr>
          <a:xfrm>
            <a:off x="8206123" y="1407508"/>
            <a:ext cx="3813858" cy="5356088"/>
          </a:xfrm>
          <a:prstGeom prst="rect">
            <a:avLst/>
          </a:prstGeom>
        </p:spPr>
      </p:pic>
      <p:sp>
        <p:nvSpPr>
          <p:cNvPr id="6" name="TextBox 5">
            <a:extLst>
              <a:ext uri="{FF2B5EF4-FFF2-40B4-BE49-F238E27FC236}">
                <a16:creationId xmlns:a16="http://schemas.microsoft.com/office/drawing/2014/main" id="{D8238C20-CF21-43A1-C34F-4B26CA7B33A2}"/>
              </a:ext>
            </a:extLst>
          </p:cNvPr>
          <p:cNvSpPr txBox="1"/>
          <p:nvPr/>
        </p:nvSpPr>
        <p:spPr>
          <a:xfrm>
            <a:off x="9768059" y="6523958"/>
            <a:ext cx="2261404" cy="276999"/>
          </a:xfrm>
          <a:prstGeom prst="rect">
            <a:avLst/>
          </a:prstGeom>
          <a:noFill/>
        </p:spPr>
        <p:txBody>
          <a:bodyPr wrap="square" lIns="91440" tIns="45720" rIns="91440" bIns="45720" rtlCol="0" anchor="t">
            <a:spAutoFit/>
          </a:bodyPr>
          <a:lstStyle/>
          <a:p>
            <a:pPr>
              <a:spcBef>
                <a:spcPts val="600"/>
              </a:spcBef>
              <a:spcAft>
                <a:spcPts val="600"/>
              </a:spcAft>
            </a:pPr>
            <a:r>
              <a:rPr lang="en-US" sz="1200">
                <a:solidFill>
                  <a:schemeClr val="bg1"/>
                </a:solidFill>
                <a:latin typeface="Franklin Gothic Book"/>
                <a:cs typeface="Arial"/>
              </a:rPr>
              <a:t>Photo credit: Adobe Stock</a:t>
            </a:r>
            <a:endParaRPr lang="en-US" sz="1200">
              <a:solidFill>
                <a:schemeClr val="bg1"/>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1218772598"/>
      </p:ext>
    </p:extLst>
  </p:cSld>
  <p:clrMapOvr>
    <a:masterClrMapping/>
  </p:clrMapOvr>
  <p:transition spd="slow" advClick="0" advTm="20000"/>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216AD4-A951-447E-F9F2-F20FEC962526}"/>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44550"/>
          <a:stretch/>
        </p:blipFill>
        <p:spPr>
          <a:xfrm>
            <a:off x="19666" y="-523010"/>
            <a:ext cx="6736734" cy="2101226"/>
          </a:xfrm>
          <a:prstGeom prst="rect">
            <a:avLst/>
          </a:prstGeom>
        </p:spPr>
      </p:pic>
      <p:sp>
        <p:nvSpPr>
          <p:cNvPr id="5" name="Shape 223">
            <a:extLst>
              <a:ext uri="{FF2B5EF4-FFF2-40B4-BE49-F238E27FC236}">
                <a16:creationId xmlns:a16="http://schemas.microsoft.com/office/drawing/2014/main" id="{A8A89061-4B1C-B647-3359-B75E2872FDC0}"/>
              </a:ext>
            </a:extLst>
          </p:cNvPr>
          <p:cNvSpPr>
            <a:spLocks noGrp="1"/>
          </p:cNvSpPr>
          <p:nvPr>
            <p:ph type="ctrTitle"/>
          </p:nvPr>
        </p:nvSpPr>
        <p:spPr>
          <a:xfrm>
            <a:off x="982980" y="251331"/>
            <a:ext cx="11224022"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5400">
                <a:solidFill>
                  <a:srgbClr val="E86B17"/>
                </a:solidFill>
                <a:latin typeface="Britannic Bold"/>
              </a:rPr>
              <a:t>Reflections</a:t>
            </a:r>
          </a:p>
        </p:txBody>
      </p:sp>
      <p:sp>
        <p:nvSpPr>
          <p:cNvPr id="7" name="TextBox 6">
            <a:extLst>
              <a:ext uri="{FF2B5EF4-FFF2-40B4-BE49-F238E27FC236}">
                <a16:creationId xmlns:a16="http://schemas.microsoft.com/office/drawing/2014/main" id="{FF8B08A8-05AB-D03A-2390-B1716CE46741}"/>
              </a:ext>
            </a:extLst>
          </p:cNvPr>
          <p:cNvSpPr txBox="1"/>
          <p:nvPr/>
        </p:nvSpPr>
        <p:spPr>
          <a:xfrm>
            <a:off x="665581" y="1566431"/>
            <a:ext cx="5836163" cy="5221942"/>
          </a:xfrm>
          <a:prstGeom prst="rect">
            <a:avLst/>
          </a:prstGeom>
          <a:noFill/>
        </p:spPr>
        <p:txBody>
          <a:bodyPr wrap="square" lIns="91440" tIns="45720" rIns="91440" bIns="45720" rtlCol="0" anchor="t">
            <a:spAutoFit/>
          </a:bodyPr>
          <a:lstStyle/>
          <a:p>
            <a:pPr marL="457200" indent="-457200" fontAlgn="base">
              <a:spcAft>
                <a:spcPts val="800"/>
              </a:spcAft>
              <a:buFont typeface="Arial"/>
              <a:buChar char="•"/>
            </a:pPr>
            <a:r>
              <a:rPr lang="en-US" sz="2000">
                <a:latin typeface="Arial"/>
                <a:ea typeface="+mn-lt"/>
                <a:cs typeface="Arial"/>
              </a:rPr>
              <a:t>Talking with the people experiencing policies and programs is essential for building strong and effective systems – this should be part of our "new normal."</a:t>
            </a:r>
            <a:endParaRPr lang="en-US" sz="2000">
              <a:latin typeface="Calibri" panose="020F0502020204030204"/>
              <a:ea typeface="+mn-lt"/>
              <a:cs typeface="+mn-lt"/>
            </a:endParaRPr>
          </a:p>
          <a:p>
            <a:pPr marL="457200" indent="-457200">
              <a:spcAft>
                <a:spcPts val="800"/>
              </a:spcAft>
              <a:buFont typeface="Arial"/>
              <a:buChar char="•"/>
            </a:pPr>
            <a:r>
              <a:rPr lang="en-US" sz="2000">
                <a:latin typeface="Arial"/>
                <a:ea typeface="+mn-lt"/>
                <a:cs typeface="+mn-lt"/>
              </a:rPr>
              <a:t>Value in having a diverse stakeholder group.</a:t>
            </a:r>
            <a:endParaRPr lang="en-US" sz="2000">
              <a:ea typeface="Calibri"/>
              <a:cs typeface="Calibri"/>
            </a:endParaRPr>
          </a:p>
          <a:p>
            <a:pPr marL="457200" indent="-457200">
              <a:spcAft>
                <a:spcPts val="800"/>
              </a:spcAft>
              <a:buFont typeface="Arial"/>
              <a:buChar char="•"/>
            </a:pPr>
            <a:r>
              <a:rPr lang="en-US" sz="2000">
                <a:latin typeface="Arial"/>
                <a:cs typeface="Calibri"/>
              </a:rPr>
              <a:t>Mixed-methods approach can highlight major cross-cutting themes, and uncover findings that might not emerge otherwise.</a:t>
            </a:r>
          </a:p>
          <a:p>
            <a:pPr marL="457200" indent="-457200">
              <a:spcAft>
                <a:spcPts val="800"/>
              </a:spcAft>
              <a:buFont typeface="Arial"/>
              <a:buChar char="•"/>
            </a:pPr>
            <a:r>
              <a:rPr lang="en-US" sz="2000">
                <a:latin typeface="Arial"/>
                <a:cs typeface="Calibri"/>
              </a:rPr>
              <a:t>Iteration between quantitative and qualitative data can strengthen approach and findings.</a:t>
            </a:r>
          </a:p>
          <a:p>
            <a:pPr marL="457200" indent="-457200">
              <a:spcAft>
                <a:spcPts val="800"/>
              </a:spcAft>
              <a:buFont typeface="Arial"/>
              <a:buChar char="•"/>
            </a:pPr>
            <a:r>
              <a:rPr lang="en-US" sz="2000">
                <a:latin typeface="Arial"/>
                <a:cs typeface="Calibri"/>
              </a:rPr>
              <a:t>In-language focus group facilitation allows for accessible and unfiltered conversation—and is expensive.</a:t>
            </a:r>
          </a:p>
          <a:p>
            <a:pPr marL="457200" indent="-457200">
              <a:spcAft>
                <a:spcPts val="800"/>
              </a:spcAft>
              <a:buFont typeface="Arial"/>
              <a:buChar char="•"/>
            </a:pPr>
            <a:r>
              <a:rPr lang="en-US" sz="2000">
                <a:latin typeface="Arial"/>
                <a:cs typeface="Calibri"/>
              </a:rPr>
              <a:t>Worth taking the time to vet questions for accessibility to targeted audiences.</a:t>
            </a:r>
          </a:p>
        </p:txBody>
      </p:sp>
      <p:pic>
        <p:nvPicPr>
          <p:cNvPr id="3" name="Picture 3">
            <a:extLst>
              <a:ext uri="{FF2B5EF4-FFF2-40B4-BE49-F238E27FC236}">
                <a16:creationId xmlns:a16="http://schemas.microsoft.com/office/drawing/2014/main" id="{31604011-A63B-99F2-A649-2CB618279EAD}"/>
              </a:ext>
            </a:extLst>
          </p:cNvPr>
          <p:cNvPicPr>
            <a:picLocks noChangeAspect="1"/>
          </p:cNvPicPr>
          <p:nvPr/>
        </p:nvPicPr>
        <p:blipFill rotWithShape="1">
          <a:blip r:embed="rId4"/>
          <a:srcRect l="9190" t="5162" r="9190" b="2100"/>
          <a:stretch/>
        </p:blipFill>
        <p:spPr>
          <a:xfrm>
            <a:off x="7054727" y="1568687"/>
            <a:ext cx="4811073" cy="4556387"/>
          </a:xfrm>
          <a:prstGeom prst="rect">
            <a:avLst/>
          </a:prstGeom>
        </p:spPr>
      </p:pic>
    </p:spTree>
    <p:extLst>
      <p:ext uri="{BB962C8B-B14F-4D97-AF65-F5344CB8AC3E}">
        <p14:creationId xmlns:p14="http://schemas.microsoft.com/office/powerpoint/2010/main" val="526735370"/>
      </p:ext>
    </p:extLst>
  </p:cSld>
  <p:clrMapOvr>
    <a:masterClrMapping/>
  </p:clrMapOvr>
  <p:transition spd="slow" advClick="0" advTm="2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90A62D06-6D15-44E1-832E-5840EE2410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F8B352AF-3414-43CF-8104-3635E8A0ED02}"/>
              </a:ext>
            </a:extLst>
          </p:cNvPr>
          <p:cNvPicPr>
            <a:picLocks noChangeAspect="1"/>
          </p:cNvPicPr>
          <p:nvPr/>
        </p:nvPicPr>
        <p:blipFill>
          <a:blip r:embed="rId3"/>
          <a:stretch>
            <a:fillRect/>
          </a:stretch>
        </p:blipFill>
        <p:spPr>
          <a:xfrm>
            <a:off x="10412174" y="5708587"/>
            <a:ext cx="1297406" cy="713573"/>
          </a:xfrm>
          <a:prstGeom prst="rect">
            <a:avLst/>
          </a:prstGeom>
        </p:spPr>
      </p:pic>
      <p:sp>
        <p:nvSpPr>
          <p:cNvPr id="8" name="TextBox 7">
            <a:extLst>
              <a:ext uri="{FF2B5EF4-FFF2-40B4-BE49-F238E27FC236}">
                <a16:creationId xmlns:a16="http://schemas.microsoft.com/office/drawing/2014/main" id="{8B4F8BF5-713A-4A98-8E8A-9DA376A6D11A}"/>
              </a:ext>
            </a:extLst>
          </p:cNvPr>
          <p:cNvSpPr txBox="1"/>
          <p:nvPr/>
        </p:nvSpPr>
        <p:spPr>
          <a:xfrm>
            <a:off x="2866656" y="1718599"/>
            <a:ext cx="6458688" cy="1336648"/>
          </a:xfrm>
          <a:prstGeom prst="rect">
            <a:avLst/>
          </a:prstGeom>
          <a:noFill/>
        </p:spPr>
        <p:txBody>
          <a:bodyPr wrap="square">
            <a:spAutoFit/>
          </a:bodyPr>
          <a:lstStyle/>
          <a:p>
            <a:pPr algn="ctr">
              <a:lnSpc>
                <a:spcPct val="150000"/>
              </a:lnSpc>
            </a:pPr>
            <a:r>
              <a:rPr lang="en-US" sz="6000" b="1">
                <a:solidFill>
                  <a:schemeClr val="bg1"/>
                </a:solidFill>
                <a:latin typeface="GoudyOldStyExtBol" pitchFamily="2" charset="77"/>
                <a:ea typeface="Open Sans" panose="020B0606030504020204" pitchFamily="34" charset="0"/>
                <a:cs typeface="Open Sans" panose="020B0606030504020204" pitchFamily="34" charset="0"/>
              </a:rPr>
              <a:t>Thank you!</a:t>
            </a:r>
          </a:p>
        </p:txBody>
      </p:sp>
      <p:sp>
        <p:nvSpPr>
          <p:cNvPr id="2" name="TextBox 1">
            <a:extLst>
              <a:ext uri="{FF2B5EF4-FFF2-40B4-BE49-F238E27FC236}">
                <a16:creationId xmlns:a16="http://schemas.microsoft.com/office/drawing/2014/main" id="{75A3DB78-E738-5C60-7299-F8DDE25F3E0A}"/>
              </a:ext>
            </a:extLst>
          </p:cNvPr>
          <p:cNvSpPr txBox="1"/>
          <p:nvPr/>
        </p:nvSpPr>
        <p:spPr>
          <a:xfrm>
            <a:off x="4027034" y="3898125"/>
            <a:ext cx="4155163" cy="145232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pPr>
            <a:r>
              <a:rPr lang="en-US" sz="2800" b="1">
                <a:solidFill>
                  <a:schemeClr val="bg1"/>
                </a:solidFill>
                <a:latin typeface="Franklin Gothic Book"/>
                <a:ea typeface="Open Sans"/>
                <a:cs typeface="Open Sans"/>
              </a:rPr>
              <a:t>Brandon Stanaway</a:t>
            </a:r>
            <a:br>
              <a:rPr lang="en-US" sz="2800" b="1">
                <a:effectLst/>
                <a:latin typeface="Franklin Gothic Book" panose="020B0503020102020204" pitchFamily="34" charset="0"/>
                <a:ea typeface="Open Sans" panose="020B0606030504020204" pitchFamily="34" charset="0"/>
                <a:cs typeface="Open Sans" panose="020B0606030504020204" pitchFamily="34" charset="0"/>
              </a:rPr>
            </a:br>
            <a:r>
              <a:rPr lang="en-US" sz="2800" b="1">
                <a:solidFill>
                  <a:schemeClr val="bg1"/>
                </a:solidFill>
                <a:latin typeface="Franklin Gothic Book"/>
                <a:ea typeface="Open Sans"/>
                <a:cs typeface="Open Sans"/>
              </a:rPr>
              <a:t>Socioeconomic Analyst I</a:t>
            </a:r>
            <a:br>
              <a:rPr lang="en-US" sz="2800">
                <a:effectLst/>
                <a:latin typeface="Franklin Gothic Medium" panose="020B0603020102020204" pitchFamily="34" charset="0"/>
                <a:ea typeface="Open Sans" panose="020B0606030504020204" pitchFamily="34" charset="0"/>
                <a:cs typeface="Open Sans" panose="020B0606030504020204" pitchFamily="34" charset="0"/>
              </a:rPr>
            </a:br>
            <a:r>
              <a:rPr lang="en-US" sz="2800">
                <a:solidFill>
                  <a:schemeClr val="bg1"/>
                </a:solidFill>
                <a:latin typeface="Franklin Gothic Medium"/>
                <a:ea typeface="Open Sans"/>
                <a:cs typeface="Open Sans"/>
                <a:hlinkClick r:id="rId4">
                  <a:extLst>
                    <a:ext uri="{A12FA001-AC4F-418D-AE19-62706E023703}">
                      <ahyp:hlinkClr xmlns:ahyp="http://schemas.microsoft.com/office/drawing/2018/hyperlinkcolor" val="tx"/>
                    </a:ext>
                  </a:extLst>
                </a:hlinkClick>
              </a:rPr>
              <a:t>bstanaway</a:t>
            </a:r>
            <a:r>
              <a:rPr lang="en-US" sz="2800">
                <a:solidFill>
                  <a:schemeClr val="bg1"/>
                </a:solidFill>
                <a:effectLst/>
                <a:latin typeface="Franklin Gothic Medium"/>
                <a:ea typeface="Open Sans"/>
                <a:cs typeface="Open Sans"/>
                <a:hlinkClick r:id="rId4">
                  <a:extLst>
                    <a:ext uri="{A12FA001-AC4F-418D-AE19-62706E023703}">
                      <ahyp:hlinkClr xmlns:ahyp="http://schemas.microsoft.com/office/drawing/2018/hyperlinkcolor" val="tx"/>
                    </a:ext>
                  </a:extLst>
                </a:hlinkClick>
              </a:rPr>
              <a:t>@map</a:t>
            </a:r>
            <a:r>
              <a:rPr lang="en-US" sz="2800">
                <a:solidFill>
                  <a:schemeClr val="bg1"/>
                </a:solidFill>
                <a:effectLst/>
                <a:latin typeface="Franklin Gothic Medium"/>
                <a:ea typeface="Open Sans"/>
                <a:cs typeface="Open Sans"/>
              </a:rPr>
              <a:t>c.org</a:t>
            </a:r>
            <a:endParaRPr lang="en-US">
              <a:solidFill>
                <a:schemeClr val="bg1"/>
              </a:solidFill>
            </a:endParaRPr>
          </a:p>
        </p:txBody>
      </p:sp>
    </p:spTree>
    <p:extLst>
      <p:ext uri="{BB962C8B-B14F-4D97-AF65-F5344CB8AC3E}">
        <p14:creationId xmlns:p14="http://schemas.microsoft.com/office/powerpoint/2010/main" val="2830241196"/>
      </p:ext>
    </p:extLst>
  </p:cSld>
  <p:clrMapOvr>
    <a:masterClrMapping/>
  </p:clrMapOvr>
  <p:transition spd="slow" advClick="0" advTm="20000"/>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FA4663-C287-E46F-30AD-20FC830E53A6}"/>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t="44550"/>
          <a:stretch/>
        </p:blipFill>
        <p:spPr>
          <a:xfrm>
            <a:off x="19666" y="-523010"/>
            <a:ext cx="6736734" cy="2101226"/>
          </a:xfrm>
          <a:prstGeom prst="rect">
            <a:avLst/>
          </a:prstGeom>
        </p:spPr>
      </p:pic>
      <p:sp>
        <p:nvSpPr>
          <p:cNvPr id="223" name="Shape 223"/>
          <p:cNvSpPr>
            <a:spLocks noGrp="1"/>
          </p:cNvSpPr>
          <p:nvPr>
            <p:ph type="ctrTitle"/>
          </p:nvPr>
        </p:nvSpPr>
        <p:spPr>
          <a:xfrm>
            <a:off x="286029" y="260624"/>
            <a:ext cx="6098045"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4000">
                <a:solidFill>
                  <a:srgbClr val="0054A8"/>
                </a:solidFill>
                <a:latin typeface="Britannic Bold"/>
              </a:rPr>
              <a:t>Research Partners</a:t>
            </a:r>
            <a:endParaRPr sz="4000">
              <a:solidFill>
                <a:srgbClr val="0054A8"/>
              </a:solidFill>
              <a:latin typeface="Britannic Bold"/>
            </a:endParaRPr>
          </a:p>
        </p:txBody>
      </p:sp>
      <p:grpSp>
        <p:nvGrpSpPr>
          <p:cNvPr id="14" name="Group 13">
            <a:extLst>
              <a:ext uri="{FF2B5EF4-FFF2-40B4-BE49-F238E27FC236}">
                <a16:creationId xmlns:a16="http://schemas.microsoft.com/office/drawing/2014/main" id="{5077032F-CEAD-060D-D40E-7C68D9ABECBD}"/>
              </a:ext>
            </a:extLst>
          </p:cNvPr>
          <p:cNvGrpSpPr/>
          <p:nvPr/>
        </p:nvGrpSpPr>
        <p:grpSpPr>
          <a:xfrm>
            <a:off x="591268" y="1644133"/>
            <a:ext cx="3652428" cy="4445885"/>
            <a:chOff x="2700504" y="1796347"/>
            <a:chExt cx="3527452" cy="4445885"/>
          </a:xfrm>
        </p:grpSpPr>
        <p:pic>
          <p:nvPicPr>
            <p:cNvPr id="7" name="Graphic 6">
              <a:extLst>
                <a:ext uri="{FF2B5EF4-FFF2-40B4-BE49-F238E27FC236}">
                  <a16:creationId xmlns:a16="http://schemas.microsoft.com/office/drawing/2014/main" id="{FADD0E63-5A06-2388-923E-E8A74FE881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0504" y="5053713"/>
              <a:ext cx="2752539" cy="1188519"/>
            </a:xfrm>
            <a:prstGeom prst="rect">
              <a:avLst/>
            </a:prstGeom>
          </p:spPr>
        </p:pic>
        <p:pic>
          <p:nvPicPr>
            <p:cNvPr id="9" name="Picture 8" descr="Shape&#10;&#10;Description automatically generated">
              <a:extLst>
                <a:ext uri="{FF2B5EF4-FFF2-40B4-BE49-F238E27FC236}">
                  <a16:creationId xmlns:a16="http://schemas.microsoft.com/office/drawing/2014/main" id="{BCD9B62B-478F-A1CE-BAD4-1A42EBBCDE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0507" y="1796347"/>
              <a:ext cx="2402304" cy="1405450"/>
            </a:xfrm>
            <a:prstGeom prst="rect">
              <a:avLst/>
            </a:prstGeom>
          </p:spPr>
        </p:pic>
        <p:pic>
          <p:nvPicPr>
            <p:cNvPr id="12" name="Picture 11" descr="A picture containing text, sign&#10;&#10;Description automatically generated">
              <a:extLst>
                <a:ext uri="{FF2B5EF4-FFF2-40B4-BE49-F238E27FC236}">
                  <a16:creationId xmlns:a16="http://schemas.microsoft.com/office/drawing/2014/main" id="{21C65683-4FD6-83A8-A5FA-DF3136A354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0507" y="3660278"/>
              <a:ext cx="3527449" cy="916139"/>
            </a:xfrm>
            <a:prstGeom prst="rect">
              <a:avLst/>
            </a:prstGeom>
          </p:spPr>
        </p:pic>
      </p:grpSp>
      <p:sp>
        <p:nvSpPr>
          <p:cNvPr id="4" name="Shape 223">
            <a:extLst>
              <a:ext uri="{FF2B5EF4-FFF2-40B4-BE49-F238E27FC236}">
                <a16:creationId xmlns:a16="http://schemas.microsoft.com/office/drawing/2014/main" id="{1D785EED-60BD-C708-E130-64CAFCBDC51A}"/>
              </a:ext>
            </a:extLst>
          </p:cNvPr>
          <p:cNvSpPr txBox="1">
            <a:spLocks/>
          </p:cNvSpPr>
          <p:nvPr/>
        </p:nvSpPr>
        <p:spPr>
          <a:xfrm>
            <a:off x="5384589" y="260624"/>
            <a:ext cx="7160534" cy="11608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Century Gothic" panose="020B0502020202020204" pitchFamily="34" charset="0"/>
                <a:ea typeface="+mj-ea"/>
                <a:cs typeface="+mj-cs"/>
              </a:defRPr>
            </a:lvl1pPr>
          </a:lstStyle>
          <a:p>
            <a:pPr algn="l">
              <a:defRPr>
                <a:solidFill>
                  <a:srgbClr val="E9FBF6"/>
                </a:solidFill>
                <a:latin typeface="Georgia"/>
                <a:ea typeface="Georgia"/>
                <a:cs typeface="Georgia"/>
                <a:sym typeface="Georgia"/>
              </a:defRPr>
            </a:pPr>
            <a:r>
              <a:rPr lang="en-US" sz="4000">
                <a:solidFill>
                  <a:srgbClr val="0054A8"/>
                </a:solidFill>
                <a:latin typeface="Britannic Bold"/>
                <a:ea typeface="Georgia"/>
                <a:cs typeface="Georgia"/>
                <a:sym typeface="Georgia"/>
              </a:rPr>
              <a:t>Stakeholder Advisory Group</a:t>
            </a:r>
          </a:p>
        </p:txBody>
      </p:sp>
      <p:pic>
        <p:nvPicPr>
          <p:cNvPr id="8" name="Picture 7" descr="Logo&#10;&#10;Description automatically generated">
            <a:extLst>
              <a:ext uri="{FF2B5EF4-FFF2-40B4-BE49-F238E27FC236}">
                <a16:creationId xmlns:a16="http://schemas.microsoft.com/office/drawing/2014/main" id="{7E0A5ADF-032F-6828-DD2C-6BA5D9CAF1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9644" y="1646053"/>
            <a:ext cx="2285219" cy="507826"/>
          </a:xfrm>
          <a:prstGeom prst="rect">
            <a:avLst/>
          </a:prstGeom>
        </p:spPr>
      </p:pic>
      <p:pic>
        <p:nvPicPr>
          <p:cNvPr id="15" name="Picture 14" descr="Logo&#10;&#10;Description automatically generated">
            <a:extLst>
              <a:ext uri="{FF2B5EF4-FFF2-40B4-BE49-F238E27FC236}">
                <a16:creationId xmlns:a16="http://schemas.microsoft.com/office/drawing/2014/main" id="{5C30E87C-C078-BC4A-9DF2-28BFE113B8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5391" y="1201533"/>
            <a:ext cx="1499675" cy="1499675"/>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684C90FD-4D4E-E6F2-C85C-01E38BCAE8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65078" y="3607074"/>
            <a:ext cx="1891119" cy="876792"/>
          </a:xfrm>
          <a:prstGeom prst="rect">
            <a:avLst/>
          </a:prstGeom>
        </p:spPr>
      </p:pic>
      <p:pic>
        <p:nvPicPr>
          <p:cNvPr id="19" name="Picture 18" descr="A picture containing text, sign&#10;&#10;Description automatically generated">
            <a:extLst>
              <a:ext uri="{FF2B5EF4-FFF2-40B4-BE49-F238E27FC236}">
                <a16:creationId xmlns:a16="http://schemas.microsoft.com/office/drawing/2014/main" id="{5364A19B-5200-4379-0ECF-D3DC2DC998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62643" y="2650811"/>
            <a:ext cx="2268933" cy="650428"/>
          </a:xfrm>
          <a:prstGeom prst="rect">
            <a:avLst/>
          </a:prstGeom>
          <a:solidFill>
            <a:schemeClr val="bg1"/>
          </a:solidFill>
          <a:ln w="25400">
            <a:solidFill>
              <a:schemeClr val="bg1"/>
            </a:solidFill>
          </a:ln>
        </p:spPr>
      </p:pic>
      <p:pic>
        <p:nvPicPr>
          <p:cNvPr id="21" name="Picture 20" descr="A picture containing text, gear&#10;&#10;Description automatically generated">
            <a:extLst>
              <a:ext uri="{FF2B5EF4-FFF2-40B4-BE49-F238E27FC236}">
                <a16:creationId xmlns:a16="http://schemas.microsoft.com/office/drawing/2014/main" id="{432C9A8D-0981-DA03-DB46-2063F1C69A3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99600" y="2591317"/>
            <a:ext cx="1939583" cy="768851"/>
          </a:xfrm>
          <a:prstGeom prst="rect">
            <a:avLst/>
          </a:prstGeom>
          <a:solidFill>
            <a:schemeClr val="bg1"/>
          </a:solidFill>
          <a:ln w="25400">
            <a:solidFill>
              <a:schemeClr val="bg1"/>
            </a:solidFill>
          </a:ln>
        </p:spPr>
      </p:pic>
      <p:pic>
        <p:nvPicPr>
          <p:cNvPr id="23" name="Picture 22" descr="Logo, company name&#10;&#10;Description automatically generated">
            <a:extLst>
              <a:ext uri="{FF2B5EF4-FFF2-40B4-BE49-F238E27FC236}">
                <a16:creationId xmlns:a16="http://schemas.microsoft.com/office/drawing/2014/main" id="{2517253C-E3F1-0C63-494D-FF92962BDE5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0376" y="4578997"/>
            <a:ext cx="1785372" cy="1113973"/>
          </a:xfrm>
          <a:prstGeom prst="rect">
            <a:avLst/>
          </a:prstGeom>
        </p:spPr>
      </p:pic>
      <p:pic>
        <p:nvPicPr>
          <p:cNvPr id="25" name="Picture 24" descr="Chart&#10;&#10;Description automatically generated">
            <a:extLst>
              <a:ext uri="{FF2B5EF4-FFF2-40B4-BE49-F238E27FC236}">
                <a16:creationId xmlns:a16="http://schemas.microsoft.com/office/drawing/2014/main" id="{B8516032-47DD-2957-6509-7853BAC77F1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47407" y="1418708"/>
            <a:ext cx="1552303" cy="768852"/>
          </a:xfrm>
          <a:prstGeom prst="rect">
            <a:avLst/>
          </a:prstGeom>
          <a:ln w="25400">
            <a:solidFill>
              <a:schemeClr val="bg1"/>
            </a:solidFill>
          </a:ln>
        </p:spPr>
      </p:pic>
      <p:pic>
        <p:nvPicPr>
          <p:cNvPr id="27" name="Picture 26" descr="Logo, company name&#10;&#10;Description automatically generated">
            <a:extLst>
              <a:ext uri="{FF2B5EF4-FFF2-40B4-BE49-F238E27FC236}">
                <a16:creationId xmlns:a16="http://schemas.microsoft.com/office/drawing/2014/main" id="{120A7A78-6241-D6D1-B859-474529C47C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89746" y="4147170"/>
            <a:ext cx="969453" cy="988267"/>
          </a:xfrm>
          <a:prstGeom prst="rect">
            <a:avLst/>
          </a:prstGeom>
        </p:spPr>
      </p:pic>
      <p:pic>
        <p:nvPicPr>
          <p:cNvPr id="29" name="Picture 28" descr="Logo&#10;&#10;Description automatically generated">
            <a:extLst>
              <a:ext uri="{FF2B5EF4-FFF2-40B4-BE49-F238E27FC236}">
                <a16:creationId xmlns:a16="http://schemas.microsoft.com/office/drawing/2014/main" id="{D23A9C6B-216D-25A5-DD13-2BDB37574A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13421" y="5429285"/>
            <a:ext cx="1892358" cy="984026"/>
          </a:xfrm>
          <a:prstGeom prst="rect">
            <a:avLst/>
          </a:prstGeom>
        </p:spPr>
      </p:pic>
      <p:pic>
        <p:nvPicPr>
          <p:cNvPr id="31" name="Picture 30" descr="Logo, company name&#10;&#10;Description automatically generated">
            <a:extLst>
              <a:ext uri="{FF2B5EF4-FFF2-40B4-BE49-F238E27FC236}">
                <a16:creationId xmlns:a16="http://schemas.microsoft.com/office/drawing/2014/main" id="{FC0BF440-A091-D404-279B-63FB0D0603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704852" y="3198880"/>
            <a:ext cx="1488723" cy="1498130"/>
          </a:xfrm>
          <a:prstGeom prst="rect">
            <a:avLst/>
          </a:prstGeom>
        </p:spPr>
      </p:pic>
      <p:pic>
        <p:nvPicPr>
          <p:cNvPr id="33" name="Picture 32" descr="Logo, company name&#10;&#10;Description automatically generated">
            <a:extLst>
              <a:ext uri="{FF2B5EF4-FFF2-40B4-BE49-F238E27FC236}">
                <a16:creationId xmlns:a16="http://schemas.microsoft.com/office/drawing/2014/main" id="{AC9761DE-37F0-ACE1-EF91-A05B9050315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364735" y="3381130"/>
            <a:ext cx="1700226" cy="1131423"/>
          </a:xfrm>
          <a:prstGeom prst="rect">
            <a:avLst/>
          </a:prstGeom>
        </p:spPr>
      </p:pic>
      <p:pic>
        <p:nvPicPr>
          <p:cNvPr id="35" name="Picture 34" descr="Text&#10;&#10;Description automatically generated with medium confidence">
            <a:extLst>
              <a:ext uri="{FF2B5EF4-FFF2-40B4-BE49-F238E27FC236}">
                <a16:creationId xmlns:a16="http://schemas.microsoft.com/office/drawing/2014/main" id="{2C4364B9-1AC4-62F4-E86D-2CF473A7226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62940" y="4669369"/>
            <a:ext cx="1839216" cy="867799"/>
          </a:xfrm>
          <a:prstGeom prst="rect">
            <a:avLst/>
          </a:prstGeom>
        </p:spPr>
      </p:pic>
      <p:pic>
        <p:nvPicPr>
          <p:cNvPr id="37" name="Picture 36" descr="A close up of a logo&#10;&#10;Description automatically generated with low confidence">
            <a:extLst>
              <a:ext uri="{FF2B5EF4-FFF2-40B4-BE49-F238E27FC236}">
                <a16:creationId xmlns:a16="http://schemas.microsoft.com/office/drawing/2014/main" id="{761EDF43-00DC-9080-0BF1-03252DA38C0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20469" y="6020424"/>
            <a:ext cx="2816267" cy="425373"/>
          </a:xfrm>
          <a:prstGeom prst="rect">
            <a:avLst/>
          </a:prstGeom>
        </p:spPr>
      </p:pic>
      <p:pic>
        <p:nvPicPr>
          <p:cNvPr id="39" name="Picture 38" descr="Text&#10;&#10;Description automatically generated with medium confidence">
            <a:extLst>
              <a:ext uri="{FF2B5EF4-FFF2-40B4-BE49-F238E27FC236}">
                <a16:creationId xmlns:a16="http://schemas.microsoft.com/office/drawing/2014/main" id="{D27ABE5A-1838-AAA0-A127-55E68CD5490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841941" y="5583284"/>
            <a:ext cx="1158557" cy="867799"/>
          </a:xfrm>
          <a:prstGeom prst="rect">
            <a:avLst/>
          </a:prstGeom>
        </p:spPr>
      </p:pic>
    </p:spTree>
    <p:extLst>
      <p:ext uri="{BB962C8B-B14F-4D97-AF65-F5344CB8AC3E}">
        <p14:creationId xmlns:p14="http://schemas.microsoft.com/office/powerpoint/2010/main" val="2892106364"/>
      </p:ext>
    </p:extLst>
  </p:cSld>
  <p:clrMapOvr>
    <a:masterClrMapping/>
  </p:clrMapOvr>
  <p:transition spd="slow" advClick="0" advTm="20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556722" y="-6612"/>
            <a:ext cx="11304828"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5400" dirty="0">
                <a:solidFill>
                  <a:srgbClr val="018BA0"/>
                </a:solidFill>
                <a:latin typeface="Franklin Gothic Demi" panose="020B0703020102020204" pitchFamily="34" charset="0"/>
              </a:rPr>
              <a:t>Background</a:t>
            </a:r>
          </a:p>
        </p:txBody>
      </p:sp>
      <p:sp>
        <p:nvSpPr>
          <p:cNvPr id="2" name="TextBox 1">
            <a:extLst>
              <a:ext uri="{FF2B5EF4-FFF2-40B4-BE49-F238E27FC236}">
                <a16:creationId xmlns:a16="http://schemas.microsoft.com/office/drawing/2014/main" id="{EC2ECD8F-6E39-D954-9FB4-3841ED9080F8}"/>
              </a:ext>
            </a:extLst>
          </p:cNvPr>
          <p:cNvSpPr txBox="1"/>
          <p:nvPr/>
        </p:nvSpPr>
        <p:spPr>
          <a:xfrm>
            <a:off x="627581" y="1279264"/>
            <a:ext cx="4438399" cy="5047536"/>
          </a:xfrm>
          <a:prstGeom prst="rect">
            <a:avLst/>
          </a:prstGeom>
          <a:noFill/>
        </p:spPr>
        <p:txBody>
          <a:bodyPr wrap="square" lIns="91440" tIns="45720" rIns="91440" bIns="45720" rtlCol="0" anchor="t">
            <a:spAutoFit/>
          </a:bodyPr>
          <a:lstStyle/>
          <a:p>
            <a:pPr fontAlgn="base"/>
            <a:r>
              <a:rPr lang="en-US" sz="3200" b="1" i="0" u="none" strike="noStrike" dirty="0">
                <a:effectLst/>
                <a:latin typeface="Franklin Gothic Book"/>
              </a:rPr>
              <a:t>Neighborhood Emergency Housing Support:</a:t>
            </a:r>
            <a:r>
              <a:rPr lang="en-US" sz="3200" b="0" i="0" u="none" strike="noStrike" dirty="0">
                <a:effectLst/>
                <a:latin typeface="Franklin Gothic Book"/>
              </a:rPr>
              <a:t> </a:t>
            </a:r>
            <a:endParaRPr lang="en-US" sz="3200" dirty="0">
              <a:latin typeface="Franklin Gothic Book"/>
            </a:endParaRPr>
          </a:p>
          <a:p>
            <a:r>
              <a:rPr lang="en-US" sz="2000" b="0" i="0" u="none" strike="noStrike" dirty="0">
                <a:effectLst/>
                <a:latin typeface="Franklin Gothic Book"/>
              </a:rPr>
              <a:t>December, 2021 through May, 2022</a:t>
            </a:r>
            <a:r>
              <a:rPr lang="en-US" sz="2000" dirty="0">
                <a:latin typeface="Franklin Gothic Book"/>
              </a:rPr>
              <a:t> </a:t>
            </a:r>
            <a:endParaRPr lang="en-US" sz="2000" b="0" i="0" u="none" strike="noStrike">
              <a:effectLst/>
              <a:latin typeface="Franklin Gothic Book" panose="020B0503020102020204" pitchFamily="34" charset="0"/>
            </a:endParaRPr>
          </a:p>
          <a:p>
            <a:pPr algn="l"/>
            <a:endParaRPr lang="en-US" sz="2400" b="0" i="0" u="none" strike="noStrike" dirty="0">
              <a:effectLst/>
              <a:latin typeface="Georgia"/>
            </a:endParaRPr>
          </a:p>
          <a:p>
            <a:pPr algn="l"/>
            <a:r>
              <a:rPr lang="en-US" b="0" i="0" u="none" strike="noStrike" dirty="0">
                <a:effectLst/>
                <a:latin typeface="Georgia"/>
              </a:rPr>
              <a:t>Grant program that provided financial support to 22 CBOs to spread the word about and help residents apply for RAFT and other emergency housing payment assistance programs during COVID. Led by CHAPA with funding support from TBF and United Way.</a:t>
            </a:r>
            <a:r>
              <a:rPr lang="en-US" b="0" i="0" dirty="0">
                <a:effectLst/>
                <a:latin typeface="Georgia"/>
              </a:rPr>
              <a:t>​</a:t>
            </a:r>
            <a:endParaRPr lang="en-US" dirty="0">
              <a:latin typeface="Georgia"/>
            </a:endParaRPr>
          </a:p>
          <a:p>
            <a:pPr algn="l" rtl="0" fontAlgn="base"/>
            <a:r>
              <a:rPr lang="en-US" sz="2800" b="0" i="0" dirty="0">
                <a:effectLst/>
                <a:latin typeface="Franklin Gothic Book"/>
              </a:rPr>
              <a:t>​</a:t>
            </a:r>
          </a:p>
          <a:p>
            <a:pPr algn="l" rtl="0" fontAlgn="base"/>
            <a:r>
              <a:rPr lang="en-US" sz="2800" b="0" i="0" dirty="0">
                <a:solidFill>
                  <a:srgbClr val="0054A8"/>
                </a:solidFill>
                <a:effectLst/>
                <a:latin typeface="Franklin Gothic Book"/>
              </a:rPr>
              <a:t>​</a:t>
            </a:r>
          </a:p>
        </p:txBody>
      </p:sp>
      <p:sp>
        <p:nvSpPr>
          <p:cNvPr id="4" name="Shape 223">
            <a:extLst>
              <a:ext uri="{FF2B5EF4-FFF2-40B4-BE49-F238E27FC236}">
                <a16:creationId xmlns:a16="http://schemas.microsoft.com/office/drawing/2014/main" id="{D691C764-4CBE-8A31-A6CF-4B6B05E3215F}"/>
              </a:ext>
            </a:extLst>
          </p:cNvPr>
          <p:cNvSpPr txBox="1">
            <a:spLocks/>
          </p:cNvSpPr>
          <p:nvPr/>
        </p:nvSpPr>
        <p:spPr>
          <a:xfrm>
            <a:off x="5792220" y="-2895"/>
            <a:ext cx="11304828" cy="11608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Century Gothic" panose="020B0502020202020204" pitchFamily="34" charset="0"/>
                <a:ea typeface="+mj-ea"/>
                <a:cs typeface="+mj-cs"/>
              </a:defRPr>
            </a:lvl1pPr>
          </a:lstStyle>
          <a:p>
            <a:pPr algn="l">
              <a:defRPr>
                <a:solidFill>
                  <a:srgbClr val="E9FBF6"/>
                </a:solidFill>
                <a:latin typeface="Georgia"/>
                <a:ea typeface="Georgia"/>
                <a:cs typeface="Georgia"/>
                <a:sym typeface="Georgia"/>
              </a:defRPr>
            </a:pPr>
            <a:r>
              <a:rPr lang="en-US" sz="5400" dirty="0">
                <a:solidFill>
                  <a:srgbClr val="018BA0"/>
                </a:solidFill>
                <a:latin typeface="Franklin Gothic Demi" panose="020B0703020102020204" pitchFamily="34" charset="0"/>
                <a:ea typeface="Georgia"/>
                <a:cs typeface="Georgia"/>
                <a:sym typeface="Georgia"/>
              </a:rPr>
              <a:t>Defining Terms</a:t>
            </a:r>
          </a:p>
        </p:txBody>
      </p:sp>
      <p:sp>
        <p:nvSpPr>
          <p:cNvPr id="6" name="TextBox 5">
            <a:extLst>
              <a:ext uri="{FF2B5EF4-FFF2-40B4-BE49-F238E27FC236}">
                <a16:creationId xmlns:a16="http://schemas.microsoft.com/office/drawing/2014/main" id="{7F500197-F097-CB5B-D0E5-A24A747AEC6B}"/>
              </a:ext>
            </a:extLst>
          </p:cNvPr>
          <p:cNvSpPr txBox="1"/>
          <p:nvPr/>
        </p:nvSpPr>
        <p:spPr>
          <a:xfrm>
            <a:off x="5654922" y="1000484"/>
            <a:ext cx="5796276" cy="6309420"/>
          </a:xfrm>
          <a:prstGeom prst="rect">
            <a:avLst/>
          </a:prstGeom>
          <a:noFill/>
        </p:spPr>
        <p:txBody>
          <a:bodyPr wrap="square" lIns="91440" tIns="45720" rIns="91440" bIns="45720" rtlCol="0" anchor="t">
            <a:spAutoFit/>
          </a:bodyPr>
          <a:lstStyle/>
          <a:p>
            <a:pPr fontAlgn="base"/>
            <a:r>
              <a:rPr lang="en-US" sz="2000" b="1" dirty="0">
                <a:latin typeface="Franklin Gothic Book"/>
              </a:rPr>
              <a:t>Residential Assistance for Families in Transition (RAFT):</a:t>
            </a:r>
          </a:p>
          <a:p>
            <a:pPr fontAlgn="base"/>
            <a:r>
              <a:rPr lang="en-US" sz="1600" i="0" u="none" strike="noStrike" dirty="0">
                <a:effectLst/>
                <a:latin typeface="Georgia" panose="02040502050405020303" pitchFamily="18" charset="0"/>
                <a:cs typeface="Times New Roman" panose="02020603050405020304" pitchFamily="18" charset="0"/>
              </a:rPr>
              <a:t>An</a:t>
            </a:r>
            <a:r>
              <a:rPr lang="en-US" sz="1600" dirty="0">
                <a:latin typeface="Georgia" panose="02040502050405020303" pitchFamily="18" charset="0"/>
                <a:cs typeface="Times New Roman" panose="02020603050405020304" pitchFamily="18" charset="0"/>
              </a:rPr>
              <a:t> emergency rental assistance program funded by the Department of Housing and Community Development (DHCD) that provides short-term financial assistance to low-income families who are homeless, facing eviction, or losing utilities.</a:t>
            </a:r>
            <a:r>
              <a:rPr lang="en-US" sz="1600" i="0" u="none" strike="noStrike" dirty="0">
                <a:effectLst/>
                <a:latin typeface="Georgia" panose="02040502050405020303" pitchFamily="18" charset="0"/>
                <a:cs typeface="Times New Roman" panose="02020603050405020304" pitchFamily="18" charset="0"/>
              </a:rPr>
              <a:t> </a:t>
            </a:r>
            <a:endParaRPr lang="en-US" sz="1600" dirty="0">
              <a:latin typeface="Georgia" panose="02040502050405020303" pitchFamily="18" charset="0"/>
              <a:cs typeface="Times New Roman" panose="02020603050405020304" pitchFamily="18" charset="0"/>
            </a:endParaRPr>
          </a:p>
          <a:p>
            <a:pPr algn="l" rtl="0" fontAlgn="base"/>
            <a:endParaRPr lang="en-US" sz="2000" b="0" i="0" dirty="0">
              <a:effectLst/>
              <a:latin typeface="Gill Sans Nova Light" panose="020B0302020104020203" pitchFamily="34" charset="0"/>
            </a:endParaRPr>
          </a:p>
          <a:p>
            <a:pPr fontAlgn="base"/>
            <a:r>
              <a:rPr lang="en-US" sz="2000" b="1" dirty="0">
                <a:latin typeface="Franklin Gothic Book"/>
              </a:rPr>
              <a:t>Regional Administering Agencies (RAAs):</a:t>
            </a:r>
            <a:r>
              <a:rPr lang="en-US" sz="2000" b="1" i="0" u="none" strike="noStrike" dirty="0">
                <a:effectLst/>
                <a:latin typeface="Franklin Gothic Book"/>
              </a:rPr>
              <a:t> </a:t>
            </a:r>
          </a:p>
          <a:p>
            <a:pPr fontAlgn="base"/>
            <a:r>
              <a:rPr lang="en-US" sz="1600" dirty="0">
                <a:latin typeface="Georgia" panose="02040502050405020303" pitchFamily="18" charset="0"/>
                <a:cs typeface="Times New Roman" panose="02020603050405020304" pitchFamily="18" charset="0"/>
              </a:rPr>
              <a:t>RAAs are nonprofit organizations that administer RAFT  and other state and federal housing subsidy programs. RAAs accept, review, and approve RAFT applications; they also provide support to applicants through the process.</a:t>
            </a:r>
          </a:p>
          <a:p>
            <a:pPr algn="l" rtl="0" fontAlgn="base"/>
            <a:endParaRPr lang="en-US" sz="2000" b="0" i="0" dirty="0">
              <a:effectLst/>
              <a:latin typeface="Gill Sans Nova Light" panose="020B0302020104020203" pitchFamily="34" charset="0"/>
            </a:endParaRPr>
          </a:p>
          <a:p>
            <a:pPr fontAlgn="base"/>
            <a:r>
              <a:rPr lang="en-US" sz="2000" b="1" dirty="0">
                <a:latin typeface="Franklin Gothic Book"/>
              </a:rPr>
              <a:t>Community-Based Organizations (CBOs)</a:t>
            </a:r>
            <a:r>
              <a:rPr lang="en-US" sz="2000" b="1" i="0" u="none" strike="noStrike" dirty="0">
                <a:effectLst/>
                <a:latin typeface="Franklin Gothic Book"/>
              </a:rPr>
              <a:t>:</a:t>
            </a:r>
            <a:r>
              <a:rPr lang="en-US" sz="2000" b="0" i="0" u="none" strike="noStrike" dirty="0">
                <a:effectLst/>
                <a:latin typeface="Franklin Gothic Book"/>
              </a:rPr>
              <a:t> </a:t>
            </a:r>
            <a:endParaRPr lang="en-US" sz="2000" dirty="0">
              <a:latin typeface="Franklin Gothic Book"/>
            </a:endParaRPr>
          </a:p>
          <a:p>
            <a:pPr algn="l"/>
            <a:r>
              <a:rPr lang="en-US" sz="1600" dirty="0">
                <a:latin typeface="Georgia" panose="02040502050405020303" pitchFamily="18" charset="0"/>
                <a:cs typeface="Times New Roman" panose="02020603050405020304" pitchFamily="18" charset="0"/>
              </a:rPr>
              <a:t>​CBOs are nonprofit organizations that provide broad service support and education to certain populations, whether defined by geographic location, language group, ethnicity, circumstances such as homelessness, or other characteristics. CBOs support clients applying for RAFT by providing technology access, interpretation and translation, mediation with landlords, and more.</a:t>
            </a:r>
          </a:p>
          <a:p>
            <a:pPr algn="l" rtl="0" fontAlgn="base"/>
            <a:r>
              <a:rPr lang="en-US" sz="2800" b="0" i="0" dirty="0">
                <a:solidFill>
                  <a:srgbClr val="0054A8"/>
                </a:solidFill>
                <a:effectLst/>
                <a:latin typeface="Franklin Gothic Book"/>
              </a:rPr>
              <a:t>​</a:t>
            </a:r>
          </a:p>
        </p:txBody>
      </p:sp>
    </p:spTree>
    <p:extLst>
      <p:ext uri="{BB962C8B-B14F-4D97-AF65-F5344CB8AC3E}">
        <p14:creationId xmlns:p14="http://schemas.microsoft.com/office/powerpoint/2010/main" val="3900422798"/>
      </p:ext>
    </p:extLst>
  </p:cSld>
  <p:clrMapOvr>
    <a:masterClrMapping/>
  </p:clrMapOvr>
  <p:transition spd="slow" advClick="0" advTm="20000"/>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2E3A7"/>
        </a:solidFill>
        <a:effectLst/>
      </p:bgPr>
    </p:bg>
    <p:spTree>
      <p:nvGrpSpPr>
        <p:cNvPr id="1" name=""/>
        <p:cNvGrpSpPr/>
        <p:nvPr/>
      </p:nvGrpSpPr>
      <p:grpSpPr>
        <a:xfrm>
          <a:off x="0" y="0"/>
          <a:ext cx="0" cy="0"/>
          <a:chOff x="0" y="0"/>
          <a:chExt cx="0" cy="0"/>
        </a:xfrm>
      </p:grpSpPr>
      <p:pic>
        <p:nvPicPr>
          <p:cNvPr id="4" name="Picture 4" descr="A picture containing outdoor, sky, sheep, nature&#10;&#10;Description automatically generated">
            <a:extLst>
              <a:ext uri="{FF2B5EF4-FFF2-40B4-BE49-F238E27FC236}">
                <a16:creationId xmlns:a16="http://schemas.microsoft.com/office/drawing/2014/main" id="{305C7066-DB41-237A-57AA-FAE2E94314C7}"/>
              </a:ext>
            </a:extLst>
          </p:cNvPr>
          <p:cNvPicPr>
            <a:picLocks noChangeAspect="1"/>
          </p:cNvPicPr>
          <p:nvPr/>
        </p:nvPicPr>
        <p:blipFill>
          <a:blip r:embed="rId3"/>
          <a:stretch>
            <a:fillRect/>
          </a:stretch>
        </p:blipFill>
        <p:spPr>
          <a:xfrm>
            <a:off x="-2583" y="-53034"/>
            <a:ext cx="12287572" cy="6912406"/>
          </a:xfrm>
          <a:prstGeom prst="rect">
            <a:avLst/>
          </a:prstGeom>
        </p:spPr>
      </p:pic>
      <p:sp>
        <p:nvSpPr>
          <p:cNvPr id="7" name="Rectangle 6">
            <a:extLst>
              <a:ext uri="{FF2B5EF4-FFF2-40B4-BE49-F238E27FC236}">
                <a16:creationId xmlns:a16="http://schemas.microsoft.com/office/drawing/2014/main" id="{1BA67ED1-92B2-07C8-6041-5A05C28F4D4D}"/>
              </a:ext>
            </a:extLst>
          </p:cNvPr>
          <p:cNvSpPr/>
          <p:nvPr/>
        </p:nvSpPr>
        <p:spPr>
          <a:xfrm>
            <a:off x="0" y="0"/>
            <a:ext cx="12278810" cy="6857999"/>
          </a:xfrm>
          <a:prstGeom prst="rect">
            <a:avLst/>
          </a:prstGeom>
          <a:solidFill>
            <a:srgbClr val="FFFFFF">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Shape 223"/>
          <p:cNvSpPr>
            <a:spLocks noGrp="1"/>
          </p:cNvSpPr>
          <p:nvPr>
            <p:ph type="ctrTitle"/>
          </p:nvPr>
        </p:nvSpPr>
        <p:spPr>
          <a:xfrm>
            <a:off x="625302" y="250869"/>
            <a:ext cx="11231880"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4800">
                <a:solidFill>
                  <a:srgbClr val="0054A8"/>
                </a:solidFill>
                <a:latin typeface="Britannic Bold"/>
              </a:rPr>
              <a:t>Why this Research</a:t>
            </a:r>
          </a:p>
        </p:txBody>
      </p:sp>
      <p:sp>
        <p:nvSpPr>
          <p:cNvPr id="2" name="TextBox 1">
            <a:extLst>
              <a:ext uri="{FF2B5EF4-FFF2-40B4-BE49-F238E27FC236}">
                <a16:creationId xmlns:a16="http://schemas.microsoft.com/office/drawing/2014/main" id="{EC2ECD8F-6E39-D954-9FB4-3841ED9080F8}"/>
              </a:ext>
            </a:extLst>
          </p:cNvPr>
          <p:cNvSpPr txBox="1"/>
          <p:nvPr/>
        </p:nvSpPr>
        <p:spPr>
          <a:xfrm>
            <a:off x="929285" y="2584969"/>
            <a:ext cx="6846319" cy="3046988"/>
          </a:xfrm>
          <a:prstGeom prst="rect">
            <a:avLst/>
          </a:prstGeom>
          <a:noFill/>
        </p:spPr>
        <p:txBody>
          <a:bodyPr wrap="square" lIns="91440" tIns="45720" rIns="91440" bIns="45720" rtlCol="0" anchor="t">
            <a:spAutoFit/>
          </a:bodyPr>
          <a:lstStyle/>
          <a:p>
            <a:pPr>
              <a:spcBef>
                <a:spcPts val="600"/>
              </a:spcBef>
              <a:spcAft>
                <a:spcPts val="600"/>
              </a:spcAft>
            </a:pPr>
            <a:r>
              <a:rPr lang="en-US" sz="3200" b="1">
                <a:solidFill>
                  <a:srgbClr val="FFFFFF"/>
                </a:solidFill>
                <a:latin typeface="Franklin Gothic Book"/>
                <a:cs typeface="Arial"/>
              </a:rPr>
              <a:t>Housing policy is at an inflection </a:t>
            </a:r>
            <a:br>
              <a:rPr lang="en-US" sz="3200" b="1">
                <a:latin typeface="Franklin Gothic Book" panose="020B0503020102020204" pitchFamily="34" charset="0"/>
                <a:cs typeface="Arial" panose="020B0604020202020204" pitchFamily="34" charset="0"/>
              </a:rPr>
            </a:br>
            <a:r>
              <a:rPr lang="en-US" sz="3200" b="1">
                <a:solidFill>
                  <a:srgbClr val="FFFFFF"/>
                </a:solidFill>
                <a:latin typeface="Franklin Gothic Book"/>
                <a:cs typeface="Arial"/>
              </a:rPr>
              <a:t>point </a:t>
            </a:r>
            <a:r>
              <a:rPr lang="en-US" sz="3200" b="1">
                <a:solidFill>
                  <a:srgbClr val="FFFFFF"/>
                </a:solidFill>
                <a:effectLst/>
                <a:latin typeface="Franklin Gothic Book"/>
              </a:rPr>
              <a:t>—</a:t>
            </a:r>
            <a:r>
              <a:rPr lang="en-US" sz="3200" b="1" i="0">
                <a:solidFill>
                  <a:srgbClr val="FFFFFF"/>
                </a:solidFill>
                <a:effectLst/>
                <a:latin typeface="Arial"/>
                <a:cs typeface="Arial"/>
              </a:rPr>
              <a:t> </a:t>
            </a:r>
            <a:r>
              <a:rPr lang="en-US" sz="3200" b="1">
                <a:solidFill>
                  <a:srgbClr val="FFFFFF"/>
                </a:solidFill>
                <a:latin typeface="Franklin Gothic Book"/>
                <a:cs typeface="Arial"/>
              </a:rPr>
              <a:t>now is the time to learn </a:t>
            </a:r>
            <a:br>
              <a:rPr lang="en-US" sz="3200" b="1">
                <a:latin typeface="Franklin Gothic Book" panose="020B0503020102020204" pitchFamily="34" charset="0"/>
                <a:cs typeface="Arial" panose="020B0604020202020204" pitchFamily="34" charset="0"/>
              </a:rPr>
            </a:br>
            <a:r>
              <a:rPr lang="en-US" sz="3200" b="1">
                <a:solidFill>
                  <a:srgbClr val="FFFFFF"/>
                </a:solidFill>
                <a:latin typeface="Franklin Gothic Book"/>
                <a:cs typeface="Arial"/>
              </a:rPr>
              <a:t>from the challenges and successes </a:t>
            </a:r>
            <a:br>
              <a:rPr lang="en-US" sz="3200" b="1">
                <a:latin typeface="Franklin Gothic Book" panose="020B0503020102020204" pitchFamily="34" charset="0"/>
                <a:cs typeface="Arial" panose="020B0604020202020204" pitchFamily="34" charset="0"/>
              </a:rPr>
            </a:br>
            <a:r>
              <a:rPr lang="en-US" sz="3200" b="1">
                <a:solidFill>
                  <a:srgbClr val="FFFFFF"/>
                </a:solidFill>
                <a:latin typeface="Franklin Gothic Book"/>
                <a:cs typeface="Arial"/>
              </a:rPr>
              <a:t>of COVID-19-era emergency rental assistance programs to envision a new normal in housing policy</a:t>
            </a:r>
          </a:p>
        </p:txBody>
      </p:sp>
      <p:sp>
        <p:nvSpPr>
          <p:cNvPr id="5" name="TextBox 4">
            <a:extLst>
              <a:ext uri="{FF2B5EF4-FFF2-40B4-BE49-F238E27FC236}">
                <a16:creationId xmlns:a16="http://schemas.microsoft.com/office/drawing/2014/main" id="{2E09BBDF-1FA7-C2AC-DA9B-BDD2F5FEDCA5}"/>
              </a:ext>
            </a:extLst>
          </p:cNvPr>
          <p:cNvSpPr txBox="1"/>
          <p:nvPr/>
        </p:nvSpPr>
        <p:spPr>
          <a:xfrm>
            <a:off x="9768059" y="6523958"/>
            <a:ext cx="2261404" cy="276999"/>
          </a:xfrm>
          <a:prstGeom prst="rect">
            <a:avLst/>
          </a:prstGeom>
          <a:noFill/>
        </p:spPr>
        <p:txBody>
          <a:bodyPr wrap="square" lIns="91440" tIns="45720" rIns="91440" bIns="45720" rtlCol="0" anchor="t">
            <a:spAutoFit/>
          </a:bodyPr>
          <a:lstStyle/>
          <a:p>
            <a:pPr>
              <a:spcBef>
                <a:spcPts val="600"/>
              </a:spcBef>
              <a:spcAft>
                <a:spcPts val="600"/>
              </a:spcAft>
            </a:pPr>
            <a:r>
              <a:rPr lang="en-US" sz="1200">
                <a:solidFill>
                  <a:schemeClr val="bg1"/>
                </a:solidFill>
                <a:latin typeface="Franklin Gothic Book"/>
                <a:cs typeface="Arial"/>
              </a:rPr>
              <a:t>Photo credit: Alex Koppelman</a:t>
            </a:r>
            <a:endParaRPr lang="en-US" sz="1200">
              <a:solidFill>
                <a:schemeClr val="bg1"/>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249480565"/>
      </p:ext>
    </p:extLst>
  </p:cSld>
  <p:clrMapOvr>
    <a:masterClrMapping/>
  </p:clrMapOvr>
  <p:transition spd="slow" advClick="0" advTm="2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556722" y="262876"/>
            <a:ext cx="11304828"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5400">
                <a:solidFill>
                  <a:srgbClr val="E86B17"/>
                </a:solidFill>
                <a:latin typeface="Britannic Bold"/>
              </a:rPr>
              <a:t>Research Questions</a:t>
            </a:r>
          </a:p>
        </p:txBody>
      </p:sp>
      <p:sp>
        <p:nvSpPr>
          <p:cNvPr id="2" name="TextBox 1">
            <a:extLst>
              <a:ext uri="{FF2B5EF4-FFF2-40B4-BE49-F238E27FC236}">
                <a16:creationId xmlns:a16="http://schemas.microsoft.com/office/drawing/2014/main" id="{EC2ECD8F-6E39-D954-9FB4-3841ED9080F8}"/>
              </a:ext>
            </a:extLst>
          </p:cNvPr>
          <p:cNvSpPr txBox="1"/>
          <p:nvPr/>
        </p:nvSpPr>
        <p:spPr>
          <a:xfrm>
            <a:off x="562532" y="1901874"/>
            <a:ext cx="9773543" cy="4524315"/>
          </a:xfrm>
          <a:prstGeom prst="rect">
            <a:avLst/>
          </a:prstGeom>
          <a:noFill/>
        </p:spPr>
        <p:txBody>
          <a:bodyPr wrap="square" lIns="91440" tIns="45720" rIns="91440" bIns="45720" rtlCol="0" anchor="t">
            <a:spAutoFit/>
          </a:bodyPr>
          <a:lstStyle/>
          <a:p>
            <a:pPr fontAlgn="base"/>
            <a:r>
              <a:rPr lang="en-US" sz="2800" b="1" i="0" u="none" strike="noStrike">
                <a:solidFill>
                  <a:srgbClr val="0054A8"/>
                </a:solidFill>
                <a:effectLst/>
                <a:latin typeface="Franklin Gothic Book"/>
              </a:rPr>
              <a:t>Role of community-based organizations:</a:t>
            </a:r>
            <a:r>
              <a:rPr lang="en-US" sz="2800" b="0" i="0" u="none" strike="noStrike">
                <a:solidFill>
                  <a:srgbClr val="0054A8"/>
                </a:solidFill>
                <a:effectLst/>
                <a:latin typeface="Franklin Gothic Book"/>
              </a:rPr>
              <a:t> </a:t>
            </a:r>
            <a:endParaRPr lang="en-US" sz="2800">
              <a:solidFill>
                <a:srgbClr val="0054A8"/>
              </a:solidFill>
              <a:latin typeface="Franklin Gothic Book"/>
            </a:endParaRPr>
          </a:p>
          <a:p>
            <a:pPr algn="l"/>
            <a:r>
              <a:rPr lang="en-US" sz="2400" b="0" i="0" u="none" strike="noStrike">
                <a:effectLst/>
                <a:latin typeface="Georgia"/>
              </a:rPr>
              <a:t>What role(s) did CBOs play in helping residents access ERA?</a:t>
            </a:r>
            <a:r>
              <a:rPr lang="en-US" sz="2400" b="0" i="0">
                <a:effectLst/>
                <a:latin typeface="Georgia"/>
              </a:rPr>
              <a:t>​</a:t>
            </a:r>
            <a:endParaRPr lang="en-US" sz="2400">
              <a:latin typeface="Georgia"/>
            </a:endParaRPr>
          </a:p>
          <a:p>
            <a:pPr algn="l" rtl="0" fontAlgn="base"/>
            <a:r>
              <a:rPr lang="en-US" sz="2800" b="0" i="0">
                <a:solidFill>
                  <a:srgbClr val="0054A8"/>
                </a:solidFill>
                <a:effectLst/>
                <a:latin typeface="Franklin Gothic Book"/>
              </a:rPr>
              <a:t>​</a:t>
            </a:r>
          </a:p>
          <a:p>
            <a:pPr fontAlgn="base"/>
            <a:r>
              <a:rPr lang="en-US" sz="2800" b="1" i="0" u="none" strike="noStrike">
                <a:solidFill>
                  <a:srgbClr val="0054A8"/>
                </a:solidFill>
                <a:effectLst/>
                <a:latin typeface="Franklin Gothic Book"/>
              </a:rPr>
              <a:t>Outreach: </a:t>
            </a:r>
            <a:endParaRPr lang="en-US" sz="2800" b="1">
              <a:solidFill>
                <a:srgbClr val="0054A8"/>
              </a:solidFill>
              <a:latin typeface="Franklin Gothic Book"/>
            </a:endParaRPr>
          </a:p>
          <a:p>
            <a:pPr algn="l"/>
            <a:r>
              <a:rPr lang="en-US" sz="2400">
                <a:latin typeface="Georgia"/>
              </a:rPr>
              <a:t>What specific outreach and assistance strategies and tools were used by CBOs? Which seemed to be more or less successful?​</a:t>
            </a:r>
          </a:p>
          <a:p>
            <a:pPr algn="l" rtl="0" fontAlgn="base"/>
            <a:r>
              <a:rPr lang="en-US" sz="2800" b="0" i="0">
                <a:solidFill>
                  <a:srgbClr val="0054A8"/>
                </a:solidFill>
                <a:effectLst/>
                <a:latin typeface="Franklin Gothic Book"/>
              </a:rPr>
              <a:t>​</a:t>
            </a:r>
          </a:p>
          <a:p>
            <a:pPr fontAlgn="base"/>
            <a:r>
              <a:rPr lang="en-US" sz="2800" b="1" i="0" u="none" strike="noStrike">
                <a:solidFill>
                  <a:srgbClr val="0054A8"/>
                </a:solidFill>
                <a:effectLst/>
                <a:latin typeface="Franklin Gothic Book"/>
              </a:rPr>
              <a:t>ERA Application Process:</a:t>
            </a:r>
            <a:r>
              <a:rPr lang="en-US" sz="2800" b="0" i="0" u="none" strike="noStrike">
                <a:solidFill>
                  <a:srgbClr val="0054A8"/>
                </a:solidFill>
                <a:effectLst/>
                <a:latin typeface="Franklin Gothic Book"/>
              </a:rPr>
              <a:t> </a:t>
            </a:r>
            <a:endParaRPr lang="en-US" sz="2800">
              <a:solidFill>
                <a:srgbClr val="0054A8"/>
              </a:solidFill>
              <a:latin typeface="Franklin Gothic Book"/>
            </a:endParaRPr>
          </a:p>
          <a:p>
            <a:pPr algn="l"/>
            <a:r>
              <a:rPr lang="en-US" sz="2400">
                <a:latin typeface="Georgia"/>
              </a:rPr>
              <a:t>What were the major challenges in getting and distributing ERA funds and how can they be addressed through program and policy solutions?​</a:t>
            </a:r>
          </a:p>
          <a:p>
            <a:pPr algn="l" rtl="0" fontAlgn="base"/>
            <a:r>
              <a:rPr lang="en-US" sz="2800" b="0" i="0">
                <a:solidFill>
                  <a:srgbClr val="0054A8"/>
                </a:solidFill>
                <a:effectLst/>
                <a:latin typeface="Franklin Gothic Book"/>
              </a:rPr>
              <a:t>​</a:t>
            </a:r>
          </a:p>
        </p:txBody>
      </p:sp>
    </p:spTree>
    <p:extLst>
      <p:ext uri="{BB962C8B-B14F-4D97-AF65-F5344CB8AC3E}">
        <p14:creationId xmlns:p14="http://schemas.microsoft.com/office/powerpoint/2010/main" val="1838706726"/>
      </p:ext>
    </p:extLst>
  </p:cSld>
  <p:clrMapOvr>
    <a:masterClrMapping/>
  </p:clrMapOvr>
  <p:transition spd="slow" advClick="0" advTm="2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p:cNvSpPr>
          <p:nvPr>
            <p:ph type="ctrTitle"/>
          </p:nvPr>
        </p:nvSpPr>
        <p:spPr>
          <a:xfrm>
            <a:off x="625995" y="228240"/>
            <a:ext cx="11304828"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4800">
                <a:solidFill>
                  <a:srgbClr val="E86B17"/>
                </a:solidFill>
                <a:latin typeface="Britannic Bold"/>
              </a:rPr>
              <a:t>Phase 1: Research Foundations</a:t>
            </a:r>
          </a:p>
        </p:txBody>
      </p:sp>
      <p:sp>
        <p:nvSpPr>
          <p:cNvPr id="3" name="Shape 223">
            <a:extLst>
              <a:ext uri="{FF2B5EF4-FFF2-40B4-BE49-F238E27FC236}">
                <a16:creationId xmlns:a16="http://schemas.microsoft.com/office/drawing/2014/main" id="{13A2B751-C907-2904-03BE-B7575C8CD7CD}"/>
              </a:ext>
            </a:extLst>
          </p:cNvPr>
          <p:cNvSpPr txBox="1">
            <a:spLocks/>
          </p:cNvSpPr>
          <p:nvPr/>
        </p:nvSpPr>
        <p:spPr>
          <a:xfrm>
            <a:off x="1942906" y="1749969"/>
            <a:ext cx="8305057" cy="116085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b="1" kern="1200">
                <a:solidFill>
                  <a:schemeClr val="tx1"/>
                </a:solidFill>
                <a:latin typeface="Century Gothic" panose="020B0502020202020204" pitchFamily="34" charset="0"/>
                <a:ea typeface="+mj-ea"/>
                <a:cs typeface="+mj-cs"/>
              </a:defRPr>
            </a:lvl1pPr>
          </a:lstStyle>
          <a:p>
            <a:pPr algn="l">
              <a:defRPr>
                <a:solidFill>
                  <a:srgbClr val="E9FBF6"/>
                </a:solidFill>
                <a:latin typeface="Georgia"/>
                <a:ea typeface="Georgia"/>
                <a:cs typeface="Georgia"/>
                <a:sym typeface="Georgia"/>
              </a:defRPr>
            </a:pPr>
            <a:r>
              <a:rPr lang="en-US" sz="3200" b="0">
                <a:solidFill>
                  <a:srgbClr val="0054A8"/>
                </a:solidFill>
                <a:latin typeface="Franklin Gothic Medium"/>
                <a:ea typeface="Georgia"/>
                <a:cs typeface="Georgia"/>
                <a:sym typeface="Georgia"/>
              </a:rPr>
              <a:t>Identifying Challenges and Defining Success</a:t>
            </a:r>
            <a:endParaRPr lang="en-US" sz="3200" b="0">
              <a:solidFill>
                <a:srgbClr val="0054A8"/>
              </a:solidFill>
              <a:latin typeface="Franklin Gothic Medium"/>
              <a:ea typeface="Georgia"/>
              <a:cs typeface="Georgia"/>
            </a:endParaRPr>
          </a:p>
        </p:txBody>
      </p:sp>
      <p:sp>
        <p:nvSpPr>
          <p:cNvPr id="2" name="TextBox 1">
            <a:extLst>
              <a:ext uri="{FF2B5EF4-FFF2-40B4-BE49-F238E27FC236}">
                <a16:creationId xmlns:a16="http://schemas.microsoft.com/office/drawing/2014/main" id="{EC2ECD8F-6E39-D954-9FB4-3841ED9080F8}"/>
              </a:ext>
            </a:extLst>
          </p:cNvPr>
          <p:cNvSpPr txBox="1"/>
          <p:nvPr/>
        </p:nvSpPr>
        <p:spPr>
          <a:xfrm>
            <a:off x="1959835" y="3014476"/>
            <a:ext cx="8272330" cy="2031325"/>
          </a:xfrm>
          <a:prstGeom prst="rect">
            <a:avLst/>
          </a:prstGeom>
          <a:noFill/>
        </p:spPr>
        <p:txBody>
          <a:bodyPr wrap="square" lIns="91440" tIns="45720" rIns="91440" bIns="45720" rtlCol="0" anchor="t">
            <a:spAutoFit/>
          </a:bodyPr>
          <a:lstStyle/>
          <a:p>
            <a:pPr marL="285750" indent="-285750">
              <a:spcBef>
                <a:spcPts val="600"/>
              </a:spcBef>
              <a:spcAft>
                <a:spcPts val="600"/>
              </a:spcAft>
              <a:buFont typeface="Arial" panose="020B0604020202020204" pitchFamily="34" charset="0"/>
              <a:buChar char="•"/>
            </a:pPr>
            <a:r>
              <a:rPr lang="en-US" sz="2400">
                <a:solidFill>
                  <a:srgbClr val="0054A8"/>
                </a:solidFill>
                <a:latin typeface="Franklin Gothic Book"/>
                <a:cs typeface="Arial"/>
              </a:rPr>
              <a:t>Stakeholder Advisory Group</a:t>
            </a:r>
          </a:p>
          <a:p>
            <a:pPr marL="285750" indent="-285750">
              <a:spcBef>
                <a:spcPts val="600"/>
              </a:spcBef>
              <a:spcAft>
                <a:spcPts val="600"/>
              </a:spcAft>
              <a:buFont typeface="Arial" panose="020B0604020202020204" pitchFamily="34" charset="0"/>
              <a:buChar char="•"/>
            </a:pPr>
            <a:r>
              <a:rPr lang="en-US" sz="2400">
                <a:solidFill>
                  <a:srgbClr val="0054A8"/>
                </a:solidFill>
                <a:latin typeface="Franklin Gothic Book"/>
                <a:cs typeface="Arial"/>
              </a:rPr>
              <a:t>Literature review</a:t>
            </a:r>
          </a:p>
          <a:p>
            <a:pPr marL="285750" indent="-285750">
              <a:spcBef>
                <a:spcPts val="600"/>
              </a:spcBef>
              <a:spcAft>
                <a:spcPts val="600"/>
              </a:spcAft>
              <a:buFont typeface="Arial" panose="020B0604020202020204" pitchFamily="34" charset="0"/>
              <a:buChar char="•"/>
            </a:pPr>
            <a:r>
              <a:rPr lang="en-US" sz="2400">
                <a:solidFill>
                  <a:srgbClr val="0054A8"/>
                </a:solidFill>
                <a:latin typeface="Franklin Gothic Book"/>
                <a:cs typeface="Arial"/>
              </a:rPr>
              <a:t>Data analysis</a:t>
            </a:r>
          </a:p>
          <a:p>
            <a:pPr marL="285750" indent="-285750">
              <a:spcBef>
                <a:spcPts val="600"/>
              </a:spcBef>
              <a:spcAft>
                <a:spcPts val="600"/>
              </a:spcAft>
              <a:buFont typeface="Arial" panose="020B0604020202020204" pitchFamily="34" charset="0"/>
              <a:buChar char="•"/>
            </a:pPr>
            <a:r>
              <a:rPr lang="en-US" sz="2400">
                <a:solidFill>
                  <a:srgbClr val="0054A8"/>
                </a:solidFill>
                <a:latin typeface="Franklin Gothic Book"/>
                <a:cs typeface="Arial"/>
              </a:rPr>
              <a:t>Data sharing forum</a:t>
            </a:r>
          </a:p>
        </p:txBody>
      </p:sp>
    </p:spTree>
    <p:extLst>
      <p:ext uri="{BB962C8B-B14F-4D97-AF65-F5344CB8AC3E}">
        <p14:creationId xmlns:p14="http://schemas.microsoft.com/office/powerpoint/2010/main" val="381387659"/>
      </p:ext>
    </p:extLst>
  </p:cSld>
  <p:clrMapOvr>
    <a:masterClrMapping/>
  </p:clrMapOvr>
  <p:transition spd="slow" advClick="0" advTm="20000"/>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 name="Shape 223"/>
          <p:cNvSpPr>
            <a:spLocks noGrp="1"/>
          </p:cNvSpPr>
          <p:nvPr>
            <p:ph type="ctrTitle"/>
          </p:nvPr>
        </p:nvSpPr>
        <p:spPr>
          <a:xfrm>
            <a:off x="602904" y="216695"/>
            <a:ext cx="11304828"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4800">
                <a:solidFill>
                  <a:srgbClr val="0054A8"/>
                </a:solidFill>
                <a:latin typeface="Franklin Gothic Book" panose="020B0503020102020204" pitchFamily="34" charset="0"/>
              </a:rPr>
              <a:t>Survey Results </a:t>
            </a:r>
          </a:p>
        </p:txBody>
      </p:sp>
      <p:sp>
        <p:nvSpPr>
          <p:cNvPr id="5" name="TextBox 4">
            <a:extLst>
              <a:ext uri="{FF2B5EF4-FFF2-40B4-BE49-F238E27FC236}">
                <a16:creationId xmlns:a16="http://schemas.microsoft.com/office/drawing/2014/main" id="{F88F478E-CBF5-3DA3-31C9-F2FABF5C9105}"/>
              </a:ext>
            </a:extLst>
          </p:cNvPr>
          <p:cNvSpPr txBox="1"/>
          <p:nvPr/>
        </p:nvSpPr>
        <p:spPr>
          <a:xfrm>
            <a:off x="1641793" y="6141017"/>
            <a:ext cx="6355425" cy="246221"/>
          </a:xfrm>
          <a:prstGeom prst="rect">
            <a:avLst/>
          </a:prstGeom>
          <a:noFill/>
        </p:spPr>
        <p:txBody>
          <a:bodyPr wrap="square" rtlCol="0">
            <a:spAutoFit/>
          </a:bodyPr>
          <a:lstStyle/>
          <a:p>
            <a:r>
              <a:rPr lang="en-US" sz="1000">
                <a:latin typeface="Tw Cen MT" panose="020B0602020104020603" pitchFamily="34" charset="0"/>
              </a:rPr>
              <a:t>Source:  U.S. Census Bureau Household Pulse Survey (HPS) Phase 3.3 &amp; 3.4</a:t>
            </a:r>
          </a:p>
        </p:txBody>
      </p:sp>
      <p:graphicFrame>
        <p:nvGraphicFramePr>
          <p:cNvPr id="2" name="Chart 1">
            <a:extLst>
              <a:ext uri="{FF2B5EF4-FFF2-40B4-BE49-F238E27FC236}">
                <a16:creationId xmlns:a16="http://schemas.microsoft.com/office/drawing/2014/main" id="{F28E0A0A-696F-D019-B5E6-B55BD44EB670}"/>
              </a:ext>
            </a:extLst>
          </p:cNvPr>
          <p:cNvGraphicFramePr>
            <a:graphicFrameLocks/>
          </p:cNvGraphicFramePr>
          <p:nvPr>
            <p:extLst>
              <p:ext uri="{D42A27DB-BD31-4B8C-83A1-F6EECF244321}">
                <p14:modId xmlns:p14="http://schemas.microsoft.com/office/powerpoint/2010/main" val="2697699977"/>
              </p:ext>
            </p:extLst>
          </p:nvPr>
        </p:nvGraphicFramePr>
        <p:xfrm>
          <a:off x="2149793" y="1377553"/>
          <a:ext cx="7892414" cy="4763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15358050"/>
      </p:ext>
    </p:extLst>
  </p:cSld>
  <p:clrMapOvr>
    <a:masterClrMapping/>
  </p:clrMapOvr>
  <p:transition spd="slow" advClick="0" advTm="20000"/>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 name="Shape 223"/>
          <p:cNvSpPr>
            <a:spLocks noGrp="1"/>
          </p:cNvSpPr>
          <p:nvPr>
            <p:ph type="ctrTitle"/>
          </p:nvPr>
        </p:nvSpPr>
        <p:spPr>
          <a:xfrm>
            <a:off x="591358" y="251331"/>
            <a:ext cx="11304828"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4800">
                <a:solidFill>
                  <a:srgbClr val="0054A8"/>
                </a:solidFill>
                <a:latin typeface="Franklin Gothic Book" panose="020B0503020102020204" pitchFamily="34" charset="0"/>
              </a:rPr>
              <a:t>Survey Results</a:t>
            </a:r>
          </a:p>
        </p:txBody>
      </p:sp>
      <p:graphicFrame>
        <p:nvGraphicFramePr>
          <p:cNvPr id="5" name="Chart 4">
            <a:extLst>
              <a:ext uri="{FF2B5EF4-FFF2-40B4-BE49-F238E27FC236}">
                <a16:creationId xmlns:a16="http://schemas.microsoft.com/office/drawing/2014/main" id="{A3756BA9-C831-355F-D7BA-CF0BE5B9329A}"/>
              </a:ext>
            </a:extLst>
          </p:cNvPr>
          <p:cNvGraphicFramePr>
            <a:graphicFrameLocks/>
          </p:cNvGraphicFramePr>
          <p:nvPr>
            <p:extLst>
              <p:ext uri="{D42A27DB-BD31-4B8C-83A1-F6EECF244321}">
                <p14:modId xmlns:p14="http://schemas.microsoft.com/office/powerpoint/2010/main" val="2328066900"/>
              </p:ext>
            </p:extLst>
          </p:nvPr>
        </p:nvGraphicFramePr>
        <p:xfrm>
          <a:off x="1754788" y="1522402"/>
          <a:ext cx="8134156" cy="447434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89A07C0C-12DB-941F-971A-3D77846A1B28}"/>
              </a:ext>
            </a:extLst>
          </p:cNvPr>
          <p:cNvSpPr txBox="1"/>
          <p:nvPr/>
        </p:nvSpPr>
        <p:spPr>
          <a:xfrm>
            <a:off x="1754788" y="5996747"/>
            <a:ext cx="6355425" cy="246221"/>
          </a:xfrm>
          <a:prstGeom prst="rect">
            <a:avLst/>
          </a:prstGeom>
          <a:noFill/>
        </p:spPr>
        <p:txBody>
          <a:bodyPr wrap="square" rtlCol="0">
            <a:spAutoFit/>
          </a:bodyPr>
          <a:lstStyle/>
          <a:p>
            <a:r>
              <a:rPr lang="en-US" sz="1000">
                <a:latin typeface="Tw Cen MT" panose="020B0602020104020603" pitchFamily="34" charset="0"/>
              </a:rPr>
              <a:t>Source:  CHAPA CBO Survey</a:t>
            </a:r>
          </a:p>
        </p:txBody>
      </p:sp>
    </p:spTree>
    <p:extLst>
      <p:ext uri="{BB962C8B-B14F-4D97-AF65-F5344CB8AC3E}">
        <p14:creationId xmlns:p14="http://schemas.microsoft.com/office/powerpoint/2010/main" val="3887891835"/>
      </p:ext>
    </p:extLst>
  </p:cSld>
  <p:clrMapOvr>
    <a:masterClrMapping/>
  </p:clrMapOvr>
  <p:transition spd="slow" advClick="0" advTm="20000"/>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 name="Shape 223"/>
          <p:cNvSpPr>
            <a:spLocks noGrp="1"/>
          </p:cNvSpPr>
          <p:nvPr>
            <p:ph type="ctrTitle"/>
          </p:nvPr>
        </p:nvSpPr>
        <p:spPr>
          <a:xfrm>
            <a:off x="591358" y="251331"/>
            <a:ext cx="11304828" cy="1160858"/>
          </a:xfrm>
          <a:prstGeom prst="rect">
            <a:avLst/>
          </a:prstGeom>
        </p:spPr>
        <p:txBody>
          <a:bodyPr anchor="ctr">
            <a:normAutofit/>
          </a:bodyPr>
          <a:lstStyle/>
          <a:p>
            <a:pPr algn="l">
              <a:defRPr>
                <a:solidFill>
                  <a:srgbClr val="E9FBF6"/>
                </a:solidFill>
                <a:latin typeface="Georgia"/>
                <a:ea typeface="Georgia"/>
                <a:cs typeface="Georgia"/>
                <a:sym typeface="Georgia"/>
              </a:defRPr>
            </a:pPr>
            <a:r>
              <a:rPr lang="en-US" sz="4800">
                <a:solidFill>
                  <a:srgbClr val="0054A8"/>
                </a:solidFill>
                <a:latin typeface="Franklin Gothic Book" panose="020B0503020102020204" pitchFamily="34" charset="0"/>
              </a:rPr>
              <a:t>Survey Results</a:t>
            </a:r>
          </a:p>
        </p:txBody>
      </p:sp>
      <p:sp>
        <p:nvSpPr>
          <p:cNvPr id="6" name="TextBox 5">
            <a:extLst>
              <a:ext uri="{FF2B5EF4-FFF2-40B4-BE49-F238E27FC236}">
                <a16:creationId xmlns:a16="http://schemas.microsoft.com/office/drawing/2014/main" id="{89A07C0C-12DB-941F-971A-3D77846A1B28}"/>
              </a:ext>
            </a:extLst>
          </p:cNvPr>
          <p:cNvSpPr txBox="1"/>
          <p:nvPr/>
        </p:nvSpPr>
        <p:spPr>
          <a:xfrm>
            <a:off x="1403758" y="6118559"/>
            <a:ext cx="6355425" cy="246221"/>
          </a:xfrm>
          <a:prstGeom prst="rect">
            <a:avLst/>
          </a:prstGeom>
          <a:noFill/>
        </p:spPr>
        <p:txBody>
          <a:bodyPr wrap="square" rtlCol="0">
            <a:spAutoFit/>
          </a:bodyPr>
          <a:lstStyle/>
          <a:p>
            <a:r>
              <a:rPr lang="en-US" sz="1000">
                <a:latin typeface="Tw Cen MT" panose="020B0602020104020603" pitchFamily="34" charset="0"/>
              </a:rPr>
              <a:t>Source:  CHAPA CBO Survey</a:t>
            </a:r>
          </a:p>
        </p:txBody>
      </p:sp>
      <p:graphicFrame>
        <p:nvGraphicFramePr>
          <p:cNvPr id="2" name="Chart 1">
            <a:extLst>
              <a:ext uri="{FF2B5EF4-FFF2-40B4-BE49-F238E27FC236}">
                <a16:creationId xmlns:a16="http://schemas.microsoft.com/office/drawing/2014/main" id="{BC00D043-36DB-F12E-773B-20D699BD35A3}"/>
              </a:ext>
            </a:extLst>
          </p:cNvPr>
          <p:cNvGraphicFramePr>
            <a:graphicFrameLocks/>
          </p:cNvGraphicFramePr>
          <p:nvPr>
            <p:extLst>
              <p:ext uri="{D42A27DB-BD31-4B8C-83A1-F6EECF244321}">
                <p14:modId xmlns:p14="http://schemas.microsoft.com/office/powerpoint/2010/main" val="2472539769"/>
              </p:ext>
            </p:extLst>
          </p:nvPr>
        </p:nvGraphicFramePr>
        <p:xfrm>
          <a:off x="1208015" y="1223941"/>
          <a:ext cx="9580227" cy="48946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3929911"/>
      </p:ext>
    </p:extLst>
  </p:cSld>
  <p:clrMapOvr>
    <a:masterClrMapping/>
  </p:clrMapOvr>
  <p:transition spd="slow" advClick="0" advTm="20000"/>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FB6C31F7B677469C7CC8B9DD6B63D0" ma:contentTypeVersion="17" ma:contentTypeDescription="Create a new document." ma:contentTypeScope="" ma:versionID="e5b1cfef590e9b5882f96dbfccdd60da">
  <xsd:schema xmlns:xsd="http://www.w3.org/2001/XMLSchema" xmlns:xs="http://www.w3.org/2001/XMLSchema" xmlns:p="http://schemas.microsoft.com/office/2006/metadata/properties" xmlns:ns2="6a68dead-cc65-4be7-a1c5-fad9282055f1" xmlns:ns3="4a7dbaee-d756-4a4b-b1f5-897b4f3c31a2" targetNamespace="http://schemas.microsoft.com/office/2006/metadata/properties" ma:root="true" ma:fieldsID="1ac75cc54b45fe65a2a8abfc25940fee" ns2:_="" ns3:_="">
    <xsd:import namespace="6a68dead-cc65-4be7-a1c5-fad9282055f1"/>
    <xsd:import namespace="4a7dbaee-d756-4a4b-b1f5-897b4f3c31a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68dead-cc65-4be7-a1c5-fad9282055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40289e-7c2c-41a1-9630-5237cb6f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7dbaee-d756-4a4b-b1f5-897b4f3c31a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c2c28c-3a5b-4e36-b392-e0f60c447316}" ma:internalName="TaxCatchAll" ma:showField="CatchAllData" ma:web="4a7dbaee-d756-4a4b-b1f5-897b4f3c31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68dead-cc65-4be7-a1c5-fad9282055f1">
      <Terms xmlns="http://schemas.microsoft.com/office/infopath/2007/PartnerControls"/>
    </lcf76f155ced4ddcb4097134ff3c332f>
    <TaxCatchAll xmlns="4a7dbaee-d756-4a4b-b1f5-897b4f3c31a2" xsi:nil="true"/>
  </documentManagement>
</p:properties>
</file>

<file path=customXml/itemProps1.xml><?xml version="1.0" encoding="utf-8"?>
<ds:datastoreItem xmlns:ds="http://schemas.openxmlformats.org/officeDocument/2006/customXml" ds:itemID="{B1AAA50C-14D7-489E-9875-5DB6B7653A3F}">
  <ds:schemaRefs>
    <ds:schemaRef ds:uri="4a7dbaee-d756-4a4b-b1f5-897b4f3c31a2"/>
    <ds:schemaRef ds:uri="6a68dead-cc65-4be7-a1c5-fad9282055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D54D534-2DB9-474B-A4BC-1A2A881B0D25}">
  <ds:schemaRefs>
    <ds:schemaRef ds:uri="http://schemas.microsoft.com/sharepoint/v3/contenttype/forms"/>
  </ds:schemaRefs>
</ds:datastoreItem>
</file>

<file path=customXml/itemProps3.xml><?xml version="1.0" encoding="utf-8"?>
<ds:datastoreItem xmlns:ds="http://schemas.openxmlformats.org/officeDocument/2006/customXml" ds:itemID="{ECA74A02-061E-4727-A46F-D80263DBE169}">
  <ds:schemaRefs>
    <ds:schemaRef ds:uri="4a7dbaee-d756-4a4b-b1f5-897b4f3c31a2"/>
    <ds:schemaRef ds:uri="6a68dead-cc65-4be7-a1c5-fad9282055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1686</Words>
  <Application>Microsoft Office PowerPoint</Application>
  <PresentationFormat>Widescreen</PresentationFormat>
  <Paragraphs>142</Paragraphs>
  <Slides>15</Slides>
  <Notes>14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Arial</vt:lpstr>
      <vt:lpstr>Britannic Bold</vt:lpstr>
      <vt:lpstr>Calibri</vt:lpstr>
      <vt:lpstr>Calibri Light</vt:lpstr>
      <vt:lpstr>Century Gothic</vt:lpstr>
      <vt:lpstr>Franklin Gothic Book</vt:lpstr>
      <vt:lpstr>Franklin Gothic Demi</vt:lpstr>
      <vt:lpstr>Franklin Gothic Medium</vt:lpstr>
      <vt:lpstr>Georgia</vt:lpstr>
      <vt:lpstr>Gill Sans Nova Light</vt:lpstr>
      <vt:lpstr>GoudyOldStyExtBol</vt:lpstr>
      <vt:lpstr>Tw Cen MT</vt:lpstr>
      <vt:lpstr>office theme</vt:lpstr>
      <vt:lpstr>1_Office Theme</vt:lpstr>
      <vt:lpstr>Building a Better RAFT Improving Access to Emergency Rental Assistance in Massachusetts</vt:lpstr>
      <vt:lpstr>Research Partners</vt:lpstr>
      <vt:lpstr>Background</vt:lpstr>
      <vt:lpstr>Why this Research</vt:lpstr>
      <vt:lpstr>Research Questions</vt:lpstr>
      <vt:lpstr>Phase 1: Research Foundations</vt:lpstr>
      <vt:lpstr>Survey Results </vt:lpstr>
      <vt:lpstr>Survey Results</vt:lpstr>
      <vt:lpstr>Survey Results</vt:lpstr>
      <vt:lpstr>PowerPoint Presentation</vt:lpstr>
      <vt:lpstr>PowerPoint Presentation</vt:lpstr>
      <vt:lpstr>PowerPoint Presentation</vt:lpstr>
      <vt:lpstr>Policy Recommendations</vt:lpstr>
      <vt:lpstr>Reflections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Brandon</dc:creator>
  <cp:lastModifiedBy>Campbell, Cole</cp:lastModifiedBy>
  <cp:revision>23</cp:revision>
  <dcterms:created xsi:type="dcterms:W3CDTF">2022-05-20T16:00:02Z</dcterms:created>
  <dcterms:modified xsi:type="dcterms:W3CDTF">2023-11-03T22:53:23Z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0x010100F6FB6C31F7B677469C7CC8B9DD6B63D0</vt:lpwstr>
  </property>
  <property fmtid="{D5CDD505-2E9C-101B-9397-08002B2CF9AE}" pid="3" name="MediaServiceImageTags">
    <vt:lpwstr/>
  </property>
</Properties>
</file>