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Roboto" panose="020000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9" d="100"/>
          <a:sy n="149" d="100"/>
        </p:scale>
        <p:origin x="270"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atajusticelab.org/wp-content/uploads/2022/08/CivicParticipation_DataJusticeLab_Report2022.pdf"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data4sdgs.org/reimagining-data-and-power-roadmap-putting-values-heart-data" TargetMode="External"/><Relationship Id="rId5" Type="http://schemas.openxmlformats.org/officeDocument/2006/relationships/hyperlink" Target="https://connectedbydata.org/" TargetMode="External"/><Relationship Id="rId4" Type="http://schemas.openxmlformats.org/officeDocument/2006/relationships/hyperlink" Target="https://www.oecd.org/gov/open-government/innovative-citizen-participation-new-democratic-institutions-catching-the-deliberative-wave-highlights.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sec</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907fe0f512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907fe0f51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sec</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90961b3dc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90961b3dc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sec</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907fe0f512_0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907fe0f51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sec</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90961b3dc5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90961b3dc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sec</a:t>
            </a:r>
            <a:endParaRPr/>
          </a:p>
          <a:p>
            <a:pPr marL="0" lvl="0" indent="0" algn="l" rtl="0">
              <a:spcBef>
                <a:spcPts val="0"/>
              </a:spcBef>
              <a:spcAft>
                <a:spcPts val="0"/>
              </a:spcAft>
              <a:buNone/>
            </a:pPr>
            <a:r>
              <a:rPr lang="en"/>
              <a:t>Some examples of how residents have claimed power through data collection:</a:t>
            </a:r>
            <a:endParaRPr/>
          </a:p>
          <a:p>
            <a:pPr marL="0" lvl="0" indent="0" algn="l" rtl="0">
              <a:spcBef>
                <a:spcPts val="0"/>
              </a:spcBef>
              <a:spcAft>
                <a:spcPts val="0"/>
              </a:spcAft>
              <a:buNone/>
            </a:pPr>
            <a:r>
              <a:rPr lang="en"/>
              <a:t>Property condition surveys</a:t>
            </a:r>
            <a:endParaRPr/>
          </a:p>
          <a:p>
            <a:pPr marL="0" lvl="0" indent="0" algn="l" rtl="0">
              <a:spcBef>
                <a:spcPts val="0"/>
              </a:spcBef>
              <a:spcAft>
                <a:spcPts val="0"/>
              </a:spcAft>
              <a:buNone/>
            </a:pPr>
            <a:r>
              <a:rPr lang="en"/>
              <a:t>Soil tests</a:t>
            </a:r>
            <a:endParaRPr/>
          </a:p>
          <a:p>
            <a:pPr marL="0" lvl="0" indent="0" algn="l" rtl="0">
              <a:spcBef>
                <a:spcPts val="0"/>
              </a:spcBef>
              <a:spcAft>
                <a:spcPts val="0"/>
              </a:spcAft>
              <a:buNone/>
            </a:pPr>
            <a:r>
              <a:rPr lang="en"/>
              <a:t>Infrastructure audits</a:t>
            </a:r>
            <a:endParaRPr/>
          </a:p>
          <a:p>
            <a:pPr marL="0" lvl="0" indent="0" algn="l" rtl="0">
              <a:spcBef>
                <a:spcPts val="0"/>
              </a:spcBef>
              <a:spcAft>
                <a:spcPts val="0"/>
              </a:spcAft>
              <a:buNone/>
            </a:pPr>
            <a:r>
              <a:rPr lang="en"/>
              <a:t>Resident surveys</a:t>
            </a:r>
            <a:endParaRPr/>
          </a:p>
          <a:p>
            <a:pPr marL="0" lvl="0" indent="0" algn="l" rtl="0">
              <a:spcBef>
                <a:spcPts val="0"/>
              </a:spcBef>
              <a:spcAft>
                <a:spcPts val="0"/>
              </a:spcAft>
              <a:buNone/>
            </a:pPr>
            <a:r>
              <a:rPr lang="en"/>
              <a:t>Photo voice projects</a:t>
            </a: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0961b3dc5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90961b3dc5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sec</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0961b3dc5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0961b3dc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sec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90961b3dc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90961b3dc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sec</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90961b3dc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90961b3dc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sec</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6250206f7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6250206f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sec</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643ee964b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643ee964b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sec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907fe0f51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907fe0f5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sec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907fe0f512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907fe0f51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15 sec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907fe0f51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907fe0f51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sec</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907fe0f51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907fe0f51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seconds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907fe0f51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907fe0f51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sec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907fe0f512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907fe0f51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10 sec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907fe0f51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907fe0f51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20 sec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907fe0f512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907fe0f512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1800">
                <a:solidFill>
                  <a:srgbClr val="595959"/>
                </a:solidFill>
              </a:rPr>
              <a:t>20 sec</a:t>
            </a:r>
            <a:endParaRPr sz="1800">
              <a:solidFill>
                <a:srgbClr val="595959"/>
              </a:solidFill>
            </a:endParaRPr>
          </a:p>
          <a:p>
            <a:pPr marL="457200" lvl="0" indent="-342900" algn="l" rtl="0">
              <a:lnSpc>
                <a:spcPct val="115000"/>
              </a:lnSpc>
              <a:spcBef>
                <a:spcPts val="1200"/>
              </a:spcBef>
              <a:spcAft>
                <a:spcPts val="0"/>
              </a:spcAft>
              <a:buClr>
                <a:srgbClr val="595959"/>
              </a:buClr>
              <a:buSzPts val="1800"/>
              <a:buChar char="●"/>
            </a:pPr>
            <a:r>
              <a:rPr lang="en" sz="1800">
                <a:solidFill>
                  <a:srgbClr val="595959"/>
                </a:solidFill>
              </a:rPr>
              <a:t>For more on mini-public deliberative body structures, please see these two reports:</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u="sng">
                <a:solidFill>
                  <a:srgbClr val="0097A7"/>
                </a:solidFill>
                <a:hlinkClick r:id="rId3">
                  <a:extLst>
                    <a:ext uri="{A12FA001-AC4F-418D-AE19-62706E023703}">
                      <ahyp:hlinkClr xmlns:ahyp="http://schemas.microsoft.com/office/drawing/2018/hyperlinkcolor" val="tx"/>
                    </a:ext>
                  </a:extLst>
                </a:hlinkClick>
              </a:rPr>
              <a:t>Civic Participation in the Datafied Society</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u="sng">
                <a:solidFill>
                  <a:srgbClr val="0097A7"/>
                </a:solidFill>
                <a:hlinkClick r:id="rId4">
                  <a:extLst>
                    <a:ext uri="{A12FA001-AC4F-418D-AE19-62706E023703}">
                      <ahyp:hlinkClr xmlns:ahyp="http://schemas.microsoft.com/office/drawing/2018/hyperlinkcolor" val="tx"/>
                    </a:ext>
                  </a:extLst>
                </a:hlinkClick>
              </a:rPr>
              <a:t>Innovative Citizen Participation and New Democratic Institutions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More and more initiatives emphasize the importance of meaningfully bringing people into the decision-making process involving data.</a:t>
            </a:r>
            <a:endParaRPr sz="1800">
              <a:solidFill>
                <a:srgbClr val="595959"/>
              </a:solidFill>
            </a:endParaRPr>
          </a:p>
          <a:p>
            <a:pPr marL="1371600" lvl="2" indent="-317500" algn="l" rtl="0">
              <a:lnSpc>
                <a:spcPct val="115000"/>
              </a:lnSpc>
              <a:spcBef>
                <a:spcPts val="0"/>
              </a:spcBef>
              <a:spcAft>
                <a:spcPts val="0"/>
              </a:spcAft>
              <a:buClr>
                <a:srgbClr val="595959"/>
              </a:buClr>
              <a:buSzPts val="1400"/>
              <a:buChar char="■"/>
            </a:pPr>
            <a:r>
              <a:rPr lang="en" sz="1400" u="sng">
                <a:solidFill>
                  <a:srgbClr val="0097A7"/>
                </a:solidFill>
                <a:hlinkClick r:id="rId5">
                  <a:extLst>
                    <a:ext uri="{A12FA001-AC4F-418D-AE19-62706E023703}">
                      <ahyp:hlinkClr xmlns:ahyp="http://schemas.microsoft.com/office/drawing/2018/hyperlinkcolor" val="tx"/>
                    </a:ext>
                  </a:extLst>
                </a:hlinkClick>
              </a:rPr>
              <a:t>Connected by Data</a:t>
            </a:r>
            <a:r>
              <a:rPr lang="en" sz="1400">
                <a:solidFill>
                  <a:srgbClr val="595959"/>
                </a:solidFill>
              </a:rPr>
              <a:t> project in the UK </a:t>
            </a:r>
            <a:endParaRPr sz="1400">
              <a:solidFill>
                <a:srgbClr val="595959"/>
              </a:solidFill>
            </a:endParaRPr>
          </a:p>
          <a:p>
            <a:pPr marL="1371600" lvl="2" indent="-317500" algn="l" rtl="0">
              <a:lnSpc>
                <a:spcPct val="115000"/>
              </a:lnSpc>
              <a:spcBef>
                <a:spcPts val="0"/>
              </a:spcBef>
              <a:spcAft>
                <a:spcPts val="0"/>
              </a:spcAft>
              <a:buClr>
                <a:srgbClr val="595959"/>
              </a:buClr>
              <a:buSzPts val="1400"/>
              <a:buChar char="■"/>
            </a:pPr>
            <a:r>
              <a:rPr lang="en" sz="1400" u="sng">
                <a:solidFill>
                  <a:srgbClr val="0097A7"/>
                </a:solidFill>
                <a:hlinkClick r:id="rId6">
                  <a:extLst>
                    <a:ext uri="{A12FA001-AC4F-418D-AE19-62706E023703}">
                      <ahyp:hlinkClr xmlns:ahyp="http://schemas.microsoft.com/office/drawing/2018/hyperlinkcolor" val="tx"/>
                    </a:ext>
                  </a:extLst>
                </a:hlinkClick>
              </a:rPr>
              <a:t>Global Partnership for Sustainable Development Data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transition spd="slow" advClick="0" advTm="15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slow" advClick="0" advTm="15000"/>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Data Justice for Pittsburgh’s Black Neighborhoods</a:t>
            </a: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fontScale="85000" lnSpcReduction="20000"/>
          </a:bodyPr>
          <a:lstStyle/>
          <a:p>
            <a:pPr marL="0" lvl="0" indent="0" algn="ctr" rtl="0">
              <a:spcBef>
                <a:spcPts val="0"/>
              </a:spcBef>
              <a:spcAft>
                <a:spcPts val="0"/>
              </a:spcAft>
              <a:buNone/>
            </a:pPr>
            <a:r>
              <a:rPr lang="en"/>
              <a:t>Project overview - November, 2023</a:t>
            </a:r>
            <a:endParaRPr/>
          </a:p>
          <a:p>
            <a:pPr marL="0" lvl="0" indent="0" algn="ctr" rtl="0">
              <a:spcBef>
                <a:spcPts val="0"/>
              </a:spcBef>
              <a:spcAft>
                <a:spcPts val="0"/>
              </a:spcAft>
              <a:buNone/>
            </a:pPr>
            <a:r>
              <a:rPr lang="en"/>
              <a:t>Robert Gradeck</a:t>
            </a:r>
            <a:endParaRPr/>
          </a:p>
        </p:txBody>
      </p:sp>
      <p:pic>
        <p:nvPicPr>
          <p:cNvPr id="56" name="Google Shape;56;p13"/>
          <p:cNvPicPr preferRelativeResize="0"/>
          <p:nvPr/>
        </p:nvPicPr>
        <p:blipFill>
          <a:blip r:embed="rId3">
            <a:alphaModFix/>
          </a:blip>
          <a:stretch>
            <a:fillRect/>
          </a:stretch>
        </p:blipFill>
        <p:spPr>
          <a:xfrm>
            <a:off x="431421" y="4037775"/>
            <a:ext cx="2884950" cy="772875"/>
          </a:xfrm>
          <a:prstGeom prst="rect">
            <a:avLst/>
          </a:prstGeom>
          <a:noFill/>
          <a:ln>
            <a:noFill/>
          </a:ln>
        </p:spPr>
      </p:pic>
      <p:pic>
        <p:nvPicPr>
          <p:cNvPr id="57" name="Google Shape;57;p13"/>
          <p:cNvPicPr preferRelativeResize="0"/>
          <p:nvPr/>
        </p:nvPicPr>
        <p:blipFill>
          <a:blip r:embed="rId4">
            <a:alphaModFix/>
          </a:blip>
          <a:stretch>
            <a:fillRect/>
          </a:stretch>
        </p:blipFill>
        <p:spPr>
          <a:xfrm>
            <a:off x="6674100" y="4743570"/>
            <a:ext cx="2355799" cy="279375"/>
          </a:xfrm>
          <a:prstGeom prst="rect">
            <a:avLst/>
          </a:prstGeom>
          <a:noFill/>
          <a:ln>
            <a:noFill/>
          </a:ln>
        </p:spPr>
      </p:pic>
    </p:spTree>
  </p:cSld>
  <p:clrMapOvr>
    <a:masterClrMapping/>
  </p:clrMapOvr>
  <p:transition spd="slow" advClick="0" advTm="1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Neighborhood Power-Building</a:t>
            </a:r>
            <a:endParaRPr/>
          </a:p>
        </p:txBody>
      </p:sp>
      <p:sp>
        <p:nvSpPr>
          <p:cNvPr id="130" name="Google Shape;130;p22"/>
          <p:cNvSpPr txBox="1">
            <a:spLocks noGrp="1"/>
          </p:cNvSpPr>
          <p:nvPr>
            <p:ph type="body" idx="1"/>
          </p:nvPr>
        </p:nvSpPr>
        <p:spPr>
          <a:xfrm>
            <a:off x="311700" y="1224275"/>
            <a:ext cx="8520600" cy="3057900"/>
          </a:xfrm>
          <a:prstGeom prst="rect">
            <a:avLst/>
          </a:prstGeom>
        </p:spPr>
        <p:txBody>
          <a:bodyPr spcFirstLastPara="1" wrap="square" lIns="91425" tIns="91425" rIns="91425" bIns="91425" anchor="t" anchorCtr="0">
            <a:normAutofit/>
          </a:bodyPr>
          <a:lstStyle/>
          <a:p>
            <a:pPr marL="372022" marR="522732" lvl="0" indent="-3087" algn="l" rtl="0">
              <a:lnSpc>
                <a:spcPct val="85045"/>
              </a:lnSpc>
              <a:spcBef>
                <a:spcPts val="1208"/>
              </a:spcBef>
              <a:spcAft>
                <a:spcPts val="0"/>
              </a:spcAft>
              <a:buNone/>
            </a:pPr>
            <a:r>
              <a:rPr lang="en" sz="2400">
                <a:solidFill>
                  <a:schemeClr val="dk1"/>
                </a:solidFill>
              </a:rPr>
              <a:t>Support a group of residents as they </a:t>
            </a:r>
            <a:r>
              <a:rPr lang="en" sz="2400" b="1">
                <a:solidFill>
                  <a:schemeClr val="dk1"/>
                </a:solidFill>
              </a:rPr>
              <a:t>use data to build power and improve social determinants of health</a:t>
            </a:r>
            <a:r>
              <a:rPr lang="en" sz="2400">
                <a:solidFill>
                  <a:schemeClr val="dk1"/>
                </a:solidFill>
              </a:rPr>
              <a:t>. The focus of this work will be on the connection between health and the built environment.</a:t>
            </a:r>
            <a:endParaRPr sz="2400">
              <a:solidFill>
                <a:schemeClr val="dk1"/>
              </a:solidFill>
            </a:endParaRPr>
          </a:p>
          <a:p>
            <a:pPr marL="372022" marR="522732" lvl="0" indent="-3087" algn="l" rtl="0">
              <a:lnSpc>
                <a:spcPct val="85045"/>
              </a:lnSpc>
              <a:spcBef>
                <a:spcPts val="1208"/>
              </a:spcBef>
              <a:spcAft>
                <a:spcPts val="0"/>
              </a:spcAft>
              <a:buNone/>
            </a:pPr>
            <a:endParaRPr sz="1895">
              <a:solidFill>
                <a:schemeClr val="dk1"/>
              </a:solidFill>
            </a:endParaRPr>
          </a:p>
          <a:p>
            <a:pPr marL="372022" marR="522732" lvl="0" indent="-3087" algn="l" rtl="0">
              <a:lnSpc>
                <a:spcPct val="85045"/>
              </a:lnSpc>
              <a:spcBef>
                <a:spcPts val="1208"/>
              </a:spcBef>
              <a:spcAft>
                <a:spcPts val="0"/>
              </a:spcAft>
              <a:buClr>
                <a:schemeClr val="dk1"/>
              </a:buClr>
              <a:buSzPts val="1100"/>
              <a:buFont typeface="Arial"/>
              <a:buNone/>
            </a:pPr>
            <a:endParaRPr sz="1895">
              <a:solidFill>
                <a:schemeClr val="dk1"/>
              </a:solidFill>
            </a:endParaRPr>
          </a:p>
          <a:p>
            <a:pPr marL="0" lvl="0" indent="0" algn="l" rtl="0">
              <a:spcBef>
                <a:spcPts val="0"/>
              </a:spcBef>
              <a:spcAft>
                <a:spcPts val="1200"/>
              </a:spcAft>
              <a:buNone/>
            </a:pPr>
            <a:endParaRPr/>
          </a:p>
        </p:txBody>
      </p:sp>
    </p:spTree>
  </p:cSld>
  <p:clrMapOvr>
    <a:masterClrMapping/>
  </p:clrMapOvr>
  <p:transition spd="slow" advClick="0" advTm="1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Inspiration - two efforts that have convened people in conversation using data </a:t>
            </a:r>
            <a:endParaRPr/>
          </a:p>
        </p:txBody>
      </p:sp>
      <p:sp>
        <p:nvSpPr>
          <p:cNvPr id="136" name="Google Shape;136;p23"/>
          <p:cNvSpPr txBox="1">
            <a:spLocks noGrp="1"/>
          </p:cNvSpPr>
          <p:nvPr>
            <p:ph type="body" idx="1"/>
          </p:nvPr>
        </p:nvSpPr>
        <p:spPr>
          <a:xfrm>
            <a:off x="311700" y="1319850"/>
            <a:ext cx="8520600" cy="324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Regional Data Center - Data 101				St. Louis Map Room</a:t>
            </a:r>
            <a:endParaRPr/>
          </a:p>
        </p:txBody>
      </p:sp>
      <p:pic>
        <p:nvPicPr>
          <p:cNvPr id="137" name="Google Shape;137;p23" descr="IMG_2457.JPG"/>
          <p:cNvPicPr preferRelativeResize="0"/>
          <p:nvPr/>
        </p:nvPicPr>
        <p:blipFill rotWithShape="1">
          <a:blip r:embed="rId3">
            <a:alphaModFix/>
          </a:blip>
          <a:srcRect l="12318" r="7482"/>
          <a:stretch/>
        </p:blipFill>
        <p:spPr>
          <a:xfrm rot="5400000">
            <a:off x="1028662" y="983359"/>
            <a:ext cx="2622897" cy="4360728"/>
          </a:xfrm>
          <a:prstGeom prst="rect">
            <a:avLst/>
          </a:prstGeom>
          <a:noFill/>
          <a:ln>
            <a:noFill/>
          </a:ln>
        </p:spPr>
      </p:pic>
      <p:pic>
        <p:nvPicPr>
          <p:cNvPr id="138" name="Google Shape;138;p23"/>
          <p:cNvPicPr preferRelativeResize="0"/>
          <p:nvPr/>
        </p:nvPicPr>
        <p:blipFill>
          <a:blip r:embed="rId4">
            <a:alphaModFix/>
          </a:blip>
          <a:stretch>
            <a:fillRect/>
          </a:stretch>
        </p:blipFill>
        <p:spPr>
          <a:xfrm>
            <a:off x="4754277" y="1852275"/>
            <a:ext cx="4296702" cy="2863449"/>
          </a:xfrm>
          <a:prstGeom prst="rect">
            <a:avLst/>
          </a:prstGeom>
          <a:noFill/>
          <a:ln>
            <a:noFill/>
          </a:ln>
        </p:spPr>
      </p:pic>
      <p:sp>
        <p:nvSpPr>
          <p:cNvPr id="139" name="Google Shape;139;p23"/>
          <p:cNvSpPr txBox="1"/>
          <p:nvPr/>
        </p:nvSpPr>
        <p:spPr>
          <a:xfrm>
            <a:off x="4809525" y="4870975"/>
            <a:ext cx="4186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rPr>
              <a:t>https://blprnt.medium.com/in-the-map-room-cd6b06bf2139</a:t>
            </a:r>
            <a:endParaRPr sz="800"/>
          </a:p>
        </p:txBody>
      </p:sp>
    </p:spTree>
  </p:cSld>
  <p:clrMapOvr>
    <a:masterClrMapping/>
  </p:clrMapOvr>
  <p:transition spd="slow" advClick="0" advTm="10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Benefits of focused work to develop and implement a health improvement plan in one neighborhood</a:t>
            </a:r>
            <a:endParaRPr/>
          </a:p>
        </p:txBody>
      </p:sp>
      <p:sp>
        <p:nvSpPr>
          <p:cNvPr id="145" name="Google Shape;145;p24"/>
          <p:cNvSpPr txBox="1">
            <a:spLocks noGrp="1"/>
          </p:cNvSpPr>
          <p:nvPr>
            <p:ph type="body" idx="1"/>
          </p:nvPr>
        </p:nvSpPr>
        <p:spPr>
          <a:xfrm>
            <a:off x="311700" y="1508700"/>
            <a:ext cx="8520600" cy="34164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n" b="1"/>
              <a:t>Build health and environmental literacy</a:t>
            </a:r>
            <a:r>
              <a:rPr lang="en"/>
              <a:t>, enabling residents to link mitigation strategies to health outcomes. </a:t>
            </a:r>
            <a:endParaRPr/>
          </a:p>
          <a:p>
            <a:pPr marL="457200" lvl="0" indent="-325755" algn="l" rtl="0">
              <a:spcBef>
                <a:spcPts val="0"/>
              </a:spcBef>
              <a:spcAft>
                <a:spcPts val="0"/>
              </a:spcAft>
              <a:buClr>
                <a:srgbClr val="3C78D8"/>
              </a:buClr>
              <a:buSzPct val="100000"/>
              <a:buChar char="●"/>
            </a:pPr>
            <a:r>
              <a:rPr lang="en" b="1">
                <a:solidFill>
                  <a:srgbClr val="3C78D8"/>
                </a:solidFill>
              </a:rPr>
              <a:t>Increase confidence in resident’s ability to understand and work with data and exercise power</a:t>
            </a:r>
            <a:r>
              <a:rPr lang="en">
                <a:solidFill>
                  <a:srgbClr val="3C78D8"/>
                </a:solidFill>
              </a:rPr>
              <a:t> through data collection, data analysis, storytelling, and advocacy. </a:t>
            </a:r>
            <a:endParaRPr>
              <a:solidFill>
                <a:srgbClr val="3C78D8"/>
              </a:solidFill>
            </a:endParaRPr>
          </a:p>
          <a:p>
            <a:pPr marL="457200" lvl="0" indent="-325755" algn="l" rtl="0">
              <a:spcBef>
                <a:spcPts val="0"/>
              </a:spcBef>
              <a:spcAft>
                <a:spcPts val="0"/>
              </a:spcAft>
              <a:buSzPct val="100000"/>
              <a:buChar char="●"/>
            </a:pPr>
            <a:r>
              <a:rPr lang="en"/>
              <a:t>Residents will acquire additional </a:t>
            </a:r>
            <a:r>
              <a:rPr lang="en" b="1"/>
              <a:t>context</a:t>
            </a:r>
            <a:r>
              <a:rPr lang="en"/>
              <a:t> about how government processes operate, and develop a better sense of how programs and initiatives at the City can be leveraged to benefit their community. </a:t>
            </a:r>
            <a:endParaRPr/>
          </a:p>
          <a:p>
            <a:pPr marL="457200" lvl="0" indent="-325755" algn="l" rtl="0">
              <a:spcBef>
                <a:spcPts val="0"/>
              </a:spcBef>
              <a:spcAft>
                <a:spcPts val="0"/>
              </a:spcAft>
              <a:buClr>
                <a:srgbClr val="3C78D8"/>
              </a:buClr>
              <a:buSzPct val="100000"/>
              <a:buChar char="●"/>
            </a:pPr>
            <a:r>
              <a:rPr lang="en">
                <a:solidFill>
                  <a:srgbClr val="3C78D8"/>
                </a:solidFill>
              </a:rPr>
              <a:t>Enable community residents to </a:t>
            </a:r>
            <a:r>
              <a:rPr lang="en" b="1">
                <a:solidFill>
                  <a:srgbClr val="3C78D8"/>
                </a:solidFill>
              </a:rPr>
              <a:t>participate in decision making</a:t>
            </a:r>
            <a:r>
              <a:rPr lang="en">
                <a:solidFill>
                  <a:srgbClr val="3C78D8"/>
                </a:solidFill>
              </a:rPr>
              <a:t>, </a:t>
            </a:r>
            <a:r>
              <a:rPr lang="en" b="1">
                <a:solidFill>
                  <a:srgbClr val="3C78D8"/>
                </a:solidFill>
              </a:rPr>
              <a:t>improve coordination</a:t>
            </a:r>
            <a:r>
              <a:rPr lang="en">
                <a:solidFill>
                  <a:srgbClr val="3C78D8"/>
                </a:solidFill>
              </a:rPr>
              <a:t> among parties, generate</a:t>
            </a:r>
            <a:r>
              <a:rPr lang="en" b="1">
                <a:solidFill>
                  <a:srgbClr val="3C78D8"/>
                </a:solidFill>
              </a:rPr>
              <a:t> feedback loops</a:t>
            </a:r>
            <a:r>
              <a:rPr lang="en">
                <a:solidFill>
                  <a:srgbClr val="3C78D8"/>
                </a:solidFill>
              </a:rPr>
              <a:t> between residents, government agencies and social service providers, </a:t>
            </a:r>
            <a:r>
              <a:rPr lang="en" b="1">
                <a:solidFill>
                  <a:srgbClr val="3C78D8"/>
                </a:solidFill>
              </a:rPr>
              <a:t>elevate the importance of local tacit knowledge</a:t>
            </a:r>
            <a:r>
              <a:rPr lang="en">
                <a:solidFill>
                  <a:srgbClr val="3C78D8"/>
                </a:solidFill>
              </a:rPr>
              <a:t>, and create opportunities for accountability. </a:t>
            </a:r>
            <a:endParaRPr>
              <a:solidFill>
                <a:srgbClr val="3C78D8"/>
              </a:solidFill>
            </a:endParaRPr>
          </a:p>
          <a:p>
            <a:pPr marL="457200" lvl="0" indent="-325755" algn="l" rtl="0">
              <a:spcBef>
                <a:spcPts val="0"/>
              </a:spcBef>
              <a:spcAft>
                <a:spcPts val="0"/>
              </a:spcAft>
              <a:buSzPct val="100000"/>
              <a:buChar char="●"/>
            </a:pPr>
            <a:r>
              <a:rPr lang="en" b="1"/>
              <a:t>Trust will increase</a:t>
            </a:r>
            <a:r>
              <a:rPr lang="en"/>
              <a:t> between residents and the City and social service organizations along with the quality of the neighborhood’s built environment, and </a:t>
            </a:r>
            <a:endParaRPr/>
          </a:p>
          <a:p>
            <a:pPr marL="457200" lvl="0" indent="-325755" algn="l" rtl="0">
              <a:spcBef>
                <a:spcPts val="0"/>
              </a:spcBef>
              <a:spcAft>
                <a:spcPts val="0"/>
              </a:spcAft>
              <a:buSzPct val="100000"/>
              <a:buChar char="●"/>
            </a:pPr>
            <a:r>
              <a:rPr lang="en"/>
              <a:t>Our model for using data around a shared table will spread to additional communities. </a:t>
            </a:r>
            <a:endParaRPr/>
          </a:p>
        </p:txBody>
      </p:sp>
    </p:spTree>
  </p:cSld>
  <p:clrMapOvr>
    <a:masterClrMapping/>
  </p:clrMapOvr>
  <p:transition spd="slow" advClick="0" advTm="20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5"/>
          <p:cNvSpPr txBox="1">
            <a:spLocks noGrp="1"/>
          </p:cNvSpPr>
          <p:nvPr>
            <p:ph type="title"/>
          </p:nvPr>
        </p:nvSpPr>
        <p:spPr>
          <a:xfrm>
            <a:off x="311700" y="2365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Residents will work with data in a series of workshop activities designed to build confidence and power and spark conversation</a:t>
            </a:r>
            <a:endParaRPr/>
          </a:p>
        </p:txBody>
      </p:sp>
      <p:sp>
        <p:nvSpPr>
          <p:cNvPr id="151" name="Google Shape;151;p25"/>
          <p:cNvSpPr txBox="1">
            <a:spLocks noGrp="1"/>
          </p:cNvSpPr>
          <p:nvPr>
            <p:ph type="body" idx="1"/>
          </p:nvPr>
        </p:nvSpPr>
        <p:spPr>
          <a:xfrm>
            <a:off x="311700" y="1645350"/>
            <a:ext cx="3098100" cy="3184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Paper-based</a:t>
            </a:r>
            <a:endParaRPr/>
          </a:p>
          <a:p>
            <a:pPr marL="457200" lvl="0" indent="-342900" algn="l" rtl="0">
              <a:spcBef>
                <a:spcPts val="0"/>
              </a:spcBef>
              <a:spcAft>
                <a:spcPts val="0"/>
              </a:spcAft>
              <a:buSzPts val="1800"/>
              <a:buChar char="●"/>
            </a:pPr>
            <a:r>
              <a:rPr lang="en"/>
              <a:t>Use of contextual data guides</a:t>
            </a:r>
            <a:endParaRPr/>
          </a:p>
          <a:p>
            <a:pPr marL="457200" lvl="0" indent="-342900" algn="l" rtl="0">
              <a:spcBef>
                <a:spcPts val="0"/>
              </a:spcBef>
              <a:spcAft>
                <a:spcPts val="0"/>
              </a:spcAft>
              <a:buSzPts val="1800"/>
              <a:buChar char="●"/>
            </a:pPr>
            <a:r>
              <a:rPr lang="en"/>
              <a:t>Collect data to fill data divides and create a counter-narrative</a:t>
            </a:r>
            <a:endParaRPr/>
          </a:p>
          <a:p>
            <a:pPr marL="457200" lvl="0" indent="-342900" algn="l" rtl="0">
              <a:spcBef>
                <a:spcPts val="0"/>
              </a:spcBef>
              <a:spcAft>
                <a:spcPts val="0"/>
              </a:spcAft>
              <a:buSzPts val="1800"/>
              <a:buChar char="●"/>
            </a:pPr>
            <a:r>
              <a:rPr lang="en"/>
              <a:t>Local subject matter experts will participate</a:t>
            </a:r>
            <a:endParaRPr/>
          </a:p>
        </p:txBody>
      </p:sp>
      <p:pic>
        <p:nvPicPr>
          <p:cNvPr id="152" name="Google Shape;152;p25"/>
          <p:cNvPicPr preferRelativeResize="0"/>
          <p:nvPr/>
        </p:nvPicPr>
        <p:blipFill>
          <a:blip r:embed="rId3">
            <a:alphaModFix/>
          </a:blip>
          <a:stretch>
            <a:fillRect/>
          </a:stretch>
        </p:blipFill>
        <p:spPr>
          <a:xfrm>
            <a:off x="3538675" y="1248300"/>
            <a:ext cx="5557176" cy="3798851"/>
          </a:xfrm>
          <a:prstGeom prst="rect">
            <a:avLst/>
          </a:prstGeom>
          <a:noFill/>
          <a:ln>
            <a:noFill/>
          </a:ln>
        </p:spPr>
      </p:pic>
      <p:sp>
        <p:nvSpPr>
          <p:cNvPr id="153" name="Google Shape;153;p25"/>
          <p:cNvSpPr txBox="1"/>
          <p:nvPr/>
        </p:nvSpPr>
        <p:spPr>
          <a:xfrm rot="1910241">
            <a:off x="4556521" y="2989114"/>
            <a:ext cx="4066275" cy="6773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chemeClr val="lt1"/>
                </a:solidFill>
              </a:rPr>
              <a:t>DRAMATIZATION</a:t>
            </a:r>
            <a:endParaRPr sz="3200" b="1">
              <a:solidFill>
                <a:schemeClr val="lt1"/>
              </a:solidFill>
            </a:endParaRPr>
          </a:p>
        </p:txBody>
      </p:sp>
    </p:spTree>
  </p:cSld>
  <p:clrMapOvr>
    <a:masterClrMapping/>
  </p:clrMapOvr>
  <p:transition spd="slow" advClick="0" advTm="20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 artist can also work with residents to elevate their lived experience through art and storytelling</a:t>
            </a:r>
            <a:endParaRPr/>
          </a:p>
        </p:txBody>
      </p:sp>
      <p:sp>
        <p:nvSpPr>
          <p:cNvPr id="159" name="Google Shape;159;p26"/>
          <p:cNvSpPr txBox="1">
            <a:spLocks noGrp="1"/>
          </p:cNvSpPr>
          <p:nvPr>
            <p:ph type="body" idx="1"/>
          </p:nvPr>
        </p:nvSpPr>
        <p:spPr>
          <a:xfrm>
            <a:off x="311700" y="1618475"/>
            <a:ext cx="3978300" cy="29505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Indigenous, local and tacit knowledge isn’t as valued alongside quantitative data</a:t>
            </a:r>
            <a:endParaRPr/>
          </a:p>
          <a:p>
            <a:pPr marL="457200" lvl="0" indent="-342900" algn="l" rtl="0">
              <a:spcBef>
                <a:spcPts val="0"/>
              </a:spcBef>
              <a:spcAft>
                <a:spcPts val="0"/>
              </a:spcAft>
              <a:buSzPts val="1800"/>
              <a:buChar char="●"/>
            </a:pPr>
            <a:r>
              <a:rPr lang="en"/>
              <a:t>Art can help residents share their vision for the community</a:t>
            </a:r>
            <a:endParaRPr/>
          </a:p>
          <a:p>
            <a:pPr marL="457200" lvl="0" indent="-342900" algn="l" rtl="0">
              <a:spcBef>
                <a:spcPts val="0"/>
              </a:spcBef>
              <a:spcAft>
                <a:spcPts val="0"/>
              </a:spcAft>
              <a:buSzPts val="1800"/>
              <a:buChar char="●"/>
            </a:pPr>
            <a:r>
              <a:rPr lang="en"/>
              <a:t>Their work can be highlighted in a public display/gallery show along with other artifacts from the planning process.</a:t>
            </a:r>
            <a:endParaRPr/>
          </a:p>
        </p:txBody>
      </p:sp>
      <p:pic>
        <p:nvPicPr>
          <p:cNvPr id="160" name="Google Shape;160;p26"/>
          <p:cNvPicPr preferRelativeResize="0"/>
          <p:nvPr/>
        </p:nvPicPr>
        <p:blipFill>
          <a:blip r:embed="rId3">
            <a:alphaModFix/>
          </a:blip>
          <a:stretch>
            <a:fillRect/>
          </a:stretch>
        </p:blipFill>
        <p:spPr>
          <a:xfrm>
            <a:off x="4290000" y="1410050"/>
            <a:ext cx="4606751" cy="3455063"/>
          </a:xfrm>
          <a:prstGeom prst="rect">
            <a:avLst/>
          </a:prstGeom>
          <a:noFill/>
          <a:ln>
            <a:noFill/>
          </a:ln>
        </p:spPr>
      </p:pic>
    </p:spTree>
  </p:cSld>
  <p:clrMapOvr>
    <a:masterClrMapping/>
  </p:clrMapOvr>
  <p:transition spd="slow" advClick="0" advTm="20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7"/>
          <p:cNvSpPr txBox="1">
            <a:spLocks noGrp="1"/>
          </p:cNvSpPr>
          <p:nvPr>
            <p:ph type="title"/>
          </p:nvPr>
        </p:nvSpPr>
        <p:spPr>
          <a:xfrm>
            <a:off x="311700" y="445025"/>
            <a:ext cx="8520600" cy="792600"/>
          </a:xfrm>
          <a:prstGeom prst="rect">
            <a:avLst/>
          </a:prstGeom>
        </p:spPr>
        <p:txBody>
          <a:bodyPr spcFirstLastPara="1" wrap="square" lIns="91425" tIns="91425" rIns="91425" bIns="91425" anchor="t" anchorCtr="0">
            <a:normAutofit fontScale="90000"/>
          </a:bodyPr>
          <a:lstStyle/>
          <a:p>
            <a:pPr marL="370377" marR="635163" lvl="0" indent="0" algn="l" rtl="0">
              <a:lnSpc>
                <a:spcPct val="96263"/>
              </a:lnSpc>
              <a:spcBef>
                <a:spcPts val="1394"/>
              </a:spcBef>
              <a:spcAft>
                <a:spcPts val="0"/>
              </a:spcAft>
              <a:buClr>
                <a:schemeClr val="dk1"/>
              </a:buClr>
              <a:buSzPct val="45833"/>
              <a:buFont typeface="Arial"/>
              <a:buNone/>
            </a:pPr>
            <a:r>
              <a:rPr lang="en" sz="2400"/>
              <a:t>The Health Improvement Plan Will be Action-oriented, and may address these topics:</a:t>
            </a:r>
            <a:endParaRPr sz="2400"/>
          </a:p>
        </p:txBody>
      </p:sp>
      <p:sp>
        <p:nvSpPr>
          <p:cNvPr id="166" name="Google Shape;166;p27"/>
          <p:cNvSpPr txBox="1">
            <a:spLocks noGrp="1"/>
          </p:cNvSpPr>
          <p:nvPr>
            <p:ph type="body" idx="1"/>
          </p:nvPr>
        </p:nvSpPr>
        <p:spPr>
          <a:xfrm>
            <a:off x="311700" y="1358700"/>
            <a:ext cx="8520600" cy="32103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n"/>
              <a:t>Assets;</a:t>
            </a:r>
            <a:endParaRPr/>
          </a:p>
          <a:p>
            <a:pPr marL="457200" lvl="0" indent="-325755" algn="l" rtl="0">
              <a:spcBef>
                <a:spcPts val="0"/>
              </a:spcBef>
              <a:spcAft>
                <a:spcPts val="0"/>
              </a:spcAft>
              <a:buSzPct val="100000"/>
              <a:buChar char="●"/>
            </a:pPr>
            <a:r>
              <a:rPr lang="en"/>
              <a:t>Vacant land;</a:t>
            </a:r>
            <a:endParaRPr/>
          </a:p>
          <a:p>
            <a:pPr marL="457200" lvl="0" indent="-325755" algn="l" rtl="0">
              <a:spcBef>
                <a:spcPts val="0"/>
              </a:spcBef>
              <a:spcAft>
                <a:spcPts val="0"/>
              </a:spcAft>
              <a:buSzPct val="100000"/>
              <a:buChar char="●"/>
            </a:pPr>
            <a:r>
              <a:rPr lang="en"/>
              <a:t>Abandoned housing; </a:t>
            </a:r>
            <a:endParaRPr/>
          </a:p>
          <a:p>
            <a:pPr marL="457200" lvl="0" indent="-325755" algn="l" rtl="0">
              <a:spcBef>
                <a:spcPts val="0"/>
              </a:spcBef>
              <a:spcAft>
                <a:spcPts val="0"/>
              </a:spcAft>
              <a:buSzPct val="100000"/>
              <a:buChar char="●"/>
            </a:pPr>
            <a:r>
              <a:rPr lang="en"/>
              <a:t>Code enforcement; </a:t>
            </a:r>
            <a:endParaRPr/>
          </a:p>
          <a:p>
            <a:pPr marL="457200" lvl="0" indent="-325755" algn="l" rtl="0">
              <a:spcBef>
                <a:spcPts val="0"/>
              </a:spcBef>
              <a:spcAft>
                <a:spcPts val="0"/>
              </a:spcAft>
              <a:buSzPct val="100000"/>
              <a:buChar char="●"/>
            </a:pPr>
            <a:r>
              <a:rPr lang="en"/>
              <a:t>Transportation;</a:t>
            </a:r>
            <a:endParaRPr/>
          </a:p>
          <a:p>
            <a:pPr marL="457200" lvl="0" indent="-325755" algn="l" rtl="0">
              <a:spcBef>
                <a:spcPts val="0"/>
              </a:spcBef>
              <a:spcAft>
                <a:spcPts val="0"/>
              </a:spcAft>
              <a:buSzPct val="100000"/>
              <a:buChar char="●"/>
            </a:pPr>
            <a:r>
              <a:rPr lang="en"/>
              <a:t>Shade trees;</a:t>
            </a:r>
            <a:endParaRPr/>
          </a:p>
          <a:p>
            <a:pPr marL="457200" lvl="0" indent="-325755" algn="l" rtl="0">
              <a:spcBef>
                <a:spcPts val="0"/>
              </a:spcBef>
              <a:spcAft>
                <a:spcPts val="0"/>
              </a:spcAft>
              <a:buSzPct val="100000"/>
              <a:buChar char="●"/>
            </a:pPr>
            <a:r>
              <a:rPr lang="en"/>
              <a:t>Community gardens; </a:t>
            </a:r>
            <a:endParaRPr/>
          </a:p>
          <a:p>
            <a:pPr marL="457200" lvl="0" indent="-325755" algn="l" rtl="0">
              <a:spcBef>
                <a:spcPts val="0"/>
              </a:spcBef>
              <a:spcAft>
                <a:spcPts val="0"/>
              </a:spcAft>
              <a:buSzPct val="100000"/>
              <a:buChar char="●"/>
            </a:pPr>
            <a:r>
              <a:rPr lang="en"/>
              <a:t>Home repair programs; </a:t>
            </a:r>
            <a:endParaRPr/>
          </a:p>
          <a:p>
            <a:pPr marL="457200" lvl="0" indent="-325755" algn="l" rtl="0">
              <a:spcBef>
                <a:spcPts val="0"/>
              </a:spcBef>
              <a:spcAft>
                <a:spcPts val="0"/>
              </a:spcAft>
              <a:buSzPct val="100000"/>
              <a:buChar char="●"/>
            </a:pPr>
            <a:r>
              <a:rPr lang="en"/>
              <a:t>Stormwater management; </a:t>
            </a:r>
            <a:endParaRPr/>
          </a:p>
          <a:p>
            <a:pPr marL="457200" lvl="0" indent="-325755" algn="l" rtl="0">
              <a:spcBef>
                <a:spcPts val="0"/>
              </a:spcBef>
              <a:spcAft>
                <a:spcPts val="0"/>
              </a:spcAft>
              <a:buSzPct val="100000"/>
              <a:buChar char="●"/>
            </a:pPr>
            <a:r>
              <a:rPr lang="en"/>
              <a:t>Environmental hazards; </a:t>
            </a:r>
            <a:endParaRPr/>
          </a:p>
          <a:p>
            <a:pPr marL="457200" lvl="0" indent="-325755" algn="l" rtl="0">
              <a:spcBef>
                <a:spcPts val="0"/>
              </a:spcBef>
              <a:spcAft>
                <a:spcPts val="0"/>
              </a:spcAft>
              <a:buSzPct val="100000"/>
              <a:buChar char="●"/>
            </a:pPr>
            <a:r>
              <a:rPr lang="en"/>
              <a:t>Recreation; </a:t>
            </a:r>
            <a:endParaRPr/>
          </a:p>
          <a:p>
            <a:pPr marL="457200" lvl="0" indent="-325755" algn="l" rtl="0">
              <a:spcBef>
                <a:spcPts val="0"/>
              </a:spcBef>
              <a:spcAft>
                <a:spcPts val="0"/>
              </a:spcAft>
              <a:buSzPct val="100000"/>
              <a:buChar char="●"/>
            </a:pPr>
            <a:r>
              <a:rPr lang="en"/>
              <a:t>Lighting; and</a:t>
            </a:r>
            <a:endParaRPr/>
          </a:p>
          <a:p>
            <a:pPr marL="457200" lvl="0" indent="-325755" algn="l" rtl="0">
              <a:spcBef>
                <a:spcPts val="0"/>
              </a:spcBef>
              <a:spcAft>
                <a:spcPts val="0"/>
              </a:spcAft>
              <a:buSzPct val="100000"/>
              <a:buChar char="●"/>
            </a:pPr>
            <a:r>
              <a:rPr lang="en"/>
              <a:t>Beautification.</a:t>
            </a:r>
            <a:endParaRPr/>
          </a:p>
        </p:txBody>
      </p:sp>
      <p:pic>
        <p:nvPicPr>
          <p:cNvPr id="167" name="Google Shape;167;p27"/>
          <p:cNvPicPr preferRelativeResize="0"/>
          <p:nvPr/>
        </p:nvPicPr>
        <p:blipFill>
          <a:blip r:embed="rId3">
            <a:alphaModFix/>
          </a:blip>
          <a:stretch>
            <a:fillRect/>
          </a:stretch>
        </p:blipFill>
        <p:spPr>
          <a:xfrm>
            <a:off x="3849350" y="1289750"/>
            <a:ext cx="4982949" cy="3470700"/>
          </a:xfrm>
          <a:prstGeom prst="rect">
            <a:avLst/>
          </a:prstGeom>
          <a:noFill/>
          <a:ln>
            <a:noFill/>
          </a:ln>
        </p:spPr>
      </p:pic>
      <p:sp>
        <p:nvSpPr>
          <p:cNvPr id="168" name="Google Shape;168;p27"/>
          <p:cNvSpPr txBox="1"/>
          <p:nvPr/>
        </p:nvSpPr>
        <p:spPr>
          <a:xfrm>
            <a:off x="7493250" y="4760450"/>
            <a:ext cx="15165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Grow Pittsburgh</a:t>
            </a:r>
            <a:endParaRPr sz="900"/>
          </a:p>
        </p:txBody>
      </p:sp>
    </p:spTree>
  </p:cSld>
  <p:clrMapOvr>
    <a:masterClrMapping/>
  </p:clrMapOvr>
  <p:transition spd="slow" advClick="0" advTm="1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We’ll also focus on accountability</a:t>
            </a:r>
            <a:endParaRPr/>
          </a:p>
        </p:txBody>
      </p:sp>
      <p:sp>
        <p:nvSpPr>
          <p:cNvPr id="174" name="Google Shape;174;p28"/>
          <p:cNvSpPr txBox="1">
            <a:spLocks noGrp="1"/>
          </p:cNvSpPr>
          <p:nvPr>
            <p:ph type="body" idx="1"/>
          </p:nvPr>
        </p:nvSpPr>
        <p:spPr>
          <a:xfrm>
            <a:off x="311700" y="1293775"/>
            <a:ext cx="8520600" cy="3075300"/>
          </a:xfrm>
          <a:prstGeom prst="rect">
            <a:avLst/>
          </a:prstGeom>
        </p:spPr>
        <p:txBody>
          <a:bodyPr spcFirstLastPara="1" wrap="square" lIns="91425" tIns="91425" rIns="91425" bIns="91425" anchor="t" anchorCtr="0">
            <a:normAutofit lnSpcReduction="10000"/>
          </a:bodyPr>
          <a:lstStyle/>
          <a:p>
            <a:pPr marL="457200" marR="522732" lvl="0" indent="-348996" algn="l" rtl="0">
              <a:lnSpc>
                <a:spcPct val="85045"/>
              </a:lnSpc>
              <a:spcBef>
                <a:spcPts val="1208"/>
              </a:spcBef>
              <a:spcAft>
                <a:spcPts val="0"/>
              </a:spcAft>
              <a:buClr>
                <a:schemeClr val="dk1"/>
              </a:buClr>
              <a:buSzPts val="1896"/>
              <a:buChar char="●"/>
            </a:pPr>
            <a:r>
              <a:rPr lang="en" sz="1895">
                <a:solidFill>
                  <a:schemeClr val="dk1"/>
                </a:solidFill>
              </a:rPr>
              <a:t>Residents will regularly meet with City staff and other service providers to guide implementation.</a:t>
            </a:r>
            <a:endParaRPr sz="1895">
              <a:solidFill>
                <a:schemeClr val="dk1"/>
              </a:solidFill>
            </a:endParaRPr>
          </a:p>
          <a:p>
            <a:pPr marL="457200" marR="522732" lvl="0" indent="-348996" algn="l" rtl="0">
              <a:lnSpc>
                <a:spcPct val="85045"/>
              </a:lnSpc>
              <a:spcBef>
                <a:spcPts val="0"/>
              </a:spcBef>
              <a:spcAft>
                <a:spcPts val="0"/>
              </a:spcAft>
              <a:buClr>
                <a:schemeClr val="dk1"/>
              </a:buClr>
              <a:buSzPts val="1896"/>
              <a:buChar char="●"/>
            </a:pPr>
            <a:r>
              <a:rPr lang="en" sz="1895">
                <a:solidFill>
                  <a:schemeClr val="dk1"/>
                </a:solidFill>
              </a:rPr>
              <a:t>Meetings will provide a vehicle for holding public agencies accountable.</a:t>
            </a:r>
            <a:endParaRPr sz="1895">
              <a:solidFill>
                <a:schemeClr val="dk1"/>
              </a:solidFill>
            </a:endParaRPr>
          </a:p>
          <a:p>
            <a:pPr marL="457200" marR="494184" lvl="0" indent="-348996" algn="l" rtl="0">
              <a:lnSpc>
                <a:spcPct val="96241"/>
              </a:lnSpc>
              <a:spcBef>
                <a:spcPts val="0"/>
              </a:spcBef>
              <a:spcAft>
                <a:spcPts val="0"/>
              </a:spcAft>
              <a:buClr>
                <a:schemeClr val="dk1"/>
              </a:buClr>
              <a:buSzPts val="1896"/>
              <a:buChar char="●"/>
            </a:pPr>
            <a:r>
              <a:rPr lang="en" sz="1895">
                <a:solidFill>
                  <a:schemeClr val="dk1"/>
                </a:solidFill>
              </a:rPr>
              <a:t>At these meetings, the group will: </a:t>
            </a:r>
            <a:endParaRPr sz="1895">
              <a:solidFill>
                <a:schemeClr val="dk1"/>
              </a:solidFill>
            </a:endParaRPr>
          </a:p>
          <a:p>
            <a:pPr marL="914400" marR="494184" lvl="1" indent="-348996" algn="l" rtl="0">
              <a:lnSpc>
                <a:spcPct val="96241"/>
              </a:lnSpc>
              <a:spcBef>
                <a:spcPts val="0"/>
              </a:spcBef>
              <a:spcAft>
                <a:spcPts val="0"/>
              </a:spcAft>
              <a:buClr>
                <a:schemeClr val="dk1"/>
              </a:buClr>
              <a:buSzPts val="1896"/>
              <a:buChar char="○"/>
            </a:pPr>
            <a:r>
              <a:rPr lang="en" sz="1895">
                <a:solidFill>
                  <a:schemeClr val="dk1"/>
                </a:solidFill>
              </a:rPr>
              <a:t>revisit priorities; </a:t>
            </a:r>
            <a:endParaRPr sz="1895">
              <a:solidFill>
                <a:schemeClr val="dk1"/>
              </a:solidFill>
            </a:endParaRPr>
          </a:p>
          <a:p>
            <a:pPr marL="914400" marR="494184" lvl="1" indent="-348996" algn="l" rtl="0">
              <a:lnSpc>
                <a:spcPct val="96241"/>
              </a:lnSpc>
              <a:spcBef>
                <a:spcPts val="0"/>
              </a:spcBef>
              <a:spcAft>
                <a:spcPts val="0"/>
              </a:spcAft>
              <a:buClr>
                <a:schemeClr val="dk1"/>
              </a:buClr>
              <a:buSzPts val="1896"/>
              <a:buChar char="○"/>
            </a:pPr>
            <a:r>
              <a:rPr lang="en" sz="1895">
                <a:solidFill>
                  <a:schemeClr val="dk1"/>
                </a:solidFill>
              </a:rPr>
              <a:t>review progress; </a:t>
            </a:r>
            <a:endParaRPr sz="1895">
              <a:solidFill>
                <a:schemeClr val="dk1"/>
              </a:solidFill>
            </a:endParaRPr>
          </a:p>
          <a:p>
            <a:pPr marL="914400" marR="494184" lvl="1" indent="-348996" algn="l" rtl="0">
              <a:lnSpc>
                <a:spcPct val="96241"/>
              </a:lnSpc>
              <a:spcBef>
                <a:spcPts val="0"/>
              </a:spcBef>
              <a:spcAft>
                <a:spcPts val="0"/>
              </a:spcAft>
              <a:buClr>
                <a:schemeClr val="dk1"/>
              </a:buClr>
              <a:buSzPts val="1896"/>
              <a:buChar char="○"/>
            </a:pPr>
            <a:r>
              <a:rPr lang="en" sz="1895">
                <a:solidFill>
                  <a:schemeClr val="dk1"/>
                </a:solidFill>
              </a:rPr>
              <a:t>analyze data; </a:t>
            </a:r>
            <a:endParaRPr sz="1895">
              <a:solidFill>
                <a:schemeClr val="dk1"/>
              </a:solidFill>
            </a:endParaRPr>
          </a:p>
          <a:p>
            <a:pPr marL="914400" marR="494184" lvl="1" indent="-348996" algn="l" rtl="0">
              <a:lnSpc>
                <a:spcPct val="96241"/>
              </a:lnSpc>
              <a:spcBef>
                <a:spcPts val="0"/>
              </a:spcBef>
              <a:spcAft>
                <a:spcPts val="0"/>
              </a:spcAft>
              <a:buClr>
                <a:schemeClr val="dk1"/>
              </a:buClr>
              <a:buSzPts val="1896"/>
              <a:buChar char="○"/>
            </a:pPr>
            <a:r>
              <a:rPr lang="en" sz="1895">
                <a:solidFill>
                  <a:schemeClr val="dk1"/>
                </a:solidFill>
              </a:rPr>
              <a:t>coordinate actions, </a:t>
            </a:r>
            <a:endParaRPr sz="1895">
              <a:solidFill>
                <a:schemeClr val="dk1"/>
              </a:solidFill>
            </a:endParaRPr>
          </a:p>
          <a:p>
            <a:pPr marL="914400" marR="494184" lvl="1" indent="-348996" algn="l" rtl="0">
              <a:lnSpc>
                <a:spcPct val="96241"/>
              </a:lnSpc>
              <a:spcBef>
                <a:spcPts val="0"/>
              </a:spcBef>
              <a:spcAft>
                <a:spcPts val="0"/>
              </a:spcAft>
              <a:buClr>
                <a:schemeClr val="dk1"/>
              </a:buClr>
              <a:buSzPts val="1896"/>
              <a:buChar char="○"/>
            </a:pPr>
            <a:r>
              <a:rPr lang="en" sz="1895">
                <a:solidFill>
                  <a:schemeClr val="dk1"/>
                </a:solidFill>
              </a:rPr>
              <a:t>share feedback; and </a:t>
            </a:r>
            <a:endParaRPr sz="1895">
              <a:solidFill>
                <a:schemeClr val="dk1"/>
              </a:solidFill>
            </a:endParaRPr>
          </a:p>
          <a:p>
            <a:pPr marL="914400" marR="494184" lvl="1" indent="-348996" algn="l" rtl="0">
              <a:lnSpc>
                <a:spcPct val="96241"/>
              </a:lnSpc>
              <a:spcBef>
                <a:spcPts val="0"/>
              </a:spcBef>
              <a:spcAft>
                <a:spcPts val="0"/>
              </a:spcAft>
              <a:buClr>
                <a:schemeClr val="dk1"/>
              </a:buClr>
              <a:buSzPts val="1896"/>
              <a:buChar char="○"/>
            </a:pPr>
            <a:r>
              <a:rPr lang="en" sz="1895">
                <a:solidFill>
                  <a:schemeClr val="dk1"/>
                </a:solidFill>
              </a:rPr>
              <a:t>celebrate wins.</a:t>
            </a:r>
            <a:endParaRPr sz="2796">
              <a:solidFill>
                <a:schemeClr val="dk1"/>
              </a:solidFill>
            </a:endParaRPr>
          </a:p>
        </p:txBody>
      </p:sp>
    </p:spTree>
  </p:cSld>
  <p:clrMapOvr>
    <a:masterClrMapping/>
  </p:clrMapOvr>
  <p:transition spd="slow" advClick="0" advTm="1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9"/>
          <p:cNvSpPr txBox="1">
            <a:spLocks noGrp="1"/>
          </p:cNvSpPr>
          <p:nvPr>
            <p:ph type="title"/>
          </p:nvPr>
        </p:nvSpPr>
        <p:spPr>
          <a:xfrm>
            <a:off x="311700" y="3407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Inspiration: Cleveland’s Neighborhood Stabilization Team and Homewood’s “Dirty Thirty” effort.</a:t>
            </a:r>
            <a:endParaRPr/>
          </a:p>
        </p:txBody>
      </p:sp>
      <p:sp>
        <p:nvSpPr>
          <p:cNvPr id="180" name="Google Shape;180;p29"/>
          <p:cNvSpPr txBox="1">
            <a:spLocks noGrp="1"/>
          </p:cNvSpPr>
          <p:nvPr>
            <p:ph type="body" idx="1"/>
          </p:nvPr>
        </p:nvSpPr>
        <p:spPr>
          <a:xfrm>
            <a:off x="311700" y="3863625"/>
            <a:ext cx="3000000" cy="9297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1200"/>
              </a:spcAft>
              <a:buNone/>
            </a:pPr>
            <a:r>
              <a:rPr lang="en"/>
              <a:t>In Cleveland, neighborhood leaders met monthly with City staff to coordinate actions to address the foreclosure crisis, and hold the City accountable</a:t>
            </a:r>
            <a:endParaRPr/>
          </a:p>
        </p:txBody>
      </p:sp>
      <p:sp>
        <p:nvSpPr>
          <p:cNvPr id="181" name="Google Shape;181;p29"/>
          <p:cNvSpPr txBox="1"/>
          <p:nvPr/>
        </p:nvSpPr>
        <p:spPr>
          <a:xfrm>
            <a:off x="88200" y="48489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https://www.youtube.com/watch?v=vif2_9xIXDs</a:t>
            </a:r>
            <a:endParaRPr sz="100"/>
          </a:p>
        </p:txBody>
      </p:sp>
      <p:pic>
        <p:nvPicPr>
          <p:cNvPr id="182" name="Google Shape;182;p29"/>
          <p:cNvPicPr preferRelativeResize="0"/>
          <p:nvPr/>
        </p:nvPicPr>
        <p:blipFill>
          <a:blip r:embed="rId3">
            <a:alphaModFix/>
          </a:blip>
          <a:stretch>
            <a:fillRect/>
          </a:stretch>
        </p:blipFill>
        <p:spPr>
          <a:xfrm>
            <a:off x="183625" y="1297650"/>
            <a:ext cx="3321676" cy="2439649"/>
          </a:xfrm>
          <a:prstGeom prst="rect">
            <a:avLst/>
          </a:prstGeom>
          <a:noFill/>
          <a:ln>
            <a:noFill/>
          </a:ln>
        </p:spPr>
      </p:pic>
      <p:pic>
        <p:nvPicPr>
          <p:cNvPr id="183" name="Google Shape;183;p29"/>
          <p:cNvPicPr preferRelativeResize="0"/>
          <p:nvPr/>
        </p:nvPicPr>
        <p:blipFill>
          <a:blip r:embed="rId4">
            <a:alphaModFix/>
          </a:blip>
          <a:stretch>
            <a:fillRect/>
          </a:stretch>
        </p:blipFill>
        <p:spPr>
          <a:xfrm>
            <a:off x="4947575" y="1389375"/>
            <a:ext cx="3363099" cy="2550475"/>
          </a:xfrm>
          <a:prstGeom prst="rect">
            <a:avLst/>
          </a:prstGeom>
          <a:noFill/>
          <a:ln>
            <a:noFill/>
          </a:ln>
        </p:spPr>
      </p:pic>
      <p:sp>
        <p:nvSpPr>
          <p:cNvPr id="184" name="Google Shape;184;p29"/>
          <p:cNvSpPr txBox="1">
            <a:spLocks noGrp="1"/>
          </p:cNvSpPr>
          <p:nvPr>
            <p:ph type="body" idx="1"/>
          </p:nvPr>
        </p:nvSpPr>
        <p:spPr>
          <a:xfrm>
            <a:off x="5494650" y="3939850"/>
            <a:ext cx="3000000" cy="929700"/>
          </a:xfrm>
          <a:prstGeom prst="rect">
            <a:avLst/>
          </a:prstGeom>
        </p:spPr>
        <p:txBody>
          <a:bodyPr spcFirstLastPara="1" wrap="square" lIns="91425" tIns="91425" rIns="91425" bIns="91425" anchor="t" anchorCtr="0">
            <a:normAutofit fontScale="40000" lnSpcReduction="20000"/>
          </a:bodyPr>
          <a:lstStyle/>
          <a:p>
            <a:pPr marL="0" lvl="0" indent="0" algn="l" rtl="0">
              <a:spcBef>
                <a:spcPts val="0"/>
              </a:spcBef>
              <a:spcAft>
                <a:spcPts val="1200"/>
              </a:spcAft>
              <a:buNone/>
            </a:pPr>
            <a:r>
              <a:rPr lang="en"/>
              <a:t>In Homewood, residents and students worked together to collect property condition data. Working in coordination with one another, residents contacted the City through 311 and other channels to demand action on properties in the worst condition.</a:t>
            </a:r>
            <a:endParaRPr/>
          </a:p>
        </p:txBody>
      </p:sp>
      <p:sp>
        <p:nvSpPr>
          <p:cNvPr id="185" name="Google Shape;185;p29"/>
          <p:cNvSpPr txBox="1"/>
          <p:nvPr/>
        </p:nvSpPr>
        <p:spPr>
          <a:xfrm>
            <a:off x="6276875" y="4771950"/>
            <a:ext cx="326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rPr>
              <a:t>https://www.neighborhoodindicators.org/sites/default/files/publications/nnip-nrcjune2013.pptx</a:t>
            </a:r>
            <a:endParaRPr sz="600"/>
          </a:p>
        </p:txBody>
      </p:sp>
    </p:spTree>
  </p:cSld>
  <p:clrMapOvr>
    <a:masterClrMapping/>
  </p:clrMapOvr>
  <p:transition spd="slow" advClick="0" advTm="1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Timeline</a:t>
            </a:r>
            <a:endParaRPr/>
          </a:p>
        </p:txBody>
      </p:sp>
      <p:sp>
        <p:nvSpPr>
          <p:cNvPr id="191" name="Google Shape;19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Year 1</a:t>
            </a:r>
            <a:r>
              <a:rPr lang="en"/>
              <a:t>: Overall planning and staffing</a:t>
            </a:r>
            <a:endParaRPr/>
          </a:p>
          <a:p>
            <a:pPr marL="0" lvl="0" indent="0" algn="l" rtl="0">
              <a:spcBef>
                <a:spcPts val="1200"/>
              </a:spcBef>
              <a:spcAft>
                <a:spcPts val="0"/>
              </a:spcAft>
              <a:buNone/>
            </a:pPr>
            <a:r>
              <a:rPr lang="en" b="1"/>
              <a:t>Year 2</a:t>
            </a:r>
            <a:r>
              <a:rPr lang="en"/>
              <a:t>: Launch mini public and neighborhood planning efforts</a:t>
            </a:r>
            <a:endParaRPr/>
          </a:p>
          <a:p>
            <a:pPr marL="0" lvl="0" indent="0" algn="l" rtl="0">
              <a:spcBef>
                <a:spcPts val="1200"/>
              </a:spcBef>
              <a:spcAft>
                <a:spcPts val="1200"/>
              </a:spcAft>
              <a:buNone/>
            </a:pPr>
            <a:r>
              <a:rPr lang="en" b="1"/>
              <a:t>Year 3</a:t>
            </a:r>
            <a:r>
              <a:rPr lang="en"/>
              <a:t>: Continue mini public activities and neighborhood plan implementation</a:t>
            </a:r>
            <a:endParaRPr/>
          </a:p>
        </p:txBody>
      </p:sp>
    </p:spTree>
  </p:cSld>
  <p:clrMapOvr>
    <a:masterClrMapping/>
  </p:clrMapOvr>
  <p:transition spd="slow" advClick="0" advTm="10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We’ll share lessons we’ll learn along the way</a:t>
            </a:r>
            <a:endParaRPr/>
          </a:p>
        </p:txBody>
      </p:sp>
      <p:sp>
        <p:nvSpPr>
          <p:cNvPr id="197" name="Google Shape;197;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FYI - there may be an additional round of funding to </a:t>
            </a:r>
            <a:r>
              <a:rPr lang="en" i="1" u="sng"/>
              <a:t>new</a:t>
            </a:r>
            <a:r>
              <a:rPr lang="en"/>
              <a:t> grantees in the future.</a:t>
            </a:r>
            <a:endParaRPr/>
          </a:p>
        </p:txBody>
      </p:sp>
      <p:pic>
        <p:nvPicPr>
          <p:cNvPr id="198" name="Google Shape;198;p31"/>
          <p:cNvPicPr preferRelativeResize="0"/>
          <p:nvPr/>
        </p:nvPicPr>
        <p:blipFill>
          <a:blip r:embed="rId3">
            <a:alphaModFix/>
          </a:blip>
          <a:stretch>
            <a:fillRect/>
          </a:stretch>
        </p:blipFill>
        <p:spPr>
          <a:xfrm>
            <a:off x="509596" y="2736100"/>
            <a:ext cx="2884950" cy="772875"/>
          </a:xfrm>
          <a:prstGeom prst="rect">
            <a:avLst/>
          </a:prstGeom>
          <a:noFill/>
          <a:ln>
            <a:noFill/>
          </a:ln>
        </p:spPr>
      </p:pic>
      <p:pic>
        <p:nvPicPr>
          <p:cNvPr id="199" name="Google Shape;199;p31"/>
          <p:cNvPicPr preferRelativeResize="0"/>
          <p:nvPr/>
        </p:nvPicPr>
        <p:blipFill>
          <a:blip r:embed="rId4">
            <a:alphaModFix/>
          </a:blip>
          <a:stretch>
            <a:fillRect/>
          </a:stretch>
        </p:blipFill>
        <p:spPr>
          <a:xfrm>
            <a:off x="395800" y="1523575"/>
            <a:ext cx="1818775" cy="1212525"/>
          </a:xfrm>
          <a:prstGeom prst="rect">
            <a:avLst/>
          </a:prstGeom>
          <a:noFill/>
          <a:ln>
            <a:noFill/>
          </a:ln>
        </p:spPr>
      </p:pic>
      <p:pic>
        <p:nvPicPr>
          <p:cNvPr id="200" name="Google Shape;200;p31"/>
          <p:cNvPicPr preferRelativeResize="0"/>
          <p:nvPr/>
        </p:nvPicPr>
        <p:blipFill>
          <a:blip r:embed="rId5">
            <a:alphaModFix/>
          </a:blip>
          <a:stretch>
            <a:fillRect/>
          </a:stretch>
        </p:blipFill>
        <p:spPr>
          <a:xfrm>
            <a:off x="6700150" y="4769645"/>
            <a:ext cx="2355799" cy="279375"/>
          </a:xfrm>
          <a:prstGeom prst="rect">
            <a:avLst/>
          </a:prstGeom>
          <a:noFill/>
          <a:ln>
            <a:noFill/>
          </a:ln>
        </p:spPr>
      </p:pic>
      <p:pic>
        <p:nvPicPr>
          <p:cNvPr id="201" name="Google Shape;201;p31"/>
          <p:cNvPicPr preferRelativeResize="0"/>
          <p:nvPr/>
        </p:nvPicPr>
        <p:blipFill>
          <a:blip r:embed="rId6">
            <a:alphaModFix/>
          </a:blip>
          <a:stretch>
            <a:fillRect/>
          </a:stretch>
        </p:blipFill>
        <p:spPr>
          <a:xfrm>
            <a:off x="2504025" y="1674538"/>
            <a:ext cx="2976649" cy="910600"/>
          </a:xfrm>
          <a:prstGeom prst="rect">
            <a:avLst/>
          </a:prstGeom>
          <a:noFill/>
          <a:ln>
            <a:noFill/>
          </a:ln>
        </p:spPr>
      </p:pic>
      <p:pic>
        <p:nvPicPr>
          <p:cNvPr id="202" name="Google Shape;202;p31"/>
          <p:cNvPicPr preferRelativeResize="0"/>
          <p:nvPr/>
        </p:nvPicPr>
        <p:blipFill>
          <a:blip r:embed="rId7">
            <a:alphaModFix/>
          </a:blip>
          <a:stretch>
            <a:fillRect/>
          </a:stretch>
        </p:blipFill>
        <p:spPr>
          <a:xfrm>
            <a:off x="3836554" y="2643004"/>
            <a:ext cx="1736575" cy="1736575"/>
          </a:xfrm>
          <a:prstGeom prst="rect">
            <a:avLst/>
          </a:prstGeom>
          <a:noFill/>
          <a:ln>
            <a:noFill/>
          </a:ln>
        </p:spPr>
      </p:pic>
    </p:spTree>
  </p:cSld>
  <p:clrMapOvr>
    <a:masterClrMapping/>
  </p:clrMapOvr>
  <p:transition spd="slow" advClick="0" advTm="10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1930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Black Equity Coalition was one of four teams awarded $1.1 million over three years </a:t>
            </a:r>
            <a:endParaRPr/>
          </a:p>
        </p:txBody>
      </p:sp>
      <p:pic>
        <p:nvPicPr>
          <p:cNvPr id="63" name="Google Shape;63;p14"/>
          <p:cNvPicPr preferRelativeResize="0"/>
          <p:nvPr/>
        </p:nvPicPr>
        <p:blipFill>
          <a:blip r:embed="rId3">
            <a:alphaModFix/>
          </a:blip>
          <a:stretch>
            <a:fillRect/>
          </a:stretch>
        </p:blipFill>
        <p:spPr>
          <a:xfrm>
            <a:off x="3154375" y="1117725"/>
            <a:ext cx="5923676" cy="3660100"/>
          </a:xfrm>
          <a:prstGeom prst="rect">
            <a:avLst/>
          </a:prstGeom>
          <a:noFill/>
          <a:ln>
            <a:noFill/>
          </a:ln>
        </p:spPr>
      </p:pic>
      <p:pic>
        <p:nvPicPr>
          <p:cNvPr id="64" name="Google Shape;64;p14"/>
          <p:cNvPicPr preferRelativeResize="0"/>
          <p:nvPr/>
        </p:nvPicPr>
        <p:blipFill>
          <a:blip r:embed="rId4">
            <a:alphaModFix/>
          </a:blip>
          <a:stretch>
            <a:fillRect/>
          </a:stretch>
        </p:blipFill>
        <p:spPr>
          <a:xfrm>
            <a:off x="126475" y="1740750"/>
            <a:ext cx="2469750" cy="1646500"/>
          </a:xfrm>
          <a:prstGeom prst="rect">
            <a:avLst/>
          </a:prstGeom>
          <a:noFill/>
          <a:ln>
            <a:noFill/>
          </a:ln>
        </p:spPr>
      </p:pic>
      <p:pic>
        <p:nvPicPr>
          <p:cNvPr id="65" name="Google Shape;65;p14"/>
          <p:cNvPicPr preferRelativeResize="0"/>
          <p:nvPr/>
        </p:nvPicPr>
        <p:blipFill>
          <a:blip r:embed="rId5">
            <a:alphaModFix/>
          </a:blip>
          <a:stretch>
            <a:fillRect/>
          </a:stretch>
        </p:blipFill>
        <p:spPr>
          <a:xfrm>
            <a:off x="166875" y="3305450"/>
            <a:ext cx="2976649" cy="910600"/>
          </a:xfrm>
          <a:prstGeom prst="rect">
            <a:avLst/>
          </a:prstGeom>
          <a:noFill/>
          <a:ln>
            <a:noFill/>
          </a:ln>
        </p:spPr>
      </p:pic>
      <p:sp>
        <p:nvSpPr>
          <p:cNvPr id="66" name="Google Shape;66;p14"/>
          <p:cNvSpPr txBox="1"/>
          <p:nvPr/>
        </p:nvSpPr>
        <p:spPr>
          <a:xfrm>
            <a:off x="74350" y="3022200"/>
            <a:ext cx="31617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050">
                <a:solidFill>
                  <a:srgbClr val="3C4043"/>
                </a:solidFill>
                <a:highlight>
                  <a:srgbClr val="FFFFFF"/>
                </a:highlight>
                <a:latin typeface="Roboto"/>
                <a:ea typeface="Roboto"/>
                <a:cs typeface="Roboto"/>
                <a:sym typeface="Roboto"/>
              </a:rPr>
              <a:t>MADE = Modernized Anti-Racist Data Ecosystems</a:t>
            </a:r>
            <a:endParaRPr/>
          </a:p>
        </p:txBody>
      </p:sp>
      <p:pic>
        <p:nvPicPr>
          <p:cNvPr id="67" name="Google Shape;67;p14"/>
          <p:cNvPicPr preferRelativeResize="0"/>
          <p:nvPr/>
        </p:nvPicPr>
        <p:blipFill>
          <a:blip r:embed="rId4">
            <a:alphaModFix/>
          </a:blip>
          <a:stretch>
            <a:fillRect/>
          </a:stretch>
        </p:blipFill>
        <p:spPr>
          <a:xfrm>
            <a:off x="3531300" y="1650025"/>
            <a:ext cx="398075" cy="265375"/>
          </a:xfrm>
          <a:prstGeom prst="rect">
            <a:avLst/>
          </a:prstGeom>
          <a:noFill/>
          <a:ln>
            <a:noFill/>
          </a:ln>
        </p:spPr>
      </p:pic>
      <p:pic>
        <p:nvPicPr>
          <p:cNvPr id="68" name="Google Shape;68;p14"/>
          <p:cNvPicPr preferRelativeResize="0"/>
          <p:nvPr/>
        </p:nvPicPr>
        <p:blipFill>
          <a:blip r:embed="rId4">
            <a:alphaModFix/>
          </a:blip>
          <a:stretch>
            <a:fillRect/>
          </a:stretch>
        </p:blipFill>
        <p:spPr>
          <a:xfrm>
            <a:off x="4265825" y="3505300"/>
            <a:ext cx="398075" cy="265375"/>
          </a:xfrm>
          <a:prstGeom prst="rect">
            <a:avLst/>
          </a:prstGeom>
          <a:noFill/>
          <a:ln>
            <a:noFill/>
          </a:ln>
        </p:spPr>
      </p:pic>
      <p:pic>
        <p:nvPicPr>
          <p:cNvPr id="69" name="Google Shape;69;p14"/>
          <p:cNvPicPr preferRelativeResize="0"/>
          <p:nvPr/>
        </p:nvPicPr>
        <p:blipFill>
          <a:blip r:embed="rId4">
            <a:alphaModFix/>
          </a:blip>
          <a:stretch>
            <a:fillRect/>
          </a:stretch>
        </p:blipFill>
        <p:spPr>
          <a:xfrm>
            <a:off x="7957475" y="2571738"/>
            <a:ext cx="398075" cy="265375"/>
          </a:xfrm>
          <a:prstGeom prst="rect">
            <a:avLst/>
          </a:prstGeom>
          <a:noFill/>
          <a:ln>
            <a:noFill/>
          </a:ln>
        </p:spPr>
      </p:pic>
      <p:pic>
        <p:nvPicPr>
          <p:cNvPr id="70" name="Google Shape;70;p14"/>
          <p:cNvPicPr preferRelativeResize="0"/>
          <p:nvPr/>
        </p:nvPicPr>
        <p:blipFill>
          <a:blip r:embed="rId4">
            <a:alphaModFix/>
          </a:blip>
          <a:stretch>
            <a:fillRect/>
          </a:stretch>
        </p:blipFill>
        <p:spPr>
          <a:xfrm>
            <a:off x="7559400" y="2439050"/>
            <a:ext cx="398075" cy="265375"/>
          </a:xfrm>
          <a:prstGeom prst="rect">
            <a:avLst/>
          </a:prstGeom>
          <a:noFill/>
          <a:ln>
            <a:noFill/>
          </a:ln>
        </p:spPr>
      </p:pic>
      <p:pic>
        <p:nvPicPr>
          <p:cNvPr id="71" name="Google Shape;71;p14"/>
          <p:cNvPicPr preferRelativeResize="0"/>
          <p:nvPr/>
        </p:nvPicPr>
        <p:blipFill>
          <a:blip r:embed="rId6">
            <a:alphaModFix/>
          </a:blip>
          <a:stretch>
            <a:fillRect/>
          </a:stretch>
        </p:blipFill>
        <p:spPr>
          <a:xfrm>
            <a:off x="227700" y="4216049"/>
            <a:ext cx="1401825" cy="843576"/>
          </a:xfrm>
          <a:prstGeom prst="rect">
            <a:avLst/>
          </a:prstGeom>
          <a:noFill/>
          <a:ln>
            <a:noFill/>
          </a:ln>
        </p:spPr>
      </p:pic>
      <p:pic>
        <p:nvPicPr>
          <p:cNvPr id="72" name="Google Shape;72;p14"/>
          <p:cNvPicPr preferRelativeResize="0"/>
          <p:nvPr/>
        </p:nvPicPr>
        <p:blipFill>
          <a:blip r:embed="rId7">
            <a:alphaModFix/>
          </a:blip>
          <a:stretch>
            <a:fillRect/>
          </a:stretch>
        </p:blipFill>
        <p:spPr>
          <a:xfrm>
            <a:off x="212721" y="1142525"/>
            <a:ext cx="2884950" cy="772875"/>
          </a:xfrm>
          <a:prstGeom prst="rect">
            <a:avLst/>
          </a:prstGeom>
          <a:noFill/>
          <a:ln>
            <a:noFill/>
          </a:ln>
        </p:spPr>
      </p:pic>
    </p:spTree>
  </p:cSld>
  <p:clrMapOvr>
    <a:masterClrMapping/>
  </p:clrMapOvr>
  <p:transition spd="slow" advClick="0" advTm="15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This project brings together very familiar partners with many different affiliations…</a:t>
            </a:r>
            <a:endParaRPr/>
          </a:p>
        </p:txBody>
      </p:sp>
      <p:pic>
        <p:nvPicPr>
          <p:cNvPr id="78" name="Google Shape;78;p15"/>
          <p:cNvPicPr preferRelativeResize="0"/>
          <p:nvPr/>
        </p:nvPicPr>
        <p:blipFill>
          <a:blip r:embed="rId3">
            <a:alphaModFix/>
          </a:blip>
          <a:stretch>
            <a:fillRect/>
          </a:stretch>
        </p:blipFill>
        <p:spPr>
          <a:xfrm>
            <a:off x="809450" y="3978995"/>
            <a:ext cx="2355799" cy="279375"/>
          </a:xfrm>
          <a:prstGeom prst="rect">
            <a:avLst/>
          </a:prstGeom>
          <a:noFill/>
          <a:ln>
            <a:noFill/>
          </a:ln>
        </p:spPr>
      </p:pic>
      <p:pic>
        <p:nvPicPr>
          <p:cNvPr id="79" name="Google Shape;79;p15"/>
          <p:cNvPicPr preferRelativeResize="0"/>
          <p:nvPr/>
        </p:nvPicPr>
        <p:blipFill>
          <a:blip r:embed="rId4">
            <a:alphaModFix/>
          </a:blip>
          <a:stretch>
            <a:fillRect/>
          </a:stretch>
        </p:blipFill>
        <p:spPr>
          <a:xfrm>
            <a:off x="809450" y="4486875"/>
            <a:ext cx="1416050" cy="209550"/>
          </a:xfrm>
          <a:prstGeom prst="rect">
            <a:avLst/>
          </a:prstGeom>
          <a:noFill/>
          <a:ln>
            <a:noFill/>
          </a:ln>
        </p:spPr>
      </p:pic>
      <p:pic>
        <p:nvPicPr>
          <p:cNvPr id="80" name="Google Shape;80;p15"/>
          <p:cNvPicPr preferRelativeResize="0"/>
          <p:nvPr/>
        </p:nvPicPr>
        <p:blipFill>
          <a:blip r:embed="rId5">
            <a:alphaModFix/>
          </a:blip>
          <a:stretch>
            <a:fillRect/>
          </a:stretch>
        </p:blipFill>
        <p:spPr>
          <a:xfrm>
            <a:off x="2276300" y="4486875"/>
            <a:ext cx="1281150" cy="172925"/>
          </a:xfrm>
          <a:prstGeom prst="rect">
            <a:avLst/>
          </a:prstGeom>
          <a:noFill/>
          <a:ln>
            <a:noFill/>
          </a:ln>
        </p:spPr>
      </p:pic>
      <p:pic>
        <p:nvPicPr>
          <p:cNvPr id="81" name="Google Shape;81;p15"/>
          <p:cNvPicPr preferRelativeResize="0"/>
          <p:nvPr/>
        </p:nvPicPr>
        <p:blipFill>
          <a:blip r:embed="rId6">
            <a:alphaModFix/>
          </a:blip>
          <a:stretch>
            <a:fillRect/>
          </a:stretch>
        </p:blipFill>
        <p:spPr>
          <a:xfrm>
            <a:off x="809450" y="3302537"/>
            <a:ext cx="1109604" cy="572700"/>
          </a:xfrm>
          <a:prstGeom prst="rect">
            <a:avLst/>
          </a:prstGeom>
          <a:noFill/>
          <a:ln>
            <a:noFill/>
          </a:ln>
        </p:spPr>
      </p:pic>
      <p:pic>
        <p:nvPicPr>
          <p:cNvPr id="82" name="Google Shape;82;p15"/>
          <p:cNvPicPr preferRelativeResize="0"/>
          <p:nvPr/>
        </p:nvPicPr>
        <p:blipFill>
          <a:blip r:embed="rId7">
            <a:alphaModFix/>
          </a:blip>
          <a:stretch>
            <a:fillRect/>
          </a:stretch>
        </p:blipFill>
        <p:spPr>
          <a:xfrm>
            <a:off x="809450" y="2781750"/>
            <a:ext cx="2552674" cy="417025"/>
          </a:xfrm>
          <a:prstGeom prst="rect">
            <a:avLst/>
          </a:prstGeom>
          <a:noFill/>
          <a:ln>
            <a:noFill/>
          </a:ln>
        </p:spPr>
      </p:pic>
      <p:pic>
        <p:nvPicPr>
          <p:cNvPr id="83" name="Google Shape;83;p15"/>
          <p:cNvPicPr preferRelativeResize="0"/>
          <p:nvPr/>
        </p:nvPicPr>
        <p:blipFill>
          <a:blip r:embed="rId8">
            <a:alphaModFix/>
          </a:blip>
          <a:stretch>
            <a:fillRect/>
          </a:stretch>
        </p:blipFill>
        <p:spPr>
          <a:xfrm>
            <a:off x="243200" y="1466850"/>
            <a:ext cx="4124325" cy="1104900"/>
          </a:xfrm>
          <a:prstGeom prst="rect">
            <a:avLst/>
          </a:prstGeom>
          <a:noFill/>
          <a:ln>
            <a:noFill/>
          </a:ln>
        </p:spPr>
      </p:pic>
      <p:pic>
        <p:nvPicPr>
          <p:cNvPr id="84" name="Google Shape;84;p15"/>
          <p:cNvPicPr preferRelativeResize="0"/>
          <p:nvPr/>
        </p:nvPicPr>
        <p:blipFill>
          <a:blip r:embed="rId9">
            <a:alphaModFix/>
          </a:blip>
          <a:stretch>
            <a:fillRect/>
          </a:stretch>
        </p:blipFill>
        <p:spPr>
          <a:xfrm>
            <a:off x="3948475" y="3933098"/>
            <a:ext cx="5135776" cy="763325"/>
          </a:xfrm>
          <a:prstGeom prst="rect">
            <a:avLst/>
          </a:prstGeom>
          <a:noFill/>
          <a:ln>
            <a:noFill/>
          </a:ln>
        </p:spPr>
      </p:pic>
      <p:pic>
        <p:nvPicPr>
          <p:cNvPr id="85" name="Google Shape;85;p15"/>
          <p:cNvPicPr preferRelativeResize="0"/>
          <p:nvPr/>
        </p:nvPicPr>
        <p:blipFill>
          <a:blip r:embed="rId10">
            <a:alphaModFix/>
          </a:blip>
          <a:stretch>
            <a:fillRect/>
          </a:stretch>
        </p:blipFill>
        <p:spPr>
          <a:xfrm>
            <a:off x="5717197" y="1652547"/>
            <a:ext cx="2045400" cy="2045400"/>
          </a:xfrm>
          <a:prstGeom prst="rect">
            <a:avLst/>
          </a:prstGeom>
          <a:noFill/>
          <a:ln>
            <a:noFill/>
          </a:ln>
        </p:spPr>
      </p:pic>
    </p:spTree>
  </p:cSld>
  <p:clrMapOvr>
    <a:masterClrMapping/>
  </p:clrMapOvr>
  <p:transition spd="slow" advClick="0" advTm="1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Overall Objectives</a:t>
            </a:r>
            <a:endParaRPr/>
          </a:p>
        </p:txBody>
      </p:sp>
      <p:sp>
        <p:nvSpPr>
          <p:cNvPr id="91" name="Google Shape;91;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Shift power to community members in the City of Pittsburgh’s design of data systems and use of data</a:t>
            </a:r>
            <a:endParaRPr/>
          </a:p>
          <a:p>
            <a:pPr marL="457200" lvl="0" indent="-342900" algn="l" rtl="0">
              <a:spcBef>
                <a:spcPts val="0"/>
              </a:spcBef>
              <a:spcAft>
                <a:spcPts val="0"/>
              </a:spcAft>
              <a:buSzPts val="1800"/>
              <a:buChar char="●"/>
            </a:pPr>
            <a:r>
              <a:rPr lang="en">
                <a:solidFill>
                  <a:srgbClr val="3C78D8"/>
                </a:solidFill>
              </a:rPr>
              <a:t>Create an infrastructure for resident power-building and accountability at all stages of the data life cycle. </a:t>
            </a:r>
            <a:r>
              <a:rPr lang="en"/>
              <a:t> </a:t>
            </a:r>
            <a:endParaRPr/>
          </a:p>
          <a:p>
            <a:pPr marL="457200" lvl="0" indent="-342900" algn="l" rtl="0">
              <a:spcBef>
                <a:spcPts val="0"/>
              </a:spcBef>
              <a:spcAft>
                <a:spcPts val="0"/>
              </a:spcAft>
              <a:buSzPts val="1800"/>
              <a:buChar char="●"/>
            </a:pPr>
            <a:r>
              <a:rPr lang="en"/>
              <a:t>Address neighborhood health challenges tied to the built environment through data-informed action.  </a:t>
            </a:r>
            <a:endParaRPr/>
          </a:p>
          <a:p>
            <a:pPr marL="457200" lvl="0" indent="-342900" algn="l" rtl="0">
              <a:spcBef>
                <a:spcPts val="0"/>
              </a:spcBef>
              <a:spcAft>
                <a:spcPts val="0"/>
              </a:spcAft>
              <a:buClr>
                <a:srgbClr val="3C78D8"/>
              </a:buClr>
              <a:buSzPts val="1800"/>
              <a:buChar char="●"/>
            </a:pPr>
            <a:r>
              <a:rPr lang="en">
                <a:solidFill>
                  <a:srgbClr val="3C78D8"/>
                </a:solidFill>
              </a:rPr>
              <a:t>Activate and strengthen the capacity of the Black Equity Coalition to serve as a health-focused civic data intermediary that is led by members of the Black community.  </a:t>
            </a:r>
            <a:endParaRPr>
              <a:solidFill>
                <a:srgbClr val="3C78D8"/>
              </a:solidFill>
            </a:endParaRPr>
          </a:p>
          <a:p>
            <a:pPr marL="457200" lvl="0" indent="-342900" algn="l" rtl="0">
              <a:spcBef>
                <a:spcPts val="0"/>
              </a:spcBef>
              <a:spcAft>
                <a:spcPts val="0"/>
              </a:spcAft>
              <a:buSzPts val="1800"/>
              <a:buChar char="●"/>
            </a:pPr>
            <a:r>
              <a:rPr lang="en"/>
              <a:t>Build community health, environmental, and data literacies.</a:t>
            </a:r>
            <a:endParaRPr/>
          </a:p>
        </p:txBody>
      </p:sp>
    </p:spTree>
  </p:cSld>
  <p:clrMapOvr>
    <a:masterClrMapping/>
  </p:clrMapOvr>
  <p:transition spd="slow" advClick="0" advTm="20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7"/>
          <p:cNvSpPr txBox="1">
            <a:spLocks noGrp="1"/>
          </p:cNvSpPr>
          <p:nvPr>
            <p:ph type="title"/>
          </p:nvPr>
        </p:nvSpPr>
        <p:spPr>
          <a:xfrm>
            <a:off x="311700" y="2799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3355"/>
              <a:t>Our work will take place at two scales….</a:t>
            </a:r>
            <a:r>
              <a:rPr lang="en"/>
              <a:t> </a:t>
            </a:r>
            <a:endParaRPr/>
          </a:p>
        </p:txBody>
      </p:sp>
      <p:pic>
        <p:nvPicPr>
          <p:cNvPr id="97" name="Google Shape;97;p17"/>
          <p:cNvPicPr preferRelativeResize="0"/>
          <p:nvPr/>
        </p:nvPicPr>
        <p:blipFill>
          <a:blip r:embed="rId3">
            <a:alphaModFix/>
          </a:blip>
          <a:stretch>
            <a:fillRect/>
          </a:stretch>
        </p:blipFill>
        <p:spPr>
          <a:xfrm>
            <a:off x="544425" y="1053150"/>
            <a:ext cx="5053988" cy="3919849"/>
          </a:xfrm>
          <a:prstGeom prst="rect">
            <a:avLst/>
          </a:prstGeom>
          <a:noFill/>
          <a:ln>
            <a:noFill/>
          </a:ln>
        </p:spPr>
      </p:pic>
      <p:sp>
        <p:nvSpPr>
          <p:cNvPr id="98" name="Google Shape;98;p17"/>
          <p:cNvSpPr txBox="1">
            <a:spLocks noGrp="1"/>
          </p:cNvSpPr>
          <p:nvPr>
            <p:ph type="body" idx="1"/>
          </p:nvPr>
        </p:nvSpPr>
        <p:spPr>
          <a:xfrm>
            <a:off x="2110125" y="2145225"/>
            <a:ext cx="2498700" cy="1552200"/>
          </a:xfrm>
          <a:prstGeom prst="rect">
            <a:avLst/>
          </a:prstGeom>
          <a:effectLst>
            <a:outerShdw blurRad="57150" dist="19050" dir="5400000" algn="bl" rotWithShape="0">
              <a:srgbClr val="000000">
                <a:alpha val="20000"/>
              </a:srgbClr>
            </a:outerShdw>
          </a:effectLst>
        </p:spPr>
        <p:txBody>
          <a:bodyPr spcFirstLastPara="1" wrap="square" lIns="91425" tIns="91425" rIns="91425" bIns="91425" anchor="t" anchorCtr="0">
            <a:normAutofit fontScale="92500"/>
          </a:bodyPr>
          <a:lstStyle/>
          <a:p>
            <a:pPr marL="0" marR="159499" lvl="0" indent="0" algn="l" rtl="0">
              <a:lnSpc>
                <a:spcPct val="96347"/>
              </a:lnSpc>
              <a:spcBef>
                <a:spcPts val="0"/>
              </a:spcBef>
              <a:spcAft>
                <a:spcPts val="0"/>
              </a:spcAft>
              <a:buClr>
                <a:schemeClr val="dk1"/>
              </a:buClr>
              <a:buSzPct val="36032"/>
              <a:buFont typeface="Arial"/>
              <a:buNone/>
            </a:pPr>
            <a:r>
              <a:rPr lang="en" sz="3052" b="1">
                <a:solidFill>
                  <a:srgbClr val="FFD966"/>
                </a:solidFill>
              </a:rPr>
              <a:t>City-Wide</a:t>
            </a:r>
            <a:endParaRPr sz="3052" b="1">
              <a:solidFill>
                <a:srgbClr val="FFD966"/>
              </a:solidFill>
            </a:endParaRPr>
          </a:p>
          <a:p>
            <a:pPr marL="0" marR="159499" lvl="0" indent="0" algn="l" rtl="0">
              <a:lnSpc>
                <a:spcPct val="96347"/>
              </a:lnSpc>
              <a:spcBef>
                <a:spcPts val="0"/>
              </a:spcBef>
              <a:spcAft>
                <a:spcPts val="0"/>
              </a:spcAft>
              <a:buClr>
                <a:schemeClr val="dk1"/>
              </a:buClr>
              <a:buSzPct val="47909"/>
              <a:buFont typeface="Arial"/>
              <a:buNone/>
            </a:pPr>
            <a:r>
              <a:rPr lang="en" sz="2296" b="1">
                <a:solidFill>
                  <a:srgbClr val="FFD966"/>
                </a:solidFill>
              </a:rPr>
              <a:t>Institutionalize participatory data governance</a:t>
            </a:r>
            <a:endParaRPr>
              <a:solidFill>
                <a:srgbClr val="FFD966"/>
              </a:solidFill>
            </a:endParaRPr>
          </a:p>
        </p:txBody>
      </p:sp>
      <p:sp>
        <p:nvSpPr>
          <p:cNvPr id="99" name="Google Shape;99;p17"/>
          <p:cNvSpPr/>
          <p:nvPr/>
        </p:nvSpPr>
        <p:spPr>
          <a:xfrm>
            <a:off x="5416750" y="2935875"/>
            <a:ext cx="3188700" cy="2037000"/>
          </a:xfrm>
          <a:prstGeom prst="wedgeRectCallout">
            <a:avLst>
              <a:gd name="adj1" fmla="val -126020"/>
              <a:gd name="adj2" fmla="val -10968"/>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72892" marR="159499" lvl="0" indent="4300" algn="l" rtl="0">
              <a:lnSpc>
                <a:spcPct val="96347"/>
              </a:lnSpc>
              <a:spcBef>
                <a:spcPts val="0"/>
              </a:spcBef>
              <a:spcAft>
                <a:spcPts val="0"/>
              </a:spcAft>
              <a:buClr>
                <a:schemeClr val="dk1"/>
              </a:buClr>
              <a:buSzPts val="1100"/>
              <a:buFont typeface="Arial"/>
              <a:buNone/>
            </a:pPr>
            <a:r>
              <a:rPr lang="en" sz="2800" b="1">
                <a:solidFill>
                  <a:srgbClr val="1155CC"/>
                </a:solidFill>
                <a:highlight>
                  <a:schemeClr val="lt1"/>
                </a:highlight>
              </a:rPr>
              <a:t>Neighborhood Level</a:t>
            </a:r>
            <a:endParaRPr sz="2800" b="1">
              <a:solidFill>
                <a:srgbClr val="1155CC"/>
              </a:solidFill>
              <a:highlight>
                <a:schemeClr val="lt1"/>
              </a:highlight>
            </a:endParaRPr>
          </a:p>
          <a:p>
            <a:pPr marL="72892" marR="159499" lvl="0" indent="4300" algn="l" rtl="0">
              <a:lnSpc>
                <a:spcPct val="96347"/>
              </a:lnSpc>
              <a:spcBef>
                <a:spcPts val="0"/>
              </a:spcBef>
              <a:spcAft>
                <a:spcPts val="0"/>
              </a:spcAft>
              <a:buClr>
                <a:schemeClr val="dk1"/>
              </a:buClr>
              <a:buSzPts val="1100"/>
              <a:buFont typeface="Arial"/>
              <a:buNone/>
            </a:pPr>
            <a:r>
              <a:rPr lang="en" sz="2296" b="1">
                <a:solidFill>
                  <a:srgbClr val="1155CC"/>
                </a:solidFill>
                <a:highlight>
                  <a:schemeClr val="lt1"/>
                </a:highlight>
              </a:rPr>
              <a:t>Power-building and accountability</a:t>
            </a:r>
            <a:endParaRPr/>
          </a:p>
        </p:txBody>
      </p:sp>
      <p:sp>
        <p:nvSpPr>
          <p:cNvPr id="100" name="Google Shape;100;p17"/>
          <p:cNvSpPr/>
          <p:nvPr/>
        </p:nvSpPr>
        <p:spPr>
          <a:xfrm>
            <a:off x="2454025" y="3657025"/>
            <a:ext cx="495300" cy="460500"/>
          </a:xfrm>
          <a:prstGeom prst="ellipse">
            <a:avLst/>
          </a:prstGeom>
          <a:solidFill>
            <a:srgbClr val="CFE2F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ransition spd="slow" advClick="0" advTm="10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This initiative supports the BEC Data Justice Working Group’s Mission, Vision, and Values</a:t>
            </a:r>
            <a:endParaRPr/>
          </a:p>
        </p:txBody>
      </p:sp>
      <p:sp>
        <p:nvSpPr>
          <p:cNvPr id="106" name="Google Shape;106;p18"/>
          <p:cNvSpPr txBox="1">
            <a:spLocks noGrp="1"/>
          </p:cNvSpPr>
          <p:nvPr>
            <p:ph type="body" idx="1"/>
          </p:nvPr>
        </p:nvSpPr>
        <p:spPr>
          <a:xfrm>
            <a:off x="311700" y="1425850"/>
            <a:ext cx="8520600" cy="3143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8150" b="1">
                <a:solidFill>
                  <a:srgbClr val="B45F06"/>
                </a:solidFill>
              </a:rPr>
              <a:t>Mission:</a:t>
            </a:r>
            <a:r>
              <a:rPr lang="en" sz="8150">
                <a:solidFill>
                  <a:srgbClr val="B45F06"/>
                </a:solidFill>
              </a:rPr>
              <a:t> Provide, analyze, and advocate for data to improve health outcomes and reduce inequities experienced by Black residents in Allegheny County.  </a:t>
            </a:r>
            <a:endParaRPr sz="8150">
              <a:solidFill>
                <a:srgbClr val="B45F06"/>
              </a:solidFill>
            </a:endParaRPr>
          </a:p>
          <a:p>
            <a:pPr marL="0" lvl="0" indent="0" algn="l" rtl="0">
              <a:spcBef>
                <a:spcPts val="1200"/>
              </a:spcBef>
              <a:spcAft>
                <a:spcPts val="0"/>
              </a:spcAft>
              <a:buNone/>
            </a:pPr>
            <a:r>
              <a:rPr lang="en" sz="8150" b="1">
                <a:solidFill>
                  <a:srgbClr val="0000FF"/>
                </a:solidFill>
              </a:rPr>
              <a:t>Vision:</a:t>
            </a:r>
            <a:r>
              <a:rPr lang="en" sz="8150">
                <a:solidFill>
                  <a:srgbClr val="0000FF"/>
                </a:solidFill>
              </a:rPr>
              <a:t> Systems, institutions, and individuals within the public health ecosystem use data to improve the quality of life and well-being of Black communities.</a:t>
            </a:r>
            <a:endParaRPr sz="8150">
              <a:solidFill>
                <a:srgbClr val="0000FF"/>
              </a:solidFill>
            </a:endParaRPr>
          </a:p>
          <a:p>
            <a:pPr marL="0" lvl="0" indent="0" algn="l" rtl="0">
              <a:spcBef>
                <a:spcPts val="1200"/>
              </a:spcBef>
              <a:spcAft>
                <a:spcPts val="0"/>
              </a:spcAft>
              <a:buNone/>
            </a:pPr>
            <a:r>
              <a:rPr lang="en" sz="8150" b="1">
                <a:solidFill>
                  <a:srgbClr val="A64D79"/>
                </a:solidFill>
              </a:rPr>
              <a:t>Values:</a:t>
            </a:r>
            <a:r>
              <a:rPr lang="en" sz="8150">
                <a:solidFill>
                  <a:srgbClr val="A64D79"/>
                </a:solidFill>
              </a:rPr>
              <a:t> We believe that data systems should be designed on anti-racist principles and be equitable and just. We value transparency, holding people, institutions, and systems accountable, taking action, acting with integrity, and encouraging public participation in data system design and data use.</a:t>
            </a:r>
            <a:r>
              <a:rPr lang="en" sz="8150"/>
              <a:t> </a:t>
            </a:r>
            <a:endParaRPr sz="8150"/>
          </a:p>
          <a:p>
            <a:pPr marL="0" lvl="0" indent="0" algn="l" rtl="0">
              <a:spcBef>
                <a:spcPts val="1200"/>
              </a:spcBef>
              <a:spcAft>
                <a:spcPts val="1200"/>
              </a:spcAft>
              <a:buNone/>
            </a:pPr>
            <a:endParaRPr/>
          </a:p>
        </p:txBody>
      </p:sp>
    </p:spTree>
  </p:cSld>
  <p:clrMapOvr>
    <a:masterClrMapping/>
  </p:clrMapOvr>
  <p:transition spd="slow" advClick="0" advTm="20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Citywide Mini-Public</a:t>
            </a:r>
            <a:endParaRPr/>
          </a:p>
        </p:txBody>
      </p:sp>
      <p:sp>
        <p:nvSpPr>
          <p:cNvPr id="112" name="Google Shape;112;p19"/>
          <p:cNvSpPr txBox="1">
            <a:spLocks noGrp="1"/>
          </p:cNvSpPr>
          <p:nvPr>
            <p:ph type="body" idx="1"/>
          </p:nvPr>
        </p:nvSpPr>
        <p:spPr>
          <a:xfrm>
            <a:off x="311700" y="1346325"/>
            <a:ext cx="8520600" cy="3416400"/>
          </a:xfrm>
          <a:prstGeom prst="rect">
            <a:avLst/>
          </a:prstGeom>
        </p:spPr>
        <p:txBody>
          <a:bodyPr spcFirstLastPara="1" wrap="square" lIns="91425" tIns="91425" rIns="91425" bIns="91425" anchor="t" anchorCtr="0">
            <a:normAutofit/>
          </a:bodyPr>
          <a:lstStyle/>
          <a:p>
            <a:pPr marL="371769" marR="650716" lvl="0" indent="-1139" algn="l" rtl="0">
              <a:lnSpc>
                <a:spcPct val="96382"/>
              </a:lnSpc>
              <a:spcBef>
                <a:spcPts val="1380"/>
              </a:spcBef>
              <a:spcAft>
                <a:spcPts val="0"/>
              </a:spcAft>
              <a:buClr>
                <a:schemeClr val="dk1"/>
              </a:buClr>
              <a:buSzPts val="1100"/>
              <a:buFont typeface="Arial"/>
              <a:buNone/>
            </a:pPr>
            <a:r>
              <a:rPr lang="en" sz="2396">
                <a:solidFill>
                  <a:schemeClr val="dk1"/>
                </a:solidFill>
              </a:rPr>
              <a:t>This initiative will </a:t>
            </a:r>
            <a:r>
              <a:rPr lang="en" sz="2396" b="1">
                <a:solidFill>
                  <a:schemeClr val="dk1"/>
                </a:solidFill>
              </a:rPr>
              <a:t>establish and institutionalize a “mini-public” deliberative body to engage in decisions that the City makes about data and technology</a:t>
            </a:r>
            <a:r>
              <a:rPr lang="en" sz="2396">
                <a:solidFill>
                  <a:schemeClr val="dk1"/>
                </a:solidFill>
              </a:rPr>
              <a:t>, and co-design databases, data systems, data standards, processes, and policies that will serve as the foundation of the City’s emerging data governance process.</a:t>
            </a:r>
            <a:endParaRPr sz="2396">
              <a:solidFill>
                <a:schemeClr val="dk1"/>
              </a:solidFill>
            </a:endParaRPr>
          </a:p>
          <a:p>
            <a:pPr marL="371769" marR="650716" lvl="0" indent="-1139" algn="l" rtl="0">
              <a:lnSpc>
                <a:spcPct val="96382"/>
              </a:lnSpc>
              <a:spcBef>
                <a:spcPts val="1380"/>
              </a:spcBef>
              <a:spcAft>
                <a:spcPts val="0"/>
              </a:spcAft>
              <a:buClr>
                <a:schemeClr val="dk1"/>
              </a:buClr>
              <a:buSzPts val="1100"/>
              <a:buFont typeface="Arial"/>
              <a:buNone/>
            </a:pPr>
            <a:endParaRPr sz="2396">
              <a:solidFill>
                <a:schemeClr val="dk1"/>
              </a:solidFill>
            </a:endParaRPr>
          </a:p>
        </p:txBody>
      </p:sp>
    </p:spTree>
  </p:cSld>
  <p:clrMapOvr>
    <a:masterClrMapping/>
  </p:clrMapOvr>
  <p:transition spd="slow" advClick="0" advTm="10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Benefits in having residents partnering with the City in making data decisions</a:t>
            </a:r>
            <a:endParaRPr/>
          </a:p>
        </p:txBody>
      </p:sp>
      <p:sp>
        <p:nvSpPr>
          <p:cNvPr id="118" name="Google Shape;118;p20"/>
          <p:cNvSpPr txBox="1">
            <a:spLocks noGrp="1"/>
          </p:cNvSpPr>
          <p:nvPr>
            <p:ph type="body" idx="1"/>
          </p:nvPr>
        </p:nvSpPr>
        <p:spPr>
          <a:xfrm>
            <a:off x="311700" y="1326225"/>
            <a:ext cx="8520600" cy="3416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Community members will have power to </a:t>
            </a:r>
            <a:r>
              <a:rPr lang="en" b="1"/>
              <a:t>influence investments and practices</a:t>
            </a:r>
            <a:r>
              <a:rPr lang="en"/>
              <a:t> in ways that align with their needs, identities, and perspectives. </a:t>
            </a:r>
            <a:endParaRPr/>
          </a:p>
          <a:p>
            <a:pPr marL="457200" lvl="0" indent="-342900" algn="l" rtl="0">
              <a:spcBef>
                <a:spcPts val="0"/>
              </a:spcBef>
              <a:spcAft>
                <a:spcPts val="0"/>
              </a:spcAft>
              <a:buClr>
                <a:srgbClr val="1155CC"/>
              </a:buClr>
              <a:buSzPts val="1800"/>
              <a:buChar char="●"/>
            </a:pPr>
            <a:r>
              <a:rPr lang="en">
                <a:solidFill>
                  <a:srgbClr val="1155CC"/>
                </a:solidFill>
              </a:rPr>
              <a:t>Better ensure that investments in data and data systems </a:t>
            </a:r>
            <a:r>
              <a:rPr lang="en" b="1">
                <a:solidFill>
                  <a:srgbClr val="1155CC"/>
                </a:solidFill>
              </a:rPr>
              <a:t>fill data divides and center collective priorities</a:t>
            </a:r>
            <a:r>
              <a:rPr lang="en">
                <a:solidFill>
                  <a:srgbClr val="1155CC"/>
                </a:solidFill>
              </a:rPr>
              <a:t> over individual benefits. </a:t>
            </a:r>
            <a:endParaRPr>
              <a:solidFill>
                <a:srgbClr val="1155CC"/>
              </a:solidFill>
            </a:endParaRPr>
          </a:p>
          <a:p>
            <a:pPr marL="457200" lvl="0" indent="-342900" algn="l" rtl="0">
              <a:spcBef>
                <a:spcPts val="0"/>
              </a:spcBef>
              <a:spcAft>
                <a:spcPts val="0"/>
              </a:spcAft>
              <a:buSzPts val="1800"/>
              <a:buChar char="●"/>
            </a:pPr>
            <a:r>
              <a:rPr lang="en"/>
              <a:t>Provide people that are often data subjects and objects of surveillance with the power to </a:t>
            </a:r>
            <a:r>
              <a:rPr lang="en" b="1"/>
              <a:t>prevent, contest</a:t>
            </a:r>
            <a:r>
              <a:rPr lang="en"/>
              <a:t> </a:t>
            </a:r>
            <a:r>
              <a:rPr lang="en" b="1"/>
              <a:t>and dismantle oppressive systems</a:t>
            </a:r>
            <a:r>
              <a:rPr lang="en"/>
              <a:t>. </a:t>
            </a:r>
            <a:endParaRPr/>
          </a:p>
          <a:p>
            <a:pPr marL="457200" lvl="0" indent="-342900" algn="l" rtl="0">
              <a:spcBef>
                <a:spcPts val="0"/>
              </a:spcBef>
              <a:spcAft>
                <a:spcPts val="0"/>
              </a:spcAft>
              <a:buClr>
                <a:srgbClr val="3C78D8"/>
              </a:buClr>
              <a:buSzPts val="1800"/>
              <a:buChar char="●"/>
            </a:pPr>
            <a:r>
              <a:rPr lang="en">
                <a:solidFill>
                  <a:srgbClr val="3C78D8"/>
                </a:solidFill>
              </a:rPr>
              <a:t>Help community members </a:t>
            </a:r>
            <a:r>
              <a:rPr lang="en" b="1">
                <a:solidFill>
                  <a:srgbClr val="3C78D8"/>
                </a:solidFill>
              </a:rPr>
              <a:t>understand data contexts, along with trade-offs and constraints</a:t>
            </a:r>
            <a:r>
              <a:rPr lang="en">
                <a:solidFill>
                  <a:srgbClr val="3C78D8"/>
                </a:solidFill>
              </a:rPr>
              <a:t> faced by the City. </a:t>
            </a:r>
            <a:endParaRPr>
              <a:solidFill>
                <a:srgbClr val="3C78D8"/>
              </a:solidFill>
            </a:endParaRPr>
          </a:p>
          <a:p>
            <a:pPr marL="457200" lvl="0" indent="-342900" algn="l" rtl="0">
              <a:spcBef>
                <a:spcPts val="0"/>
              </a:spcBef>
              <a:spcAft>
                <a:spcPts val="0"/>
              </a:spcAft>
              <a:buSzPts val="1800"/>
              <a:buChar char="●"/>
            </a:pPr>
            <a:r>
              <a:rPr lang="en"/>
              <a:t>Building public trust in the City’s data governance process and social license to use data requires the City to </a:t>
            </a:r>
            <a:r>
              <a:rPr lang="en" b="1"/>
              <a:t>shift power to community members in deliberation and decision-making </a:t>
            </a:r>
            <a:r>
              <a:rPr lang="en"/>
              <a:t>about data systems. It also requires transparent public communication.</a:t>
            </a:r>
            <a:endParaRPr/>
          </a:p>
        </p:txBody>
      </p:sp>
    </p:spTree>
  </p:cSld>
  <p:clrMapOvr>
    <a:masterClrMapping/>
  </p:clrMapOvr>
  <p:transition spd="slow" advClick="0" advTm="20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Details </a:t>
            </a:r>
            <a:endParaRPr/>
          </a:p>
        </p:txBody>
      </p:sp>
      <p:sp>
        <p:nvSpPr>
          <p:cNvPr id="124" name="Google Shape;124;p21"/>
          <p:cNvSpPr txBox="1">
            <a:spLocks noGrp="1"/>
          </p:cNvSpPr>
          <p:nvPr>
            <p:ph type="body" idx="1"/>
          </p:nvPr>
        </p:nvSpPr>
        <p:spPr>
          <a:xfrm>
            <a:off x="311700" y="1152475"/>
            <a:ext cx="8520600" cy="3762300"/>
          </a:xfrm>
          <a:prstGeom prst="rect">
            <a:avLst/>
          </a:prstGeom>
        </p:spPr>
        <p:txBody>
          <a:bodyPr spcFirstLastPara="1" wrap="square" lIns="91425" tIns="91425" rIns="91425" bIns="91425" anchor="t" anchorCtr="0">
            <a:normAutofit fontScale="85000" lnSpcReduction="20000"/>
          </a:bodyPr>
          <a:lstStyle/>
          <a:p>
            <a:pPr marL="457200" lvl="0" indent="-349172" algn="l" rtl="0">
              <a:spcBef>
                <a:spcPts val="0"/>
              </a:spcBef>
              <a:spcAft>
                <a:spcPts val="0"/>
              </a:spcAft>
              <a:buSzPct val="100000"/>
              <a:buChar char="●"/>
            </a:pPr>
            <a:r>
              <a:rPr lang="en" sz="2450"/>
              <a:t>To develop confidence, relationships, norms, and shared vocabularies, and equip people to fully participate, the activities will start with data literacy workshops.</a:t>
            </a:r>
            <a:endParaRPr sz="2450"/>
          </a:p>
          <a:p>
            <a:pPr marL="457200" lvl="0" indent="-349172" algn="l" rtl="0">
              <a:spcBef>
                <a:spcPts val="0"/>
              </a:spcBef>
              <a:spcAft>
                <a:spcPts val="0"/>
              </a:spcAft>
              <a:buClr>
                <a:srgbClr val="3C78D8"/>
              </a:buClr>
              <a:buSzPct val="100000"/>
              <a:buChar char="●"/>
            </a:pPr>
            <a:r>
              <a:rPr lang="en" sz="2450">
                <a:solidFill>
                  <a:srgbClr val="3C78D8"/>
                </a:solidFill>
              </a:rPr>
              <a:t>Deliberation among members of the mini-public + City staff will take place through structured, small group activities</a:t>
            </a:r>
            <a:endParaRPr sz="2450">
              <a:solidFill>
                <a:srgbClr val="3C78D8"/>
              </a:solidFill>
            </a:endParaRPr>
          </a:p>
          <a:p>
            <a:pPr marL="457200" lvl="0" indent="-349172" algn="l" rtl="0">
              <a:spcBef>
                <a:spcPts val="0"/>
              </a:spcBef>
              <a:spcAft>
                <a:spcPts val="0"/>
              </a:spcAft>
              <a:buSzPct val="100000"/>
              <a:buChar char="●"/>
            </a:pPr>
            <a:r>
              <a:rPr lang="en" sz="2450"/>
              <a:t>Members can demonstrate facilitative leadership by establishing their own ground rules and community agreements as they work for consensus.</a:t>
            </a:r>
            <a:endParaRPr sz="2450"/>
          </a:p>
          <a:p>
            <a:pPr marL="457200" lvl="0" indent="-349172" algn="l" rtl="0">
              <a:spcBef>
                <a:spcPts val="0"/>
              </a:spcBef>
              <a:spcAft>
                <a:spcPts val="0"/>
              </a:spcAft>
              <a:buClr>
                <a:srgbClr val="3C78D8"/>
              </a:buClr>
              <a:buSzPct val="100000"/>
              <a:buChar char="●"/>
            </a:pPr>
            <a:r>
              <a:rPr lang="en" sz="2450">
                <a:solidFill>
                  <a:srgbClr val="3C78D8"/>
                </a:solidFill>
              </a:rPr>
              <a:t>Where broader community input is needed, the members of the mini-public can design and hold community events, conduct surveys, etc.</a:t>
            </a:r>
            <a:endParaRPr sz="2450">
              <a:solidFill>
                <a:srgbClr val="3C78D8"/>
              </a:solidFill>
            </a:endParaRPr>
          </a:p>
          <a:p>
            <a:pPr marL="457200" lvl="0" indent="-349172" algn="l" rtl="0">
              <a:spcBef>
                <a:spcPts val="0"/>
              </a:spcBef>
              <a:spcAft>
                <a:spcPts val="0"/>
              </a:spcAft>
              <a:buSzPct val="100000"/>
              <a:buChar char="●"/>
            </a:pPr>
            <a:r>
              <a:rPr lang="en" sz="2450"/>
              <a:t>A communications strategy will enable accountability</a:t>
            </a:r>
            <a:endParaRPr/>
          </a:p>
        </p:txBody>
      </p:sp>
    </p:spTree>
  </p:cSld>
  <p:clrMapOvr>
    <a:masterClrMapping/>
  </p:clrMapOvr>
  <p:transition spd="slow" advClick="0" advTm="20000"/>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1298</Words>
  <Application>Microsoft Office PowerPoint</Application>
  <PresentationFormat>On-screen Show (16:9)</PresentationFormat>
  <Paragraphs>125</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Roboto</vt:lpstr>
      <vt:lpstr>Simple Light</vt:lpstr>
      <vt:lpstr>Data Justice for Pittsburgh’s Black Neighborhoods</vt:lpstr>
      <vt:lpstr>The Black Equity Coalition was one of four teams awarded $1.1 million over three years </vt:lpstr>
      <vt:lpstr>This project brings together very familiar partners with many different affiliations…</vt:lpstr>
      <vt:lpstr>Our Overall Objectives</vt:lpstr>
      <vt:lpstr>Our work will take place at two scales…. </vt:lpstr>
      <vt:lpstr>This initiative supports the BEC Data Justice Working Group’s Mission, Vision, and Values</vt:lpstr>
      <vt:lpstr>Citywide Mini-Public</vt:lpstr>
      <vt:lpstr>Benefits in having residents partnering with the City in making data decisions</vt:lpstr>
      <vt:lpstr>Details </vt:lpstr>
      <vt:lpstr>Neighborhood Power-Building</vt:lpstr>
      <vt:lpstr>Inspiration - two efforts that have convened people in conversation using data </vt:lpstr>
      <vt:lpstr>Benefits of focused work to develop and implement a health improvement plan in one neighborhood</vt:lpstr>
      <vt:lpstr>Residents will work with data in a series of workshop activities designed to build confidence and power and spark conversation</vt:lpstr>
      <vt:lpstr>An artist can also work with residents to elevate their lived experience through art and storytelling</vt:lpstr>
      <vt:lpstr>The Health Improvement Plan Will be Action-oriented, and may address these topics:</vt:lpstr>
      <vt:lpstr>We’ll also focus on accountability</vt:lpstr>
      <vt:lpstr>Inspiration: Cleveland’s Neighborhood Stabilization Team and Homewood’s “Dirty Thirty” effort.</vt:lpstr>
      <vt:lpstr>Timeline</vt:lpstr>
      <vt:lpstr>We’ll share lessons we’ll learn along the way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Justice for Pittsburgh’s Black Neighborhoods</dc:title>
  <dc:creator>Campbell, Cole</dc:creator>
  <cp:lastModifiedBy>Campbell, Cole</cp:lastModifiedBy>
  <cp:revision>2</cp:revision>
  <dcterms:modified xsi:type="dcterms:W3CDTF">2023-11-03T22:46:07Z</dcterms:modified>
</cp:coreProperties>
</file>