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319" r:id="rId5"/>
    <p:sldId id="324" r:id="rId6"/>
    <p:sldId id="341" r:id="rId7"/>
    <p:sldId id="350" r:id="rId8"/>
    <p:sldId id="325" r:id="rId9"/>
    <p:sldId id="343" r:id="rId10"/>
    <p:sldId id="346" r:id="rId11"/>
    <p:sldId id="347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00A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2" autoAdjust="0"/>
    <p:restoredTop sz="80611" autoAdjust="0"/>
  </p:normalViewPr>
  <p:slideViewPr>
    <p:cSldViewPr snapToGrid="0" snapToObjects="1">
      <p:cViewPr varScale="1">
        <p:scale>
          <a:sx n="96" d="100"/>
          <a:sy n="96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18ED-DD47-0E4B-8CAA-4DFDCA393A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654D2-4B9C-2944-AFA3-78DFDAEF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4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9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8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9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1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1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54D2-4B9C-2944-AFA3-78DFDAEF5A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4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F5E-62ED-1E43-BB82-88EAF9511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38C73-96F4-DE43-A159-3A5E0134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649326-8F50-FE41-B983-B616ECFAC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7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59DE-0907-2F4B-8CA5-BB290E9B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B0CA4-A834-744D-8442-65440F812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AC3D8C-1DD4-CA43-97C8-42C207EA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C77DF-3930-4548-87B4-2C9EEB220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523EA-C293-9B43-9A8C-8D75C60E1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8E2634-A944-0F46-ABA7-AE6B7E54B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EAB2-F1D1-7246-925C-FE903F43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5FDE-85C3-CF42-A5E5-EABDE749C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0B5114-4323-504C-8A58-00622086E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0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62A2-E626-2149-929F-3D8012B5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705C6-DF7C-1748-A38E-75B29108F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F9B147-9A1A-514D-93F3-7B3D51CE4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9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E694-A6E3-774C-8BB0-C56731FB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7E6D-D476-2A47-B0D8-90B73E4C7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ABE17-19CD-3945-B103-972DAFF5F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4FF544-C37F-9149-82EF-5A06447C1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7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2E55-AB7D-4E42-9D02-CF20D2A1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35D9-5133-9941-B903-59A6274B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C3EE6-153F-FF4A-A625-F977FDB94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7AF13-6523-2C44-B8DD-37F2CAFD6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11B35-F66C-0849-9180-5F86E3734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9FE9E1-AD17-1149-ADCF-A0C8B3190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1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64E5-B045-0C42-A779-AC3CB65D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Roboto Slab ExtraBold" pitchFamily="2" charset="0"/>
                <a:ea typeface="Roboto Slab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8AA-61FE-1347-9158-30C38E11C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0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82D934-D7E3-B84F-A4A1-F002322B7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5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024A-48E9-6F40-8BE6-F7865C7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66BF-2E06-E34A-A3AC-32AED48F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BCB1B-6999-8641-BBB2-2D284ECC4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A62EB0-02A5-B143-9EA9-C7A7625CC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0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B054-3565-3F40-B623-4B3EA818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2AFCC-0679-2143-AC49-97278A281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C5505-BBF6-5F49-82AD-BBC157C94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C92CB9-0C26-E349-8FE0-0054F62E7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DC407-261D-094D-93E4-E80224ED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7C179-3B94-A446-95DA-BC99DFF42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3113-3955-3448-8A54-23910C396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 |  </a:t>
            </a:r>
            <a:r>
              <a:rPr lang="en-US" dirty="0" err="1"/>
              <a:t>ctdata.org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6F8C3-D4A9-2F48-ACA4-16A32F5D1D6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6960" y="6144215"/>
            <a:ext cx="661240" cy="7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Roboto Slab ExtraBold" pitchFamily="2" charset="0"/>
          <a:ea typeface="Roboto Slab ExtraBold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EFF1-2E69-A840-B12B-50B58AA6D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E4B0-40E4-8542-9A13-33A47EA4C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363B3-0475-9844-AE84-1EC29C33C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2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12D8F-3CA5-894A-9937-317A7B750F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853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85157-0875-8043-B562-583DA409EE93}"/>
              </a:ext>
            </a:extLst>
          </p:cNvPr>
          <p:cNvSpPr txBox="1"/>
          <p:nvPr/>
        </p:nvSpPr>
        <p:spPr>
          <a:xfrm>
            <a:off x="337063" y="2611159"/>
            <a:ext cx="5008102" cy="1261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boto Slab ExtraBold" pitchFamily="2" charset="0"/>
                <a:ea typeface="Roboto Slab ExtraBold" pitchFamily="2" charset="0"/>
              </a:rPr>
              <a:t>Connecticut Voter Data Analysis</a:t>
            </a:r>
          </a:p>
          <a:p>
            <a:r>
              <a:rPr lang="en-US" sz="2400" dirty="0">
                <a:solidFill>
                  <a:schemeClr val="bg1"/>
                </a:solidFill>
                <a:latin typeface="Roboto Slab Medium" pitchFamily="2" charset="0"/>
                <a:ea typeface="Roboto Slab Medium" pitchFamily="2" charset="0"/>
              </a:rPr>
              <a:t>Jason Cheung, Senior Data Analyst</a:t>
            </a:r>
          </a:p>
          <a:p>
            <a:r>
              <a:rPr lang="en-US" sz="2400" dirty="0">
                <a:solidFill>
                  <a:schemeClr val="bg1"/>
                </a:solidFill>
                <a:latin typeface="Roboto Slab Medium" pitchFamily="2" charset="0"/>
                <a:ea typeface="Roboto Slab Medium" pitchFamily="2" charset="0"/>
              </a:rPr>
              <a:t>2023 NNIP Conference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FC544E-F186-AD4C-B606-551F7D58E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66" y="728526"/>
            <a:ext cx="2918669" cy="78278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FC0CAB7-2C47-0D4F-8DEE-2133A8A4DA3A}"/>
              </a:ext>
            </a:extLst>
          </p:cNvPr>
          <p:cNvGrpSpPr/>
          <p:nvPr/>
        </p:nvGrpSpPr>
        <p:grpSpPr>
          <a:xfrm>
            <a:off x="6265131" y="3478251"/>
            <a:ext cx="5727700" cy="3390900"/>
            <a:chOff x="6477000" y="4139504"/>
            <a:chExt cx="5727700" cy="3390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FFD566-1C7E-B940-8C17-47592D68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tretch>
              <a:fillRect/>
            </a:stretch>
          </p:blipFill>
          <p:spPr>
            <a:xfrm>
              <a:off x="6477000" y="4139504"/>
              <a:ext cx="5727700" cy="3390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6663C9-9784-8F4D-83D6-005544915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04000" y="4287141"/>
              <a:ext cx="5588000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244686"/>
      </p:ext>
    </p:extLst>
  </p:cSld>
  <p:clrMapOvr>
    <a:masterClrMapping/>
  </p:clrMapOvr>
  <p:transition spd="slow" advClick="0" advTm="7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08BBB-3B99-B0AF-3D09-0C4C3548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84226" y="2808046"/>
            <a:ext cx="8623547" cy="1241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Low Voter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2535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Voter Participation Increased With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1AA44-4A24-E033-3450-58304108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68385" y="1691942"/>
            <a:ext cx="7455229" cy="50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Socioeconomic Factors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876EF123-E565-A88D-1801-956FDEAB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76" y="1325563"/>
            <a:ext cx="7967848" cy="53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Socioeconomic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EF123-E565-A88D-1801-956FDEAB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2076" y="1325563"/>
            <a:ext cx="7967848" cy="53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Socioeconomic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EF123-E565-A88D-1801-956FDEAB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2076" y="1325563"/>
            <a:ext cx="7967847" cy="53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3CF7-49F4-A742-9C9A-18045F9A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27186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Who Doesn’t Like a Nice Dashboard?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571C0C-4605-6243-B6A4-9633CF229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15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 err="1"/>
              <a:t>ctdata.org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39C60-B8C2-CE4E-AD8C-B154DBAB8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3" y="2364020"/>
            <a:ext cx="544471" cy="47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458D8C-D273-0297-A858-2958D935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0" y="45305"/>
            <a:ext cx="10735540" cy="6767390"/>
          </a:xfrm>
          <a:prstGeom prst="rect">
            <a:avLst/>
          </a:prstGeom>
          <a:ln>
            <a:solidFill>
              <a:srgbClr val="080808"/>
            </a:solidFill>
          </a:ln>
        </p:spPr>
      </p:pic>
    </p:spTree>
    <p:extLst>
      <p:ext uri="{BB962C8B-B14F-4D97-AF65-F5344CB8AC3E}">
        <p14:creationId xmlns:p14="http://schemas.microsoft.com/office/powerpoint/2010/main" val="42916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22345-96FB-70B6-D8CD-9129A3538A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97" y="670213"/>
            <a:ext cx="12090606" cy="5517573"/>
          </a:xfrm>
          <a:prstGeom prst="rect">
            <a:avLst/>
          </a:prstGeom>
          <a:ln>
            <a:solidFill>
              <a:srgbClr val="080808"/>
            </a:solidFill>
          </a:ln>
        </p:spPr>
      </p:pic>
    </p:spTree>
    <p:extLst>
      <p:ext uri="{BB962C8B-B14F-4D97-AF65-F5344CB8AC3E}">
        <p14:creationId xmlns:p14="http://schemas.microsoft.com/office/powerpoint/2010/main" val="40219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EFF1-2E69-A840-B12B-50B58AA6D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E4B0-40E4-8542-9A13-33A47EA4C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363B3-0475-9844-AE84-1EC29C33C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12D8F-3CA5-894A-9937-317A7B750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853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85157-0875-8043-B562-583DA409EE93}"/>
              </a:ext>
            </a:extLst>
          </p:cNvPr>
          <p:cNvSpPr txBox="1"/>
          <p:nvPr/>
        </p:nvSpPr>
        <p:spPr>
          <a:xfrm>
            <a:off x="4462257" y="4151360"/>
            <a:ext cx="3267484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 Slab ExtraBold" pitchFamily="2" charset="0"/>
                <a:ea typeface="Roboto Slab ExtraBold" pitchFamily="2" charset="0"/>
              </a:rPr>
              <a:t>Thank you!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FC544E-F186-AD4C-B606-551F7D58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387" y="2455960"/>
            <a:ext cx="4273224" cy="1146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0A30FC-8AA0-0547-BF84-AA9F804445CC}"/>
              </a:ext>
            </a:extLst>
          </p:cNvPr>
          <p:cNvSpPr txBox="1"/>
          <p:nvPr/>
        </p:nvSpPr>
        <p:spPr>
          <a:xfrm>
            <a:off x="317500" y="5382994"/>
            <a:ext cx="6096000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US" sz="2400" b="1" dirty="0">
              <a:solidFill>
                <a:schemeClr val="bg1"/>
              </a:solidFill>
              <a:latin typeface="Roboto Slab Black" pitchFamily="2" charset="0"/>
              <a:ea typeface="Roboto Slab Black" pitchFamily="2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Roboto Slab Black" pitchFamily="2" charset="0"/>
                <a:ea typeface="Roboto Slab Black" pitchFamily="2" charset="0"/>
              </a:rPr>
              <a:t>CTData.org</a:t>
            </a:r>
            <a:endParaRPr lang="en-US" sz="2400" b="1" dirty="0">
              <a:solidFill>
                <a:schemeClr val="bg1"/>
              </a:solidFill>
              <a:latin typeface="Roboto Slab Black" pitchFamily="2" charset="0"/>
              <a:ea typeface="Roboto Slab Black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rPr>
              <a:t>@</a:t>
            </a:r>
            <a:r>
              <a:rPr lang="en-US" sz="2400" dirty="0" err="1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rPr>
              <a:t>CTOpenData</a:t>
            </a:r>
            <a:endParaRPr lang="en-US" sz="2400" dirty="0">
              <a:solidFill>
                <a:schemeClr val="bg1"/>
              </a:solidFill>
              <a:latin typeface="Roboto Slab Light" pitchFamily="2" charset="0"/>
              <a:ea typeface="Roboto Slab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6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3CF7-49F4-A742-9C9A-18045F9A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Data Sources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571C0C-4605-6243-B6A4-9633CF229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2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 err="1"/>
              <a:t>ctdata.org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39C60-B8C2-CE4E-AD8C-B154DBAB8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762" y="1038457"/>
            <a:ext cx="544471" cy="47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3CF7-49F4-A742-9C9A-18045F9A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Data Sources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571C0C-4605-6243-B6A4-9633CF229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3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 err="1"/>
              <a:t>ctdata.org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39C60-B8C2-CE4E-AD8C-B154DBAB8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762" y="1038457"/>
            <a:ext cx="544471" cy="47022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53F7F-84E2-3344-BB87-3CBDC0AA1DBA}"/>
              </a:ext>
            </a:extLst>
          </p:cNvPr>
          <p:cNvSpPr txBox="1">
            <a:spLocks/>
          </p:cNvSpPr>
          <p:nvPr/>
        </p:nvSpPr>
        <p:spPr>
          <a:xfrm>
            <a:off x="1796119" y="5087269"/>
            <a:ext cx="3471354" cy="905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Font typeface="Arial" panose="020B0604020202020204" pitchFamily="34" charset="0"/>
              <a:buNone/>
            </a:pPr>
            <a:r>
              <a:rPr lang="en-US" sz="2400" dirty="0">
                <a:latin typeface="Roboto Slab Medium" pitchFamily="2" charset="0"/>
                <a:ea typeface="Roboto Slab Medium" pitchFamily="2" charset="0"/>
              </a:rPr>
              <a:t>Connecticut Secretary of the State (SOTS)</a:t>
            </a:r>
          </a:p>
        </p:txBody>
      </p:sp>
      <p:pic>
        <p:nvPicPr>
          <p:cNvPr id="20" name="Picture 19" descr="A picture containing outdoor, black&#10;&#10;Description automatically generated">
            <a:extLst>
              <a:ext uri="{FF2B5EF4-FFF2-40B4-BE49-F238E27FC236}">
                <a16:creationId xmlns:a16="http://schemas.microsoft.com/office/drawing/2014/main" id="{4D21125D-734C-1F13-E0B8-5216FE9CE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86" y="2885427"/>
            <a:ext cx="1976420" cy="19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3CF7-49F4-A742-9C9A-18045F9A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Data Sources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571C0C-4605-6243-B6A4-9633CF229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4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 err="1"/>
              <a:t>ctdata.org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39C60-B8C2-CE4E-AD8C-B154DBAB8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762" y="1038457"/>
            <a:ext cx="544471" cy="47022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53F7F-84E2-3344-BB87-3CBDC0AA1DBA}"/>
              </a:ext>
            </a:extLst>
          </p:cNvPr>
          <p:cNvSpPr txBox="1">
            <a:spLocks/>
          </p:cNvSpPr>
          <p:nvPr/>
        </p:nvSpPr>
        <p:spPr>
          <a:xfrm>
            <a:off x="1796119" y="5087269"/>
            <a:ext cx="3471354" cy="905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Font typeface="Arial" panose="020B0604020202020204" pitchFamily="34" charset="0"/>
              <a:buNone/>
            </a:pPr>
            <a:r>
              <a:rPr lang="en-US" sz="2400" dirty="0">
                <a:latin typeface="Roboto Slab Medium" pitchFamily="2" charset="0"/>
                <a:ea typeface="Roboto Slab Medium" pitchFamily="2" charset="0"/>
              </a:rPr>
              <a:t>Connecticut Secretary of the State (SOTS)</a:t>
            </a:r>
          </a:p>
        </p:txBody>
      </p:sp>
      <p:pic>
        <p:nvPicPr>
          <p:cNvPr id="20" name="Picture 19" descr="A picture containing outdoor, black&#10;&#10;Description automatically generated">
            <a:extLst>
              <a:ext uri="{FF2B5EF4-FFF2-40B4-BE49-F238E27FC236}">
                <a16:creationId xmlns:a16="http://schemas.microsoft.com/office/drawing/2014/main" id="{4D21125D-734C-1F13-E0B8-5216FE9CE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86" y="2885427"/>
            <a:ext cx="1976420" cy="19764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390C43-D56C-19F6-6746-0AD335D495F8}"/>
              </a:ext>
            </a:extLst>
          </p:cNvPr>
          <p:cNvCxnSpPr>
            <a:cxnSpLocks/>
          </p:cNvCxnSpPr>
          <p:nvPr/>
        </p:nvCxnSpPr>
        <p:spPr>
          <a:xfrm flipV="1">
            <a:off x="6096000" y="2718600"/>
            <a:ext cx="0" cy="339125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603171-140C-4562-61E1-7A26EC702086}"/>
              </a:ext>
            </a:extLst>
          </p:cNvPr>
          <p:cNvSpPr txBox="1">
            <a:spLocks/>
          </p:cNvSpPr>
          <p:nvPr/>
        </p:nvSpPr>
        <p:spPr>
          <a:xfrm>
            <a:off x="7203030" y="5087269"/>
            <a:ext cx="3043739" cy="905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Font typeface="Arial" panose="020B0604020202020204" pitchFamily="34" charset="0"/>
              <a:buNone/>
            </a:pPr>
            <a:r>
              <a:rPr lang="en-US" sz="2400" dirty="0">
                <a:latin typeface="Roboto Slab Medium" pitchFamily="2" charset="0"/>
                <a:ea typeface="Roboto Slab Medium" pitchFamily="2" charset="0"/>
              </a:rPr>
              <a:t>United States Census Bureau</a:t>
            </a:r>
          </a:p>
        </p:txBody>
      </p:sp>
      <p:pic>
        <p:nvPicPr>
          <p:cNvPr id="12" name="Picture 11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E47A353-F47A-0B70-2491-9ED3D4DC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793" y="3410796"/>
            <a:ext cx="2600215" cy="10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Who’s in the Voter Data?</a:t>
            </a:r>
          </a:p>
        </p:txBody>
      </p:sp>
      <p:pic>
        <p:nvPicPr>
          <p:cNvPr id="13" name="Picture 1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711002F-4368-9BB3-93F0-827A59AB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19" y="1957146"/>
            <a:ext cx="3917183" cy="39171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42DA38-1B04-6831-019C-B022F5E64525}"/>
              </a:ext>
            </a:extLst>
          </p:cNvPr>
          <p:cNvSpPr txBox="1"/>
          <p:nvPr/>
        </p:nvSpPr>
        <p:spPr>
          <a:xfrm>
            <a:off x="2432939" y="3500238"/>
            <a:ext cx="173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Registered Voters 2023</a:t>
            </a:r>
          </a:p>
        </p:txBody>
      </p:sp>
    </p:spTree>
    <p:extLst>
      <p:ext uri="{BB962C8B-B14F-4D97-AF65-F5344CB8AC3E}">
        <p14:creationId xmlns:p14="http://schemas.microsoft.com/office/powerpoint/2010/main" val="30039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0"/>
    </mc:Choice>
    <mc:Fallback xmlns="">
      <p:transition spd="slow" advClick="0" advTm="29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Who’s in the Voter Data?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11002F-4368-9BB3-93F0-827A59AB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0619" y="1957146"/>
            <a:ext cx="3917183" cy="39171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42DA38-1B04-6831-019C-B022F5E64525}"/>
              </a:ext>
            </a:extLst>
          </p:cNvPr>
          <p:cNvSpPr txBox="1"/>
          <p:nvPr/>
        </p:nvSpPr>
        <p:spPr>
          <a:xfrm>
            <a:off x="2422548" y="3500238"/>
            <a:ext cx="1753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Registered Voters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79AB2-1B70-B062-AAB6-09D7BF4AA660}"/>
              </a:ext>
            </a:extLst>
          </p:cNvPr>
          <p:cNvSpPr txBox="1"/>
          <p:nvPr/>
        </p:nvSpPr>
        <p:spPr>
          <a:xfrm>
            <a:off x="4291447" y="1295401"/>
            <a:ext cx="241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Lived and voted in a different town in 2019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FB73526-D4E9-C6C3-1E65-5F2E2578F3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82161" y="1500413"/>
            <a:ext cx="475718" cy="7428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1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Who’s in the Voter Data?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11002F-4368-9BB3-93F0-827A59AB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0619" y="1957146"/>
            <a:ext cx="3917183" cy="39171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42DA38-1B04-6831-019C-B022F5E64525}"/>
              </a:ext>
            </a:extLst>
          </p:cNvPr>
          <p:cNvSpPr txBox="1"/>
          <p:nvPr/>
        </p:nvSpPr>
        <p:spPr>
          <a:xfrm>
            <a:off x="2422548" y="3500238"/>
            <a:ext cx="1753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Registered Voters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79AB2-1B70-B062-AAB6-09D7BF4AA660}"/>
              </a:ext>
            </a:extLst>
          </p:cNvPr>
          <p:cNvSpPr txBox="1"/>
          <p:nvPr/>
        </p:nvSpPr>
        <p:spPr>
          <a:xfrm>
            <a:off x="4291447" y="1295401"/>
            <a:ext cx="241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Lived and voted in a different town in 2019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FB73526-D4E9-C6C3-1E65-5F2E2578F3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82161" y="1500413"/>
            <a:ext cx="475718" cy="7428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nk circle with a black circle&#10;&#10;Description automatically generated">
            <a:extLst>
              <a:ext uri="{FF2B5EF4-FFF2-40B4-BE49-F238E27FC236}">
                <a16:creationId xmlns:a16="http://schemas.microsoft.com/office/drawing/2014/main" id="{499EE760-9302-C62B-BCE8-040B27E15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8" y="1957146"/>
            <a:ext cx="3917183" cy="3917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D36CBD-721F-D429-793D-BC093C823C3C}"/>
              </a:ext>
            </a:extLst>
          </p:cNvPr>
          <p:cNvSpPr txBox="1"/>
          <p:nvPr/>
        </p:nvSpPr>
        <p:spPr>
          <a:xfrm>
            <a:off x="8016128" y="3315571"/>
            <a:ext cx="175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Voted in Hartford 2019</a:t>
            </a:r>
          </a:p>
        </p:txBody>
      </p:sp>
    </p:spTree>
    <p:extLst>
      <p:ext uri="{BB962C8B-B14F-4D97-AF65-F5344CB8AC3E}">
        <p14:creationId xmlns:p14="http://schemas.microsoft.com/office/powerpoint/2010/main" val="8498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7EB-E668-C1A2-CEEF-5A8CD0C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0" y="0"/>
            <a:ext cx="10515600" cy="1325563"/>
          </a:xfrm>
        </p:spPr>
        <p:txBody>
          <a:bodyPr/>
          <a:lstStyle/>
          <a:p>
            <a:r>
              <a:rPr lang="en-US" dirty="0"/>
              <a:t>Who’s in the Voter Data?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11002F-4368-9BB3-93F0-827A59AB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0619" y="1957146"/>
            <a:ext cx="3917183" cy="39171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42DA38-1B04-6831-019C-B022F5E64525}"/>
              </a:ext>
            </a:extLst>
          </p:cNvPr>
          <p:cNvSpPr txBox="1"/>
          <p:nvPr/>
        </p:nvSpPr>
        <p:spPr>
          <a:xfrm>
            <a:off x="2422548" y="3500238"/>
            <a:ext cx="1753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Registered Voters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79AB2-1B70-B062-AAB6-09D7BF4AA660}"/>
              </a:ext>
            </a:extLst>
          </p:cNvPr>
          <p:cNvSpPr txBox="1"/>
          <p:nvPr/>
        </p:nvSpPr>
        <p:spPr>
          <a:xfrm>
            <a:off x="4291447" y="1295401"/>
            <a:ext cx="241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Lived and voted in a different town in 2019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FB73526-D4E9-C6C3-1E65-5F2E2578F3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82161" y="1500413"/>
            <a:ext cx="475718" cy="7428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D36CBD-721F-D429-793D-BC093C823C3C}"/>
              </a:ext>
            </a:extLst>
          </p:cNvPr>
          <p:cNvSpPr txBox="1"/>
          <p:nvPr/>
        </p:nvSpPr>
        <p:spPr>
          <a:xfrm>
            <a:off x="8016128" y="3315571"/>
            <a:ext cx="175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Voted in Hartford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A8D993-9A6B-F06C-613D-AF070EF571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4200" y="1957146"/>
            <a:ext cx="3917183" cy="3917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A34914-7ECF-493E-BC3C-2A3376CEB91A}"/>
              </a:ext>
            </a:extLst>
          </p:cNvPr>
          <p:cNvSpPr txBox="1"/>
          <p:nvPr/>
        </p:nvSpPr>
        <p:spPr>
          <a:xfrm>
            <a:off x="9921369" y="1291508"/>
            <a:ext cx="14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Moved out of Hartford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D69D2F4-5EAD-CF56-91EE-F75BD610C5A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79397" y="1500413"/>
            <a:ext cx="475718" cy="7428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3CF7-49F4-A742-9C9A-18045F9A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27186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Findings &amp; Insights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571C0C-4605-6243-B6A4-9633CF229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algn="l"/>
            <a:fld id="{4DFC6C16-6D52-5E46-963A-0ABBBF7966FA}" type="slidenum">
              <a:rPr lang="en-US" smtClean="0"/>
              <a:pPr algn="l"/>
              <a:t>9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 err="1"/>
              <a:t>ctdata.org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39C60-B8C2-CE4E-AD8C-B154DBAB8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3" y="2364020"/>
            <a:ext cx="544471" cy="47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CT Data Collaborative Brand &amp; Chart Colors">
      <a:dk1>
        <a:srgbClr val="262458"/>
      </a:dk1>
      <a:lt1>
        <a:srgbClr val="F3F3F6"/>
      </a:lt1>
      <a:dk2>
        <a:srgbClr val="00ACC7"/>
      </a:dk2>
      <a:lt2>
        <a:srgbClr val="9A3890"/>
      </a:lt2>
      <a:accent1>
        <a:srgbClr val="262458"/>
      </a:accent1>
      <a:accent2>
        <a:srgbClr val="38738C"/>
      </a:accent2>
      <a:accent3>
        <a:srgbClr val="008881"/>
      </a:accent3>
      <a:accent4>
        <a:srgbClr val="F37960"/>
      </a:accent4>
      <a:accent5>
        <a:srgbClr val="A6A9B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Data Collaborative_Branded PPT Template_2022 With Slide Types" id="{ACC0A4F9-D55A-B547-AAEE-6B8EEDF1800E}" vid="{D4C9B31B-D0CF-5845-A38C-ED23214BD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0AAA825C44F4D86D09533F49DEBB7" ma:contentTypeVersion="16" ma:contentTypeDescription="Create a new document." ma:contentTypeScope="" ma:versionID="56317d186a9795429b4c55d65772ec55">
  <xsd:schema xmlns:xsd="http://www.w3.org/2001/XMLSchema" xmlns:xs="http://www.w3.org/2001/XMLSchema" xmlns:p="http://schemas.microsoft.com/office/2006/metadata/properties" xmlns:ns2="92c34350-9e20-4c68-b40e-1dbdb2190fa6" xmlns:ns3="5bbe0b92-15a5-44a4-884f-8416caa1f19a" targetNamespace="http://schemas.microsoft.com/office/2006/metadata/properties" ma:root="true" ma:fieldsID="87803287f5aca24fc2e9821dfb688225" ns2:_="" ns3:_="">
    <xsd:import namespace="92c34350-9e20-4c68-b40e-1dbdb2190fa6"/>
    <xsd:import namespace="5bbe0b92-15a5-44a4-884f-8416caa1f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34350-9e20-4c68-b40e-1dbdb2190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63a627-5a97-43a3-ac9c-b7dff2f1b3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e0b92-15a5-44a4-884f-8416caa1f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a6071d-3f31-441c-9e7a-ba63d16168df}" ma:internalName="TaxCatchAll" ma:showField="CatchAllData" ma:web="5bbe0b92-15a5-44a4-884f-8416caa1f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c34350-9e20-4c68-b40e-1dbdb2190fa6">
      <Terms xmlns="http://schemas.microsoft.com/office/infopath/2007/PartnerControls"/>
    </lcf76f155ced4ddcb4097134ff3c332f>
    <TaxCatchAll xmlns="5bbe0b92-15a5-44a4-884f-8416caa1f1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557BA-8314-47F2-98C4-E1E87E007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c34350-9e20-4c68-b40e-1dbdb2190fa6"/>
    <ds:schemaRef ds:uri="5bbe0b92-15a5-44a4-884f-8416caa1f1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9E0703-13F2-4E5E-AC27-DCF535F23B02}">
  <ds:schemaRefs>
    <ds:schemaRef ds:uri="http://purl.org/dc/dcmitype/"/>
    <ds:schemaRef ds:uri="http://purl.org/dc/elements/1.1/"/>
    <ds:schemaRef ds:uri="92c34350-9e20-4c68-b40e-1dbdb2190fa6"/>
    <ds:schemaRef ds:uri="http://purl.org/dc/terms/"/>
    <ds:schemaRef ds:uri="http://schemas.microsoft.com/office/2006/documentManagement/types"/>
    <ds:schemaRef ds:uri="http://schemas.microsoft.com/office/2006/metadata/properties"/>
    <ds:schemaRef ds:uri="5bbe0b92-15a5-44a4-884f-8416caa1f19a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EE79BD0-3CB5-43FE-90C0-978AE84C59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CTData Collaborative_Branded PPT Template_2022 With Slide Types</Template>
  <TotalTime>4340</TotalTime>
  <Words>188</Words>
  <Application>Microsoft Office PowerPoint</Application>
  <PresentationFormat>Widescreen</PresentationFormat>
  <Paragraphs>56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Poppins</vt:lpstr>
      <vt:lpstr>Poppins Light</vt:lpstr>
      <vt:lpstr>Roboto Slab Black</vt:lpstr>
      <vt:lpstr>Roboto Slab ExtraBold</vt:lpstr>
      <vt:lpstr>Roboto Slab Light</vt:lpstr>
      <vt:lpstr>Roboto Slab Medium</vt:lpstr>
      <vt:lpstr>Office Theme</vt:lpstr>
      <vt:lpstr>PowerPoint Presentation</vt:lpstr>
      <vt:lpstr>Data Sources</vt:lpstr>
      <vt:lpstr>Data Sources</vt:lpstr>
      <vt:lpstr>Data Sources</vt:lpstr>
      <vt:lpstr>Who’s in the Voter Data?</vt:lpstr>
      <vt:lpstr>Who’s in the Voter Data?</vt:lpstr>
      <vt:lpstr>Who’s in the Voter Data?</vt:lpstr>
      <vt:lpstr>Who’s in the Voter Data?</vt:lpstr>
      <vt:lpstr>Findings &amp; Insights</vt:lpstr>
      <vt:lpstr>Low Voter Participation</vt:lpstr>
      <vt:lpstr>Voter Participation Increased With Age</vt:lpstr>
      <vt:lpstr>Socioeconomic Factors</vt:lpstr>
      <vt:lpstr>Socioeconomic Factors</vt:lpstr>
      <vt:lpstr>Socioeconomic Factors</vt:lpstr>
      <vt:lpstr>Who Doesn’t Like a Nice Dashboard?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Branded Template with Slide Type Sections</dc:title>
  <dc:creator>Jason Cheung</dc:creator>
  <cp:lastModifiedBy>Campbell, Cole</cp:lastModifiedBy>
  <cp:revision>44</cp:revision>
  <dcterms:created xsi:type="dcterms:W3CDTF">2023-10-30T12:03:40Z</dcterms:created>
  <dcterms:modified xsi:type="dcterms:W3CDTF">2023-11-03T22:49:56Z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0x010100FF70AAA825C44F4D86D09533F49DEBB7</vt:lpwstr>
  </property>
</Properties>
</file>