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393" r:id="rId2"/>
    <p:sldId id="455" r:id="rId3"/>
    <p:sldId id="454" r:id="rId4"/>
    <p:sldId id="434" r:id="rId5"/>
    <p:sldId id="466" r:id="rId6"/>
    <p:sldId id="433" r:id="rId7"/>
    <p:sldId id="457" r:id="rId8"/>
    <p:sldId id="460" r:id="rId9"/>
    <p:sldId id="463" r:id="rId10"/>
    <p:sldId id="467" r:id="rId11"/>
    <p:sldId id="468" r:id="rId12"/>
    <p:sldId id="469" r:id="rId13"/>
    <p:sldId id="471" r:id="rId14"/>
    <p:sldId id="470" r:id="rId15"/>
    <p:sldId id="459" r:id="rId16"/>
    <p:sldId id="480" r:id="rId17"/>
    <p:sldId id="483" r:id="rId18"/>
    <p:sldId id="481" r:id="rId19"/>
    <p:sldId id="484" r:id="rId20"/>
    <p:sldId id="482" r:id="rId21"/>
    <p:sldId id="485" r:id="rId22"/>
    <p:sldId id="487" r:id="rId23"/>
    <p:sldId id="488" r:id="rId24"/>
    <p:sldId id="472" r:id="rId25"/>
    <p:sldId id="473" r:id="rId26"/>
    <p:sldId id="474" r:id="rId27"/>
    <p:sldId id="490" r:id="rId28"/>
    <p:sldId id="475" r:id="rId29"/>
    <p:sldId id="479" r:id="rId30"/>
    <p:sldId id="492" r:id="rId31"/>
    <p:sldId id="495" r:id="rId32"/>
    <p:sldId id="449" r:id="rId33"/>
    <p:sldId id="493" r:id="rId34"/>
    <p:sldId id="450"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734"/>
    <a:srgbClr val="60A238"/>
    <a:srgbClr val="FFCCFF"/>
    <a:srgbClr val="D18515"/>
    <a:srgbClr val="426C26"/>
    <a:srgbClr val="0089E6"/>
    <a:srgbClr val="0069B0"/>
    <a:srgbClr val="3366CC"/>
    <a:srgbClr val="00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70648" autoAdjust="0"/>
  </p:normalViewPr>
  <p:slideViewPr>
    <p:cSldViewPr>
      <p:cViewPr varScale="1">
        <p:scale>
          <a:sx n="79" d="100"/>
          <a:sy n="79" d="100"/>
        </p:scale>
        <p:origin x="2262" y="96"/>
      </p:cViewPr>
      <p:guideLst>
        <p:guide orient="horz" pos="2160"/>
        <p:guide pos="2880"/>
      </p:guideLst>
    </p:cSldViewPr>
  </p:slideViewPr>
  <p:outlineViewPr>
    <p:cViewPr>
      <p:scale>
        <a:sx n="33" d="100"/>
        <a:sy n="33" d="100"/>
      </p:scale>
      <p:origin x="0" y="-1371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321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375C5-52F9-4EC1-ADA5-AAAD0636F98F}"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4F7E5FC2-FE5D-459E-8EE0-80BC1447E80F}">
      <dgm:prSet phldrT="[Text]"/>
      <dgm:spPr/>
      <dgm:t>
        <a:bodyPr/>
        <a:lstStyle/>
        <a:p>
          <a:r>
            <a:rPr lang="en-US" dirty="0" smtClean="0"/>
            <a:t>Envision</a:t>
          </a:r>
          <a:endParaRPr lang="en-US" dirty="0"/>
        </a:p>
      </dgm:t>
    </dgm:pt>
    <dgm:pt modelId="{F3921D27-FC80-40A7-83E3-D4993CAC4536}" type="parTrans" cxnId="{A9A1AED4-DCB6-4C8D-80F3-488583B73154}">
      <dgm:prSet/>
      <dgm:spPr/>
      <dgm:t>
        <a:bodyPr/>
        <a:lstStyle/>
        <a:p>
          <a:endParaRPr lang="en-US"/>
        </a:p>
      </dgm:t>
    </dgm:pt>
    <dgm:pt modelId="{40D36D82-8B5C-42DF-B269-561EB8C1452E}" type="sibTrans" cxnId="{A9A1AED4-DCB6-4C8D-80F3-488583B73154}">
      <dgm:prSet/>
      <dgm:spPr/>
      <dgm:t>
        <a:bodyPr/>
        <a:lstStyle/>
        <a:p>
          <a:endParaRPr lang="en-US"/>
        </a:p>
      </dgm:t>
    </dgm:pt>
    <dgm:pt modelId="{582D0EBB-783E-40E2-BA25-684AF8582504}">
      <dgm:prSet phldrT="[Text]"/>
      <dgm:spPr/>
      <dgm:t>
        <a:bodyPr/>
        <a:lstStyle/>
        <a:p>
          <a:r>
            <a:rPr lang="en-US" dirty="0" smtClean="0"/>
            <a:t>Clarify Requirements</a:t>
          </a:r>
          <a:endParaRPr lang="en-US" dirty="0"/>
        </a:p>
      </dgm:t>
    </dgm:pt>
    <dgm:pt modelId="{50100642-0D38-4B6A-B884-FA863FAE9AE5}" type="parTrans" cxnId="{720FB374-40E9-43C6-81DC-A7960467A6A8}">
      <dgm:prSet/>
      <dgm:spPr/>
      <dgm:t>
        <a:bodyPr/>
        <a:lstStyle/>
        <a:p>
          <a:endParaRPr lang="en-US"/>
        </a:p>
      </dgm:t>
    </dgm:pt>
    <dgm:pt modelId="{23F9EB12-E8F2-4F11-9921-C9464BE07032}" type="sibTrans" cxnId="{720FB374-40E9-43C6-81DC-A7960467A6A8}">
      <dgm:prSet/>
      <dgm:spPr/>
      <dgm:t>
        <a:bodyPr/>
        <a:lstStyle/>
        <a:p>
          <a:endParaRPr lang="en-US"/>
        </a:p>
      </dgm:t>
    </dgm:pt>
    <dgm:pt modelId="{1A9B464B-8584-4388-9BAE-7FE1A7698A8E}">
      <dgm:prSet phldrT="[Text]"/>
      <dgm:spPr/>
      <dgm:t>
        <a:bodyPr/>
        <a:lstStyle/>
        <a:p>
          <a:r>
            <a:rPr lang="en-US" dirty="0" smtClean="0"/>
            <a:t>Develop Wireframes</a:t>
          </a:r>
          <a:endParaRPr lang="en-US" dirty="0"/>
        </a:p>
      </dgm:t>
    </dgm:pt>
    <dgm:pt modelId="{4D52CF7F-F754-4C7B-BB0E-8F718CFE8B09}" type="parTrans" cxnId="{7601B0CB-8C09-4E49-B721-47223B8B827D}">
      <dgm:prSet/>
      <dgm:spPr/>
      <dgm:t>
        <a:bodyPr/>
        <a:lstStyle/>
        <a:p>
          <a:endParaRPr lang="en-US"/>
        </a:p>
      </dgm:t>
    </dgm:pt>
    <dgm:pt modelId="{D98455FF-319D-4A78-9090-875F25440250}" type="sibTrans" cxnId="{7601B0CB-8C09-4E49-B721-47223B8B827D}">
      <dgm:prSet/>
      <dgm:spPr/>
      <dgm:t>
        <a:bodyPr/>
        <a:lstStyle/>
        <a:p>
          <a:endParaRPr lang="en-US"/>
        </a:p>
      </dgm:t>
    </dgm:pt>
    <dgm:pt modelId="{768941AE-6D8E-447C-A328-270E7F867933}">
      <dgm:prSet phldrT="[Text]"/>
      <dgm:spPr/>
      <dgm:t>
        <a:bodyPr/>
        <a:lstStyle/>
        <a:p>
          <a:r>
            <a:rPr lang="en-US" dirty="0" smtClean="0"/>
            <a:t>Create </a:t>
          </a:r>
        </a:p>
        <a:p>
          <a:r>
            <a:rPr lang="en-US" dirty="0" smtClean="0"/>
            <a:t>Graphical Design</a:t>
          </a:r>
          <a:endParaRPr lang="en-US" dirty="0"/>
        </a:p>
      </dgm:t>
    </dgm:pt>
    <dgm:pt modelId="{F2C439DA-15D6-4CAF-A248-B667D5871872}" type="parTrans" cxnId="{616EC7B6-20C1-4A9F-B3D4-0A6A783E0B0C}">
      <dgm:prSet/>
      <dgm:spPr/>
      <dgm:t>
        <a:bodyPr/>
        <a:lstStyle/>
        <a:p>
          <a:endParaRPr lang="en-US"/>
        </a:p>
      </dgm:t>
    </dgm:pt>
    <dgm:pt modelId="{B899F4AC-9F7F-4998-82B6-AE2AFC6AA60F}" type="sibTrans" cxnId="{616EC7B6-20C1-4A9F-B3D4-0A6A783E0B0C}">
      <dgm:prSet/>
      <dgm:spPr/>
      <dgm:t>
        <a:bodyPr/>
        <a:lstStyle/>
        <a:p>
          <a:endParaRPr lang="en-US"/>
        </a:p>
      </dgm:t>
    </dgm:pt>
    <dgm:pt modelId="{E7F29BE1-DEAE-4EDD-BD0C-BEE55FC88DF4}">
      <dgm:prSet phldrT="[Text]"/>
      <dgm:spPr/>
      <dgm:t>
        <a:bodyPr/>
        <a:lstStyle/>
        <a:p>
          <a:r>
            <a:rPr lang="en-US" dirty="0" smtClean="0"/>
            <a:t>Develop Tool</a:t>
          </a:r>
          <a:endParaRPr lang="en-US" dirty="0"/>
        </a:p>
      </dgm:t>
    </dgm:pt>
    <dgm:pt modelId="{3F9D273F-6799-4817-8922-4E3AF58EEEC1}" type="parTrans" cxnId="{85A13253-D62B-46E6-9CC6-58AB5E11ACC7}">
      <dgm:prSet/>
      <dgm:spPr/>
      <dgm:t>
        <a:bodyPr/>
        <a:lstStyle/>
        <a:p>
          <a:endParaRPr lang="en-US"/>
        </a:p>
      </dgm:t>
    </dgm:pt>
    <dgm:pt modelId="{BA9A6A80-DA15-4CF7-A011-7126B66BBD5E}" type="sibTrans" cxnId="{85A13253-D62B-46E6-9CC6-58AB5E11ACC7}">
      <dgm:prSet/>
      <dgm:spPr/>
      <dgm:t>
        <a:bodyPr/>
        <a:lstStyle/>
        <a:p>
          <a:endParaRPr lang="en-US"/>
        </a:p>
      </dgm:t>
    </dgm:pt>
    <dgm:pt modelId="{C158D083-1387-40BB-8144-446E72CD6995}">
      <dgm:prSet/>
      <dgm:spPr/>
      <dgm:t>
        <a:bodyPr/>
        <a:lstStyle/>
        <a:p>
          <a:r>
            <a:rPr lang="en-US" dirty="0" smtClean="0"/>
            <a:t>Beta Test</a:t>
          </a:r>
          <a:endParaRPr lang="en-US" dirty="0"/>
        </a:p>
      </dgm:t>
    </dgm:pt>
    <dgm:pt modelId="{FE2B8FB9-2ECE-4B9A-9F92-4C6FCE847D6E}" type="parTrans" cxnId="{1A6D115C-9493-4EC7-9BEE-7115D2FFE4DE}">
      <dgm:prSet/>
      <dgm:spPr/>
      <dgm:t>
        <a:bodyPr/>
        <a:lstStyle/>
        <a:p>
          <a:endParaRPr lang="en-US"/>
        </a:p>
      </dgm:t>
    </dgm:pt>
    <dgm:pt modelId="{EDEFC250-6352-49E7-9596-728584B7BCC0}" type="sibTrans" cxnId="{1A6D115C-9493-4EC7-9BEE-7115D2FFE4DE}">
      <dgm:prSet/>
      <dgm:spPr/>
      <dgm:t>
        <a:bodyPr/>
        <a:lstStyle/>
        <a:p>
          <a:endParaRPr lang="en-US"/>
        </a:p>
      </dgm:t>
    </dgm:pt>
    <dgm:pt modelId="{9E28FDD7-7C29-4D4B-AE3E-7B6BA27C61C0}">
      <dgm:prSet/>
      <dgm:spPr/>
      <dgm:t>
        <a:bodyPr/>
        <a:lstStyle/>
        <a:p>
          <a:r>
            <a:rPr lang="en-US" dirty="0" smtClean="0"/>
            <a:t>Publish Tool</a:t>
          </a:r>
          <a:endParaRPr lang="en-US" dirty="0"/>
        </a:p>
      </dgm:t>
    </dgm:pt>
    <dgm:pt modelId="{3FF0103D-880F-408C-B2DA-BC93F09F8006}" type="parTrans" cxnId="{09AEB68E-D3D7-4589-AD4A-87CCD2C2551F}">
      <dgm:prSet/>
      <dgm:spPr/>
      <dgm:t>
        <a:bodyPr/>
        <a:lstStyle/>
        <a:p>
          <a:endParaRPr lang="en-US"/>
        </a:p>
      </dgm:t>
    </dgm:pt>
    <dgm:pt modelId="{7877EF7C-08C9-4DEF-9F79-91AB7A2CB78A}" type="sibTrans" cxnId="{09AEB68E-D3D7-4589-AD4A-87CCD2C2551F}">
      <dgm:prSet/>
      <dgm:spPr/>
      <dgm:t>
        <a:bodyPr/>
        <a:lstStyle/>
        <a:p>
          <a:endParaRPr lang="en-US"/>
        </a:p>
      </dgm:t>
    </dgm:pt>
    <dgm:pt modelId="{3FE6063E-2DD0-45FA-9753-FD3191E8261C}" type="pres">
      <dgm:prSet presAssocID="{78B375C5-52F9-4EC1-ADA5-AAAD0636F98F}" presName="Name0" presStyleCnt="0">
        <dgm:presLayoutVars>
          <dgm:dir/>
          <dgm:resizeHandles val="exact"/>
        </dgm:presLayoutVars>
      </dgm:prSet>
      <dgm:spPr/>
      <dgm:t>
        <a:bodyPr/>
        <a:lstStyle/>
        <a:p>
          <a:endParaRPr lang="en-US"/>
        </a:p>
      </dgm:t>
    </dgm:pt>
    <dgm:pt modelId="{3772BD9F-2D88-4A85-BD6C-7911A8121B40}" type="pres">
      <dgm:prSet presAssocID="{78B375C5-52F9-4EC1-ADA5-AAAD0636F98F}" presName="cycle" presStyleCnt="0"/>
      <dgm:spPr/>
    </dgm:pt>
    <dgm:pt modelId="{84E81062-6BD3-41F9-9032-1383A1829385}" type="pres">
      <dgm:prSet presAssocID="{4F7E5FC2-FE5D-459E-8EE0-80BC1447E80F}" presName="nodeFirstNode" presStyleLbl="node1" presStyleIdx="0" presStyleCnt="7">
        <dgm:presLayoutVars>
          <dgm:bulletEnabled val="1"/>
        </dgm:presLayoutVars>
      </dgm:prSet>
      <dgm:spPr/>
      <dgm:t>
        <a:bodyPr/>
        <a:lstStyle/>
        <a:p>
          <a:endParaRPr lang="en-US"/>
        </a:p>
      </dgm:t>
    </dgm:pt>
    <dgm:pt modelId="{811312CB-3752-4BA1-8F57-99DC366CD7C3}" type="pres">
      <dgm:prSet presAssocID="{40D36D82-8B5C-42DF-B269-561EB8C1452E}" presName="sibTransFirstNode" presStyleLbl="bgShp" presStyleIdx="0" presStyleCnt="1"/>
      <dgm:spPr/>
      <dgm:t>
        <a:bodyPr/>
        <a:lstStyle/>
        <a:p>
          <a:endParaRPr lang="en-US"/>
        </a:p>
      </dgm:t>
    </dgm:pt>
    <dgm:pt modelId="{EB635C46-4DAD-47FE-82F8-5F1FC0B14AB7}" type="pres">
      <dgm:prSet presAssocID="{582D0EBB-783E-40E2-BA25-684AF8582504}" presName="nodeFollowingNodes" presStyleLbl="node1" presStyleIdx="1" presStyleCnt="7">
        <dgm:presLayoutVars>
          <dgm:bulletEnabled val="1"/>
        </dgm:presLayoutVars>
      </dgm:prSet>
      <dgm:spPr/>
      <dgm:t>
        <a:bodyPr/>
        <a:lstStyle/>
        <a:p>
          <a:endParaRPr lang="en-US"/>
        </a:p>
      </dgm:t>
    </dgm:pt>
    <dgm:pt modelId="{76EE3A9E-D5FD-43D2-9B0D-DC73E467D0ED}" type="pres">
      <dgm:prSet presAssocID="{1A9B464B-8584-4388-9BAE-7FE1A7698A8E}" presName="nodeFollowingNodes" presStyleLbl="node1" presStyleIdx="2" presStyleCnt="7">
        <dgm:presLayoutVars>
          <dgm:bulletEnabled val="1"/>
        </dgm:presLayoutVars>
      </dgm:prSet>
      <dgm:spPr/>
      <dgm:t>
        <a:bodyPr/>
        <a:lstStyle/>
        <a:p>
          <a:endParaRPr lang="en-US"/>
        </a:p>
      </dgm:t>
    </dgm:pt>
    <dgm:pt modelId="{C6F64782-6758-451B-94AC-F55B4C047A4A}" type="pres">
      <dgm:prSet presAssocID="{768941AE-6D8E-447C-A328-270E7F867933}" presName="nodeFollowingNodes" presStyleLbl="node1" presStyleIdx="3" presStyleCnt="7" custRadScaleRad="100306" custRadScaleInc="1007">
        <dgm:presLayoutVars>
          <dgm:bulletEnabled val="1"/>
        </dgm:presLayoutVars>
      </dgm:prSet>
      <dgm:spPr/>
      <dgm:t>
        <a:bodyPr/>
        <a:lstStyle/>
        <a:p>
          <a:endParaRPr lang="en-US"/>
        </a:p>
      </dgm:t>
    </dgm:pt>
    <dgm:pt modelId="{73C74F4E-1F6F-45FF-B4AB-46215F9121EB}" type="pres">
      <dgm:prSet presAssocID="{E7F29BE1-DEAE-4EDD-BD0C-BEE55FC88DF4}" presName="nodeFollowingNodes" presStyleLbl="node1" presStyleIdx="4" presStyleCnt="7">
        <dgm:presLayoutVars>
          <dgm:bulletEnabled val="1"/>
        </dgm:presLayoutVars>
      </dgm:prSet>
      <dgm:spPr/>
      <dgm:t>
        <a:bodyPr/>
        <a:lstStyle/>
        <a:p>
          <a:endParaRPr lang="en-US"/>
        </a:p>
      </dgm:t>
    </dgm:pt>
    <dgm:pt modelId="{331E52D0-64D5-468F-AEC2-C65E822C54AA}" type="pres">
      <dgm:prSet presAssocID="{C158D083-1387-40BB-8144-446E72CD6995}" presName="nodeFollowingNodes" presStyleLbl="node1" presStyleIdx="5" presStyleCnt="7">
        <dgm:presLayoutVars>
          <dgm:bulletEnabled val="1"/>
        </dgm:presLayoutVars>
      </dgm:prSet>
      <dgm:spPr/>
      <dgm:t>
        <a:bodyPr/>
        <a:lstStyle/>
        <a:p>
          <a:endParaRPr lang="en-US"/>
        </a:p>
      </dgm:t>
    </dgm:pt>
    <dgm:pt modelId="{10525EDA-1EA4-4A6D-8EF6-499E1B106C12}" type="pres">
      <dgm:prSet presAssocID="{9E28FDD7-7C29-4D4B-AE3E-7B6BA27C61C0}" presName="nodeFollowingNodes" presStyleLbl="node1" presStyleIdx="6" presStyleCnt="7">
        <dgm:presLayoutVars>
          <dgm:bulletEnabled val="1"/>
        </dgm:presLayoutVars>
      </dgm:prSet>
      <dgm:spPr/>
      <dgm:t>
        <a:bodyPr/>
        <a:lstStyle/>
        <a:p>
          <a:endParaRPr lang="en-US"/>
        </a:p>
      </dgm:t>
    </dgm:pt>
  </dgm:ptLst>
  <dgm:cxnLst>
    <dgm:cxn modelId="{E4581F31-0636-421A-92DB-789115795567}" type="presOf" srcId="{78B375C5-52F9-4EC1-ADA5-AAAD0636F98F}" destId="{3FE6063E-2DD0-45FA-9753-FD3191E8261C}" srcOrd="0" destOrd="0" presId="urn:microsoft.com/office/officeart/2005/8/layout/cycle3"/>
    <dgm:cxn modelId="{C135861C-6B24-41B9-BD52-31B7ABE9347F}" type="presOf" srcId="{C158D083-1387-40BB-8144-446E72CD6995}" destId="{331E52D0-64D5-468F-AEC2-C65E822C54AA}" srcOrd="0" destOrd="0" presId="urn:microsoft.com/office/officeart/2005/8/layout/cycle3"/>
    <dgm:cxn modelId="{B5EDBC1B-973B-47A8-BB79-841806B83464}" type="presOf" srcId="{E7F29BE1-DEAE-4EDD-BD0C-BEE55FC88DF4}" destId="{73C74F4E-1F6F-45FF-B4AB-46215F9121EB}" srcOrd="0" destOrd="0" presId="urn:microsoft.com/office/officeart/2005/8/layout/cycle3"/>
    <dgm:cxn modelId="{11748193-97B2-4926-AA15-C3CA4A64ED80}" type="presOf" srcId="{1A9B464B-8584-4388-9BAE-7FE1A7698A8E}" destId="{76EE3A9E-D5FD-43D2-9B0D-DC73E467D0ED}" srcOrd="0" destOrd="0" presId="urn:microsoft.com/office/officeart/2005/8/layout/cycle3"/>
    <dgm:cxn modelId="{6F30E060-3EC1-4B22-9164-7C98A20B422D}" type="presOf" srcId="{768941AE-6D8E-447C-A328-270E7F867933}" destId="{C6F64782-6758-451B-94AC-F55B4C047A4A}" srcOrd="0" destOrd="0" presId="urn:microsoft.com/office/officeart/2005/8/layout/cycle3"/>
    <dgm:cxn modelId="{C24C88C7-F9F5-455D-B413-F153B66F82DC}" type="presOf" srcId="{4F7E5FC2-FE5D-459E-8EE0-80BC1447E80F}" destId="{84E81062-6BD3-41F9-9032-1383A1829385}" srcOrd="0" destOrd="0" presId="urn:microsoft.com/office/officeart/2005/8/layout/cycle3"/>
    <dgm:cxn modelId="{7601B0CB-8C09-4E49-B721-47223B8B827D}" srcId="{78B375C5-52F9-4EC1-ADA5-AAAD0636F98F}" destId="{1A9B464B-8584-4388-9BAE-7FE1A7698A8E}" srcOrd="2" destOrd="0" parTransId="{4D52CF7F-F754-4C7B-BB0E-8F718CFE8B09}" sibTransId="{D98455FF-319D-4A78-9090-875F25440250}"/>
    <dgm:cxn modelId="{5F1B2786-119D-4A7B-8E36-38B7776C91D8}" type="presOf" srcId="{40D36D82-8B5C-42DF-B269-561EB8C1452E}" destId="{811312CB-3752-4BA1-8F57-99DC366CD7C3}" srcOrd="0" destOrd="0" presId="urn:microsoft.com/office/officeart/2005/8/layout/cycle3"/>
    <dgm:cxn modelId="{616EC7B6-20C1-4A9F-B3D4-0A6A783E0B0C}" srcId="{78B375C5-52F9-4EC1-ADA5-AAAD0636F98F}" destId="{768941AE-6D8E-447C-A328-270E7F867933}" srcOrd="3" destOrd="0" parTransId="{F2C439DA-15D6-4CAF-A248-B667D5871872}" sibTransId="{B899F4AC-9F7F-4998-82B6-AE2AFC6AA60F}"/>
    <dgm:cxn modelId="{720FB374-40E9-43C6-81DC-A7960467A6A8}" srcId="{78B375C5-52F9-4EC1-ADA5-AAAD0636F98F}" destId="{582D0EBB-783E-40E2-BA25-684AF8582504}" srcOrd="1" destOrd="0" parTransId="{50100642-0D38-4B6A-B884-FA863FAE9AE5}" sibTransId="{23F9EB12-E8F2-4F11-9921-C9464BE07032}"/>
    <dgm:cxn modelId="{85A13253-D62B-46E6-9CC6-58AB5E11ACC7}" srcId="{78B375C5-52F9-4EC1-ADA5-AAAD0636F98F}" destId="{E7F29BE1-DEAE-4EDD-BD0C-BEE55FC88DF4}" srcOrd="4" destOrd="0" parTransId="{3F9D273F-6799-4817-8922-4E3AF58EEEC1}" sibTransId="{BA9A6A80-DA15-4CF7-A011-7126B66BBD5E}"/>
    <dgm:cxn modelId="{1A6D115C-9493-4EC7-9BEE-7115D2FFE4DE}" srcId="{78B375C5-52F9-4EC1-ADA5-AAAD0636F98F}" destId="{C158D083-1387-40BB-8144-446E72CD6995}" srcOrd="5" destOrd="0" parTransId="{FE2B8FB9-2ECE-4B9A-9F92-4C6FCE847D6E}" sibTransId="{EDEFC250-6352-49E7-9596-728584B7BCC0}"/>
    <dgm:cxn modelId="{7AA087E3-7408-4EED-8616-DF5FB0A525AC}" type="presOf" srcId="{582D0EBB-783E-40E2-BA25-684AF8582504}" destId="{EB635C46-4DAD-47FE-82F8-5F1FC0B14AB7}" srcOrd="0" destOrd="0" presId="urn:microsoft.com/office/officeart/2005/8/layout/cycle3"/>
    <dgm:cxn modelId="{789717BD-93AC-491E-8441-4824D2C96FDB}" type="presOf" srcId="{9E28FDD7-7C29-4D4B-AE3E-7B6BA27C61C0}" destId="{10525EDA-1EA4-4A6D-8EF6-499E1B106C12}" srcOrd="0" destOrd="0" presId="urn:microsoft.com/office/officeart/2005/8/layout/cycle3"/>
    <dgm:cxn modelId="{09AEB68E-D3D7-4589-AD4A-87CCD2C2551F}" srcId="{78B375C5-52F9-4EC1-ADA5-AAAD0636F98F}" destId="{9E28FDD7-7C29-4D4B-AE3E-7B6BA27C61C0}" srcOrd="6" destOrd="0" parTransId="{3FF0103D-880F-408C-B2DA-BC93F09F8006}" sibTransId="{7877EF7C-08C9-4DEF-9F79-91AB7A2CB78A}"/>
    <dgm:cxn modelId="{A9A1AED4-DCB6-4C8D-80F3-488583B73154}" srcId="{78B375C5-52F9-4EC1-ADA5-AAAD0636F98F}" destId="{4F7E5FC2-FE5D-459E-8EE0-80BC1447E80F}" srcOrd="0" destOrd="0" parTransId="{F3921D27-FC80-40A7-83E3-D4993CAC4536}" sibTransId="{40D36D82-8B5C-42DF-B269-561EB8C1452E}"/>
    <dgm:cxn modelId="{8B45DEBD-25CD-4B78-8229-C413AAF874D4}" type="presParOf" srcId="{3FE6063E-2DD0-45FA-9753-FD3191E8261C}" destId="{3772BD9F-2D88-4A85-BD6C-7911A8121B40}" srcOrd="0" destOrd="0" presId="urn:microsoft.com/office/officeart/2005/8/layout/cycle3"/>
    <dgm:cxn modelId="{D68A1575-CB5A-42E9-BFF3-5CED817A4472}" type="presParOf" srcId="{3772BD9F-2D88-4A85-BD6C-7911A8121B40}" destId="{84E81062-6BD3-41F9-9032-1383A1829385}" srcOrd="0" destOrd="0" presId="urn:microsoft.com/office/officeart/2005/8/layout/cycle3"/>
    <dgm:cxn modelId="{02A9FEEF-CBFB-42B4-8ECF-89330ABAA878}" type="presParOf" srcId="{3772BD9F-2D88-4A85-BD6C-7911A8121B40}" destId="{811312CB-3752-4BA1-8F57-99DC366CD7C3}" srcOrd="1" destOrd="0" presId="urn:microsoft.com/office/officeart/2005/8/layout/cycle3"/>
    <dgm:cxn modelId="{64F2CC85-EC10-430B-8C02-15AF83EBF002}" type="presParOf" srcId="{3772BD9F-2D88-4A85-BD6C-7911A8121B40}" destId="{EB635C46-4DAD-47FE-82F8-5F1FC0B14AB7}" srcOrd="2" destOrd="0" presId="urn:microsoft.com/office/officeart/2005/8/layout/cycle3"/>
    <dgm:cxn modelId="{E5539B6C-E171-4688-BC41-A5A440C5E414}" type="presParOf" srcId="{3772BD9F-2D88-4A85-BD6C-7911A8121B40}" destId="{76EE3A9E-D5FD-43D2-9B0D-DC73E467D0ED}" srcOrd="3" destOrd="0" presId="urn:microsoft.com/office/officeart/2005/8/layout/cycle3"/>
    <dgm:cxn modelId="{E5122FFE-50B5-4606-B2FB-E3CB3CD35E4E}" type="presParOf" srcId="{3772BD9F-2D88-4A85-BD6C-7911A8121B40}" destId="{C6F64782-6758-451B-94AC-F55B4C047A4A}" srcOrd="4" destOrd="0" presId="urn:microsoft.com/office/officeart/2005/8/layout/cycle3"/>
    <dgm:cxn modelId="{128F8C96-5131-42E7-95D0-71C11F644289}" type="presParOf" srcId="{3772BD9F-2D88-4A85-BD6C-7911A8121B40}" destId="{73C74F4E-1F6F-45FF-B4AB-46215F9121EB}" srcOrd="5" destOrd="0" presId="urn:microsoft.com/office/officeart/2005/8/layout/cycle3"/>
    <dgm:cxn modelId="{6FA1F94D-77DA-4F1F-80FA-5A52A6C5B3AC}" type="presParOf" srcId="{3772BD9F-2D88-4A85-BD6C-7911A8121B40}" destId="{331E52D0-64D5-468F-AEC2-C65E822C54AA}" srcOrd="6" destOrd="0" presId="urn:microsoft.com/office/officeart/2005/8/layout/cycle3"/>
    <dgm:cxn modelId="{73A2A279-7ADF-4360-A3C5-E3FF9DE9ED4A}" type="presParOf" srcId="{3772BD9F-2D88-4A85-BD6C-7911A8121B40}" destId="{10525EDA-1EA4-4A6D-8EF6-499E1B106C12}"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2013 Hancock County Hunger Summit</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dirty="0" smtClean="0"/>
              <a:t>06/12/2013</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dirty="0" smtClean="0"/>
              <a:t>Prepared by: The Polis Center at IUPUI</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79445BE-F0F8-4707-AC03-2CD859A46EED}" type="slidenum">
              <a:rPr lang="en-US" smtClean="0"/>
              <a:pPr/>
              <a:t>‹#›</a:t>
            </a:fld>
            <a:endParaRPr lang="en-US"/>
          </a:p>
        </p:txBody>
      </p:sp>
    </p:spTree>
    <p:extLst>
      <p:ext uri="{BB962C8B-B14F-4D97-AF65-F5344CB8AC3E}">
        <p14:creationId xmlns:p14="http://schemas.microsoft.com/office/powerpoint/2010/main" val="347495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628F76B-BB78-498F-B0D9-3E0D07AC70A1}" type="datetimeFigureOut">
              <a:rPr lang="en-US" smtClean="0"/>
              <a:pPr/>
              <a:t>5/17/2017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83C0DE9-EFFE-4E77-ABE2-217347BE40BC}" type="slidenum">
              <a:rPr lang="en-US" smtClean="0"/>
              <a:pPr/>
              <a:t>‹#›</a:t>
            </a:fld>
            <a:endParaRPr lang="en-US"/>
          </a:p>
        </p:txBody>
      </p:sp>
    </p:spTree>
    <p:extLst>
      <p:ext uri="{BB962C8B-B14F-4D97-AF65-F5344CB8AC3E}">
        <p14:creationId xmlns:p14="http://schemas.microsoft.com/office/powerpoint/2010/main" val="163998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I am focusing on the evolution of our web-based data tools that we’ve developed to democratize data (not all the general content such as the about us, reports, news, etc., which is important too, just not my focus for this presentation</a:t>
            </a:r>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1</a:t>
            </a:fld>
            <a:endParaRPr lang="en-US"/>
          </a:p>
        </p:txBody>
      </p:sp>
    </p:spTree>
    <p:extLst>
      <p:ext uri="{BB962C8B-B14F-4D97-AF65-F5344CB8AC3E}">
        <p14:creationId xmlns:p14="http://schemas.microsoft.com/office/powerpoint/2010/main" val="72686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Pitfalls</a:t>
            </a:r>
          </a:p>
          <a:p>
            <a:pPr lvl="1"/>
            <a:r>
              <a:rPr lang="en-US" sz="1200" kern="1200" dirty="0" smtClean="0">
                <a:solidFill>
                  <a:schemeClr val="tx1"/>
                </a:solidFill>
                <a:effectLst/>
                <a:latin typeface="+mn-lt"/>
                <a:ea typeface="+mn-ea"/>
                <a:cs typeface="+mn-cs"/>
              </a:rPr>
              <a:t>Vested partners/ownership – e.g., the Ed </a:t>
            </a:r>
            <a:r>
              <a:rPr lang="en-US" sz="1200" kern="1200" dirty="0" err="1" smtClean="0">
                <a:solidFill>
                  <a:schemeClr val="tx1"/>
                </a:solidFill>
                <a:effectLst/>
                <a:latin typeface="+mn-lt"/>
                <a:ea typeface="+mn-ea"/>
                <a:cs typeface="+mn-cs"/>
              </a:rPr>
              <a:t>Aliance</a:t>
            </a:r>
            <a:r>
              <a:rPr lang="en-US" sz="1200" kern="1200" dirty="0" smtClean="0">
                <a:solidFill>
                  <a:schemeClr val="tx1"/>
                </a:solidFill>
                <a:effectLst/>
                <a:latin typeface="+mn-lt"/>
                <a:ea typeface="+mn-ea"/>
                <a:cs typeface="+mn-cs"/>
              </a:rPr>
              <a:t> experience - A lot to invest in something that isn’t moving forward</a:t>
            </a:r>
          </a:p>
          <a:p>
            <a:pPr lvl="0"/>
            <a:r>
              <a:rPr lang="en-US" sz="1200" kern="1200" dirty="0" smtClean="0">
                <a:solidFill>
                  <a:schemeClr val="tx1"/>
                </a:solidFill>
                <a:effectLst/>
                <a:latin typeface="+mn-lt"/>
                <a:ea typeface="+mn-ea"/>
                <a:cs typeface="+mn-cs"/>
              </a:rPr>
              <a:t>Understanding and imparting the data limitations</a:t>
            </a:r>
          </a:p>
          <a:p>
            <a:pPr lvl="0"/>
            <a:r>
              <a:rPr lang="en-US" sz="1200" kern="1200" dirty="0" smtClean="0">
                <a:solidFill>
                  <a:schemeClr val="tx1"/>
                </a:solidFill>
                <a:effectLst/>
                <a:latin typeface="+mn-lt"/>
                <a:ea typeface="+mn-ea"/>
                <a:cs typeface="+mn-cs"/>
              </a:rPr>
              <a:t>Educating stakeholders on how to interpret the data and translate into decisions</a:t>
            </a:r>
          </a:p>
          <a:p>
            <a:pPr lvl="0"/>
            <a:r>
              <a:rPr lang="en-US" sz="1200" kern="1200" dirty="0" smtClean="0">
                <a:solidFill>
                  <a:schemeClr val="tx1"/>
                </a:solidFill>
                <a:effectLst/>
                <a:latin typeface="+mn-lt"/>
                <a:ea typeface="+mn-ea"/>
                <a:cs typeface="+mn-cs"/>
              </a:rPr>
              <a:t>How will you maintain the data?</a:t>
            </a:r>
          </a:p>
          <a:p>
            <a:pPr lvl="1"/>
            <a:r>
              <a:rPr lang="en-US" sz="1200" kern="1200" dirty="0" smtClean="0">
                <a:solidFill>
                  <a:schemeClr val="tx1"/>
                </a:solidFill>
                <a:effectLst/>
                <a:latin typeface="+mn-lt"/>
                <a:ea typeface="+mn-ea"/>
                <a:cs typeface="+mn-cs"/>
              </a:rPr>
              <a:t>e.g., our </a:t>
            </a:r>
            <a:r>
              <a:rPr lang="en-US" sz="1200" kern="1200" dirty="0" err="1" smtClean="0">
                <a:solidFill>
                  <a:schemeClr val="tx1"/>
                </a:solidFill>
                <a:effectLst/>
                <a:latin typeface="+mn-lt"/>
                <a:ea typeface="+mn-ea"/>
                <a:cs typeface="+mn-cs"/>
              </a:rPr>
              <a:t>dasbhoards</a:t>
            </a:r>
            <a:r>
              <a:rPr lang="en-US" sz="1200" kern="1200" dirty="0" smtClean="0">
                <a:solidFill>
                  <a:schemeClr val="tx1"/>
                </a:solidFill>
                <a:effectLst/>
                <a:latin typeface="+mn-lt"/>
                <a:ea typeface="+mn-ea"/>
                <a:cs typeface="+mn-cs"/>
              </a:rPr>
              <a:t> are fed by our SAVI data warehouse – data calculated on the fly for the specific geo</a:t>
            </a:r>
          </a:p>
        </p:txBody>
      </p:sp>
      <p:sp>
        <p:nvSpPr>
          <p:cNvPr id="4" name="Slide Number Placeholder 3"/>
          <p:cNvSpPr>
            <a:spLocks noGrp="1"/>
          </p:cNvSpPr>
          <p:nvPr>
            <p:ph type="sldNum" sz="quarter" idx="10"/>
          </p:nvPr>
        </p:nvSpPr>
        <p:spPr/>
        <p:txBody>
          <a:bodyPr/>
          <a:lstStyle/>
          <a:p>
            <a:fld id="{783C0DE9-EFFE-4E77-ABE2-217347BE40BC}" type="slidenum">
              <a:rPr lang="en-US" smtClean="0"/>
              <a:pPr/>
              <a:t>30</a:t>
            </a:fld>
            <a:endParaRPr lang="en-US"/>
          </a:p>
        </p:txBody>
      </p:sp>
    </p:spTree>
    <p:extLst>
      <p:ext uri="{BB962C8B-B14F-4D97-AF65-F5344CB8AC3E}">
        <p14:creationId xmlns:p14="http://schemas.microsoft.com/office/powerpoint/2010/main" val="100978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32</a:t>
            </a:fld>
            <a:endParaRPr lang="en-US"/>
          </a:p>
        </p:txBody>
      </p:sp>
    </p:spTree>
    <p:extLst>
      <p:ext uri="{BB962C8B-B14F-4D97-AF65-F5344CB8AC3E}">
        <p14:creationId xmlns:p14="http://schemas.microsoft.com/office/powerpoint/2010/main" val="167860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Capacity </a:t>
            </a:r>
            <a:r>
              <a:rPr lang="en-US" dirty="0" smtClean="0"/>
              <a:t>building – no matter</a:t>
            </a:r>
            <a:r>
              <a:rPr lang="en-US" baseline="0" dirty="0" smtClean="0"/>
              <a:t> how easy you think the dashboard is, people are still learning how to interpret even the most basic charts and maps, and can struggle with how to turn that into informed decisions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 back to civic engagement principals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2"/>
            <a:r>
              <a:rPr lang="en-US" sz="1200" kern="1200" dirty="0" smtClean="0">
                <a:solidFill>
                  <a:schemeClr val="tx1"/>
                </a:solidFill>
                <a:effectLst/>
                <a:latin typeface="+mn-lt"/>
                <a:ea typeface="+mn-ea"/>
                <a:cs typeface="+mn-cs"/>
              </a:rPr>
              <a:t>IAUW – workshop for UWs </a:t>
            </a:r>
          </a:p>
          <a:p>
            <a:pPr lvl="2"/>
            <a:r>
              <a:rPr lang="en-US" sz="1200" kern="1200" dirty="0" err="1" smtClean="0">
                <a:solidFill>
                  <a:schemeClr val="tx1"/>
                </a:solidFill>
                <a:effectLst/>
                <a:latin typeface="+mn-lt"/>
                <a:ea typeface="+mn-ea"/>
                <a:cs typeface="+mn-cs"/>
              </a:rPr>
              <a:t>IndyVitals</a:t>
            </a:r>
            <a:r>
              <a:rPr lang="en-US" sz="1200" kern="1200" dirty="0" smtClean="0">
                <a:solidFill>
                  <a:schemeClr val="tx1"/>
                </a:solidFill>
                <a:effectLst/>
                <a:latin typeface="+mn-lt"/>
                <a:ea typeface="+mn-ea"/>
                <a:cs typeface="+mn-cs"/>
              </a:rPr>
              <a:t> – workshops for CDC, neigh orgs, anyone involved in place-based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33</a:t>
            </a:fld>
            <a:endParaRPr lang="en-US"/>
          </a:p>
        </p:txBody>
      </p:sp>
    </p:spTree>
    <p:extLst>
      <p:ext uri="{BB962C8B-B14F-4D97-AF65-F5344CB8AC3E}">
        <p14:creationId xmlns:p14="http://schemas.microsoft.com/office/powerpoint/2010/main" val="54341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3C0DE9-EFFE-4E77-ABE2-217347BE40BC}" type="slidenum">
              <a:rPr lang="en-US" smtClean="0"/>
              <a:pPr/>
              <a:t>34</a:t>
            </a:fld>
            <a:endParaRPr lang="en-US"/>
          </a:p>
        </p:txBody>
      </p:sp>
    </p:spTree>
    <p:extLst>
      <p:ext uri="{BB962C8B-B14F-4D97-AF65-F5344CB8AC3E}">
        <p14:creationId xmlns:p14="http://schemas.microsoft.com/office/powerpoint/2010/main" val="243887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Almost every campus has a community engagement as part of it’s mission.  And our center is one of the more externally facing units where community engagement and collaboration are key to our work.  But until we really embraced the principals of community engagement as we’ve been developing these dashboards have we truly been successful at meeting the needs.  Creating these dashboards </a:t>
            </a:r>
            <a:r>
              <a:rPr lang="en-US" u="sng" baseline="0" dirty="0" smtClean="0"/>
              <a:t>with</a:t>
            </a:r>
            <a:r>
              <a:rPr lang="en-US" baseline="0" dirty="0" smtClean="0"/>
              <a:t> the community of users, not </a:t>
            </a:r>
            <a:r>
              <a:rPr lang="en-US" u="sng" baseline="0" dirty="0" smtClean="0"/>
              <a:t>for</a:t>
            </a:r>
            <a:r>
              <a:rPr lang="en-US" baseline="0" dirty="0" smtClean="0"/>
              <a:t> – engaging them in the process of defining the need and building the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Identifying a particular use case is important – what is the PRIMARY function of the dashboard.  It’s fine to have other beneficiaries, but first and foremost, it needs to meet a particular need.  Trying to be everything to everyone is most likely to result in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 case also drives  who you identify as stakeholders.  We establish a different advisory </a:t>
            </a:r>
            <a:r>
              <a:rPr lang="en-US" dirty="0" smtClean="0"/>
              <a:t>committee for each dashboard/use case – selecting</a:t>
            </a:r>
            <a:r>
              <a:rPr lang="en-US" baseline="0" dirty="0" smtClean="0"/>
              <a:t> representatives that are very pertinent to that particular use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EC178-3287-49AB-87D9-9860AB172CF8}" type="slidenum">
              <a:rPr lang="en-US" smtClean="0"/>
              <a:t>3</a:t>
            </a:fld>
            <a:endParaRPr lang="en-US"/>
          </a:p>
        </p:txBody>
      </p:sp>
    </p:spTree>
    <p:extLst>
      <p:ext uri="{BB962C8B-B14F-4D97-AF65-F5344CB8AC3E}">
        <p14:creationId xmlns:p14="http://schemas.microsoft.com/office/powerpoint/2010/main" val="425318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time spent discussing what data to include,</a:t>
            </a:r>
            <a:r>
              <a:rPr lang="en-US" baseline="0" dirty="0" smtClean="0"/>
              <a:t> how those data need to be displayed on the dashboard based what questions trying to answer with the data, etc.</a:t>
            </a:r>
          </a:p>
        </p:txBody>
      </p:sp>
      <p:sp>
        <p:nvSpPr>
          <p:cNvPr id="4" name="Slide Number Placeholder 3"/>
          <p:cNvSpPr>
            <a:spLocks noGrp="1"/>
          </p:cNvSpPr>
          <p:nvPr>
            <p:ph type="sldNum" sz="quarter" idx="10"/>
          </p:nvPr>
        </p:nvSpPr>
        <p:spPr/>
        <p:txBody>
          <a:bodyPr/>
          <a:lstStyle/>
          <a:p>
            <a:fld id="{783C0DE9-EFFE-4E77-ABE2-217347BE40BC}" type="slidenum">
              <a:rPr lang="en-US" smtClean="0"/>
              <a:pPr/>
              <a:t>4</a:t>
            </a:fld>
            <a:endParaRPr lang="en-US"/>
          </a:p>
        </p:txBody>
      </p:sp>
    </p:spTree>
    <p:extLst>
      <p:ext uri="{BB962C8B-B14F-4D97-AF65-F5344CB8AC3E}">
        <p14:creationId xmlns:p14="http://schemas.microsoft.com/office/powerpoint/2010/main" val="298138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Input on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start down the road, you can all kinds of bells and whistles and you have to manage expectations and balance needs with reality of what it takes to implement (scope).  The committee can be helpful in prioritizing what are the most critical – once you have the input of how much effort it will take to implement.</a:t>
            </a:r>
            <a:endParaRPr lang="en-US" dirty="0" smtClean="0"/>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5</a:t>
            </a:fld>
            <a:endParaRPr lang="en-US"/>
          </a:p>
        </p:txBody>
      </p:sp>
    </p:spTree>
    <p:extLst>
      <p:ext uri="{BB962C8B-B14F-4D97-AF65-F5344CB8AC3E}">
        <p14:creationId xmlns:p14="http://schemas.microsoft.com/office/powerpoint/2010/main" val="28982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Advisory group of stakeholders</a:t>
            </a:r>
          </a:p>
          <a:p>
            <a:pPr lvl="0"/>
            <a:r>
              <a:rPr lang="en-US" sz="1200" kern="1200" dirty="0" smtClean="0">
                <a:solidFill>
                  <a:schemeClr val="tx1"/>
                </a:solidFill>
                <a:effectLst/>
                <a:latin typeface="+mn-lt"/>
                <a:ea typeface="+mn-ea"/>
                <a:cs typeface="+mn-cs"/>
              </a:rPr>
              <a:t>I gave a presentation last spring in San</a:t>
            </a:r>
            <a:r>
              <a:rPr lang="en-US" sz="1200" kern="1200" baseline="0" dirty="0" smtClean="0">
                <a:solidFill>
                  <a:schemeClr val="tx1"/>
                </a:solidFill>
                <a:effectLst/>
                <a:latin typeface="+mn-lt"/>
                <a:ea typeface="+mn-ea"/>
                <a:cs typeface="+mn-cs"/>
              </a:rPr>
              <a:t> Antonio that walks through of each of these steps in detail for our </a:t>
            </a:r>
            <a:r>
              <a:rPr lang="en-US" sz="1200" kern="1200" baseline="0" dirty="0" err="1" smtClean="0">
                <a:solidFill>
                  <a:schemeClr val="tx1"/>
                </a:solidFill>
                <a:effectLst/>
                <a:latin typeface="+mn-lt"/>
                <a:ea typeface="+mn-ea"/>
                <a:cs typeface="+mn-cs"/>
              </a:rPr>
              <a:t>IndyVitals</a:t>
            </a:r>
            <a:r>
              <a:rPr lang="en-US" sz="1200" kern="1200" baseline="0" dirty="0" smtClean="0">
                <a:solidFill>
                  <a:schemeClr val="tx1"/>
                </a:solidFill>
                <a:effectLst/>
                <a:latin typeface="+mn-lt"/>
                <a:ea typeface="+mn-ea"/>
                <a:cs typeface="+mn-cs"/>
              </a:rPr>
              <a:t> tool, so I’m not going to elaborate much on this here but encourage you to check that out on the NNIP website if you want to learn more about our approach.</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Feedback cycle and general approach – define use case, </a:t>
            </a:r>
            <a:r>
              <a:rPr lang="en-US" sz="1200" kern="1200" dirty="0" err="1" smtClean="0">
                <a:solidFill>
                  <a:schemeClr val="tx1"/>
                </a:solidFill>
                <a:effectLst/>
                <a:latin typeface="+mn-lt"/>
                <a:ea typeface="+mn-ea"/>
                <a:cs typeface="+mn-cs"/>
              </a:rPr>
              <a:t>req</a:t>
            </a:r>
            <a:r>
              <a:rPr lang="en-US" sz="1200" kern="1200" dirty="0" smtClean="0">
                <a:solidFill>
                  <a:schemeClr val="tx1"/>
                </a:solidFill>
                <a:effectLst/>
                <a:latin typeface="+mn-lt"/>
                <a:ea typeface="+mn-ea"/>
                <a:cs typeface="+mn-cs"/>
              </a:rPr>
              <a:t>, wireframes, design, beta, test, rollout</a:t>
            </a:r>
          </a:p>
          <a:p>
            <a:pPr lvl="1"/>
            <a:r>
              <a:rPr lang="en-US" sz="1200" kern="1200" dirty="0" smtClean="0">
                <a:solidFill>
                  <a:schemeClr val="tx1"/>
                </a:solidFill>
                <a:effectLst/>
                <a:latin typeface="+mn-lt"/>
                <a:ea typeface="+mn-ea"/>
                <a:cs typeface="+mn-cs"/>
              </a:rPr>
              <a:t>Refining goals</a:t>
            </a:r>
          </a:p>
          <a:p>
            <a:pPr lvl="1"/>
            <a:r>
              <a:rPr lang="en-US" sz="1200" kern="1200" dirty="0" smtClean="0">
                <a:solidFill>
                  <a:schemeClr val="tx1"/>
                </a:solidFill>
                <a:effectLst/>
                <a:latin typeface="+mn-lt"/>
                <a:ea typeface="+mn-ea"/>
                <a:cs typeface="+mn-cs"/>
              </a:rPr>
              <a:t>Requirements – data, functionality, look and feel</a:t>
            </a:r>
          </a:p>
          <a:p>
            <a:pPr lvl="1"/>
            <a:r>
              <a:rPr lang="en-US" sz="1200" kern="1200" dirty="0" smtClean="0">
                <a:solidFill>
                  <a:schemeClr val="tx1"/>
                </a:solidFill>
                <a:effectLst/>
                <a:latin typeface="+mn-lt"/>
                <a:ea typeface="+mn-ea"/>
                <a:cs typeface="+mn-cs"/>
              </a:rPr>
              <a:t>Prioritizing features and data</a:t>
            </a:r>
          </a:p>
          <a:p>
            <a:pPr lvl="1"/>
            <a:r>
              <a:rPr lang="en-US" sz="1200" kern="1200" dirty="0" smtClean="0">
                <a:solidFill>
                  <a:schemeClr val="tx1"/>
                </a:solidFill>
                <a:effectLst/>
                <a:latin typeface="+mn-lt"/>
                <a:ea typeface="+mn-ea"/>
                <a:cs typeface="+mn-cs"/>
              </a:rPr>
              <a:t>Ongoing input in design process</a:t>
            </a:r>
          </a:p>
          <a:p>
            <a:pPr lvl="1"/>
            <a:r>
              <a:rPr lang="en-US" sz="1200" kern="1200" dirty="0" smtClean="0">
                <a:solidFill>
                  <a:schemeClr val="tx1"/>
                </a:solidFill>
                <a:effectLst/>
                <a:latin typeface="+mn-lt"/>
                <a:ea typeface="+mn-ea"/>
                <a:cs typeface="+mn-cs"/>
              </a:rPr>
              <a:t>Conduit to other target audiences/stakeholder groups</a:t>
            </a:r>
          </a:p>
          <a:p>
            <a:pPr lvl="1"/>
            <a:r>
              <a:rPr lang="en-US" sz="1200" kern="1200" dirty="0" smtClean="0">
                <a:solidFill>
                  <a:schemeClr val="tx1"/>
                </a:solidFill>
                <a:effectLst/>
                <a:latin typeface="+mn-lt"/>
                <a:ea typeface="+mn-ea"/>
                <a:cs typeface="+mn-cs"/>
              </a:rPr>
              <a:t>Championing the product</a:t>
            </a:r>
          </a:p>
          <a:p>
            <a:pPr lvl="2"/>
            <a:r>
              <a:rPr lang="en-US" sz="1200" kern="1200" dirty="0" smtClean="0">
                <a:solidFill>
                  <a:schemeClr val="tx1"/>
                </a:solidFill>
                <a:effectLst/>
                <a:latin typeface="+mn-lt"/>
                <a:ea typeface="+mn-ea"/>
                <a:cs typeface="+mn-cs"/>
              </a:rPr>
              <a:t>E.G., when rolled out our </a:t>
            </a:r>
            <a:r>
              <a:rPr lang="en-US" sz="1200" kern="1200" dirty="0" err="1" smtClean="0">
                <a:solidFill>
                  <a:schemeClr val="tx1"/>
                </a:solidFill>
                <a:effectLst/>
                <a:latin typeface="+mn-lt"/>
                <a:ea typeface="+mn-ea"/>
                <a:cs typeface="+mn-cs"/>
              </a:rPr>
              <a:t>IndyVitals</a:t>
            </a:r>
            <a:r>
              <a:rPr lang="en-US" sz="1200" kern="1200" dirty="0" smtClean="0">
                <a:solidFill>
                  <a:schemeClr val="tx1"/>
                </a:solidFill>
                <a:effectLst/>
                <a:latin typeface="+mn-lt"/>
                <a:ea typeface="+mn-ea"/>
                <a:cs typeface="+mn-cs"/>
              </a:rPr>
              <a:t> took, one of the </a:t>
            </a:r>
            <a:r>
              <a:rPr lang="en-US" sz="1200" kern="1200" dirty="0" err="1" smtClean="0">
                <a:solidFill>
                  <a:schemeClr val="tx1"/>
                </a:solidFill>
                <a:effectLst/>
                <a:latin typeface="+mn-lt"/>
                <a:ea typeface="+mn-ea"/>
                <a:cs typeface="+mn-cs"/>
              </a:rPr>
              <a:t>adv</a:t>
            </a:r>
            <a:r>
              <a:rPr lang="en-US" sz="1200" kern="1200" dirty="0" smtClean="0">
                <a:solidFill>
                  <a:schemeClr val="tx1"/>
                </a:solidFill>
                <a:effectLst/>
                <a:latin typeface="+mn-lt"/>
                <a:ea typeface="+mn-ea"/>
                <a:cs typeface="+mn-cs"/>
              </a:rPr>
              <a:t> committee members was and ED of a CDC; he already was using the site and </a:t>
            </a:r>
            <a:r>
              <a:rPr lang="en-US" sz="1200" kern="1200" dirty="0" err="1" smtClean="0">
                <a:solidFill>
                  <a:schemeClr val="tx1"/>
                </a:solidFill>
                <a:effectLst/>
                <a:latin typeface="+mn-lt"/>
                <a:ea typeface="+mn-ea"/>
                <a:cs typeface="+mn-cs"/>
              </a:rPr>
              <a:t>thiking</a:t>
            </a:r>
            <a:r>
              <a:rPr lang="en-US" sz="1200" kern="1200" dirty="0" smtClean="0">
                <a:solidFill>
                  <a:schemeClr val="tx1"/>
                </a:solidFill>
                <a:effectLst/>
                <a:latin typeface="+mn-lt"/>
                <a:ea typeface="+mn-ea"/>
                <a:cs typeface="+mn-cs"/>
              </a:rPr>
              <a:t> about ways his org and others like his could; so when we did an hour segment on our local public radio program, he was able to talk about those examples</a:t>
            </a:r>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6</a:t>
            </a:fld>
            <a:endParaRPr lang="en-US"/>
          </a:p>
        </p:txBody>
      </p:sp>
    </p:spTree>
    <p:extLst>
      <p:ext uri="{BB962C8B-B14F-4D97-AF65-F5344CB8AC3E}">
        <p14:creationId xmlns:p14="http://schemas.microsoft.com/office/powerpoint/2010/main" val="359402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Indiana Association of United Ways (IAUW) is committed to supporting the needs of 62 United Ways and funds in Indiana.  It has identified the need for a simple online community report card that allows its members (mostly non-data experts) and nonprofits to get a quick snapshot of how the community is doing and to determine whether their work in the areas of health, education, and income is making a positive impact on the communities they serve.  </a:t>
            </a:r>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8</a:t>
            </a:fld>
            <a:endParaRPr lang="en-US"/>
          </a:p>
        </p:txBody>
      </p:sp>
    </p:spTree>
    <p:extLst>
      <p:ext uri="{BB962C8B-B14F-4D97-AF65-F5344CB8AC3E}">
        <p14:creationId xmlns:p14="http://schemas.microsoft.com/office/powerpoint/2010/main" val="314302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framework</a:t>
            </a:r>
            <a:r>
              <a:rPr lang="en-US" baseline="0" dirty="0" smtClean="0"/>
              <a:t> is based on United Way of America’s framework – all </a:t>
            </a:r>
            <a:r>
              <a:rPr lang="en-US" baseline="0" dirty="0" err="1" smtClean="0"/>
              <a:t>Uws</a:t>
            </a:r>
            <a:r>
              <a:rPr lang="en-US" baseline="0" dirty="0" smtClean="0"/>
              <a:t> in the state use this general framework and need access to roughly the same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 identified specific indicators along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of these folks was used to drive what data to include on the dashboard – don’t have the staff </a:t>
            </a:r>
            <a:endParaRPr lang="en-US" dirty="0" smtClean="0"/>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9</a:t>
            </a:fld>
            <a:endParaRPr lang="en-US"/>
          </a:p>
        </p:txBody>
      </p:sp>
    </p:spTree>
    <p:extLst>
      <p:ext uri="{BB962C8B-B14F-4D97-AF65-F5344CB8AC3E}">
        <p14:creationId xmlns:p14="http://schemas.microsoft.com/office/powerpoint/2010/main" val="359641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Indianapolis office of sustainability working</a:t>
            </a:r>
            <a:r>
              <a:rPr lang="en-US" baseline="0" dirty="0" smtClean="0"/>
              <a:t> to improve this</a:t>
            </a:r>
          </a:p>
          <a:p>
            <a:r>
              <a:rPr lang="en-US" baseline="0" dirty="0" smtClean="0"/>
              <a:t>Plan2020 intended to improve communities in these areas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was the starting point for the data to be included on the dashboard</a:t>
            </a:r>
          </a:p>
          <a:p>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17</a:t>
            </a:fld>
            <a:endParaRPr lang="en-US"/>
          </a:p>
        </p:txBody>
      </p:sp>
    </p:spTree>
    <p:extLst>
      <p:ext uri="{BB962C8B-B14F-4D97-AF65-F5344CB8AC3E}">
        <p14:creationId xmlns:p14="http://schemas.microsoft.com/office/powerpoint/2010/main" val="418857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a:t>
            </a:r>
            <a:r>
              <a:rPr lang="en-US" baseline="0" dirty="0" smtClean="0"/>
              <a:t> run through these templates (not discussing in detail)</a:t>
            </a:r>
            <a:endParaRPr lang="en-US" dirty="0"/>
          </a:p>
        </p:txBody>
      </p:sp>
      <p:sp>
        <p:nvSpPr>
          <p:cNvPr id="4" name="Slide Number Placeholder 3"/>
          <p:cNvSpPr>
            <a:spLocks noGrp="1"/>
          </p:cNvSpPr>
          <p:nvPr>
            <p:ph type="sldNum" sz="quarter" idx="10"/>
          </p:nvPr>
        </p:nvSpPr>
        <p:spPr/>
        <p:txBody>
          <a:bodyPr/>
          <a:lstStyle/>
          <a:p>
            <a:fld id="{783C0DE9-EFFE-4E77-ABE2-217347BE40BC}" type="slidenum">
              <a:rPr lang="en-US" smtClean="0"/>
              <a:pPr/>
              <a:t>28</a:t>
            </a:fld>
            <a:endParaRPr lang="en-US"/>
          </a:p>
        </p:txBody>
      </p:sp>
    </p:spTree>
    <p:extLst>
      <p:ext uri="{BB962C8B-B14F-4D97-AF65-F5344CB8AC3E}">
        <p14:creationId xmlns:p14="http://schemas.microsoft.com/office/powerpoint/2010/main" val="2313963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4"/>
          <p:cNvSpPr>
            <a:spLocks noChangeArrowheads="1"/>
          </p:cNvSpPr>
          <p:nvPr/>
        </p:nvSpPr>
        <p:spPr bwMode="auto">
          <a:xfrm>
            <a:off x="0" y="0"/>
            <a:ext cx="9144000" cy="5562600"/>
          </a:xfrm>
          <a:prstGeom prst="rect">
            <a:avLst/>
          </a:prstGeom>
          <a:solidFill>
            <a:schemeClr val="tx2"/>
          </a:solidFill>
          <a:ln w="9525">
            <a:noFill/>
            <a:miter lim="800000"/>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charset="0"/>
            </a:endParaRPr>
          </a:p>
        </p:txBody>
      </p:sp>
      <p:sp>
        <p:nvSpPr>
          <p:cNvPr id="7170" name="Rectangle 2"/>
          <p:cNvSpPr>
            <a:spLocks noGrp="1" noChangeArrowheads="1"/>
          </p:cNvSpPr>
          <p:nvPr>
            <p:ph type="ctrTitle"/>
          </p:nvPr>
        </p:nvSpPr>
        <p:spPr>
          <a:xfrm>
            <a:off x="304800" y="2667000"/>
            <a:ext cx="8534400" cy="990600"/>
          </a:xfrm>
          <a:prstGeom prst="rect">
            <a:avLst/>
          </a:prstGeom>
        </p:spPr>
        <p:txBody>
          <a:bodyPr/>
          <a:lstStyle>
            <a:lvl1pPr algn="ctr">
              <a:defRPr sz="3600" b="1"/>
            </a:lvl1pPr>
          </a:lstStyle>
          <a:p>
            <a:r>
              <a:rPr lang="en-US" dirty="0"/>
              <a:t>Click to edit Master title style</a:t>
            </a:r>
          </a:p>
        </p:txBody>
      </p:sp>
      <p:sp>
        <p:nvSpPr>
          <p:cNvPr id="7171" name="Rectangle 3"/>
          <p:cNvSpPr>
            <a:spLocks noGrp="1" noChangeArrowheads="1"/>
          </p:cNvSpPr>
          <p:nvPr>
            <p:ph type="subTitle" idx="1"/>
          </p:nvPr>
        </p:nvSpPr>
        <p:spPr>
          <a:xfrm>
            <a:off x="1409700" y="4038600"/>
            <a:ext cx="6324600" cy="685800"/>
          </a:xfrm>
        </p:spPr>
        <p:txBody>
          <a:bodyPr/>
          <a:lstStyle>
            <a:lvl1pPr marL="0" indent="0" algn="ctr">
              <a:buFontTx/>
              <a:buNone/>
              <a:defRPr sz="2800" i="1">
                <a:solidFill>
                  <a:schemeClr val="bg1"/>
                </a:solidFill>
              </a:defRPr>
            </a:lvl1pPr>
          </a:lstStyle>
          <a:p>
            <a:r>
              <a:rPr lang="en-US"/>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735953"/>
            <a:ext cx="1571247" cy="896069"/>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00" y="5662375"/>
            <a:ext cx="3129675" cy="1043225"/>
          </a:xfrm>
          <a:prstGeom prst="rect">
            <a:avLst/>
          </a:prstGeom>
        </p:spPr>
      </p:pic>
      <p:pic>
        <p:nvPicPr>
          <p:cNvPr id="1026" name="Picture 2" descr="Home"/>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3613"/>
          <a:stretch/>
        </p:blipFill>
        <p:spPr bwMode="auto">
          <a:xfrm>
            <a:off x="7772400" y="5838824"/>
            <a:ext cx="741427"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3239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8364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19300" cy="5181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9055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1954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487" y="1920410"/>
            <a:ext cx="6401027" cy="3718522"/>
          </a:xfrm>
        </p:spPr>
        <p:txBody>
          <a:bodyPr/>
          <a:lstStyle>
            <a:lvl1pPr marL="0" indent="0" algn="ctr">
              <a:buNone/>
              <a:defRPr sz="3700">
                <a:latin typeface="Calibri"/>
                <a:cs typeface="Calibri"/>
              </a:defRPr>
            </a:lvl1pPr>
            <a:lvl2pPr marL="86959" indent="0" algn="ctr">
              <a:buNone/>
              <a:defRPr/>
            </a:lvl2pPr>
            <a:lvl3pPr marL="173919" indent="0" algn="ctr">
              <a:buNone/>
              <a:defRPr/>
            </a:lvl3pPr>
            <a:lvl4pPr marL="260878" indent="0" algn="ctr">
              <a:buNone/>
              <a:defRPr/>
            </a:lvl4pPr>
            <a:lvl5pPr marL="347838" indent="0" algn="ctr">
              <a:buNone/>
              <a:defRPr/>
            </a:lvl5pPr>
            <a:lvl6pPr marL="434797" indent="0" algn="ctr">
              <a:buNone/>
              <a:defRPr/>
            </a:lvl6pPr>
            <a:lvl7pPr marL="521757" indent="0" algn="ctr">
              <a:buNone/>
              <a:defRPr/>
            </a:lvl7pPr>
            <a:lvl8pPr marL="608716" indent="0" algn="ctr">
              <a:buNone/>
              <a:defRPr/>
            </a:lvl8pPr>
            <a:lvl9pPr marL="695676"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450286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2954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119063" y="6527800"/>
            <a:ext cx="1100137" cy="244475"/>
          </a:xfrm>
          <a:prstGeom prst="rect">
            <a:avLst/>
          </a:prstGeom>
        </p:spPr>
        <p:txBody>
          <a:bodyPr/>
          <a:lstStyle>
            <a:lvl1pPr>
              <a:defRPr/>
            </a:lvl1pPr>
          </a:lstStyle>
          <a:p>
            <a:pPr>
              <a:defRPr/>
            </a:pPr>
            <a:r>
              <a:rPr lang="en-US">
                <a:solidFill>
                  <a:prstClr val="white"/>
                </a:solidFill>
              </a:rPr>
              <a:t>www.savi.org</a:t>
            </a:r>
            <a:endParaRPr lang="en-US" dirty="0">
              <a:solidFill>
                <a:prstClr val="white"/>
              </a:solidFill>
            </a:endParaRPr>
          </a:p>
        </p:txBody>
      </p:sp>
    </p:spTree>
    <p:extLst>
      <p:ext uri="{BB962C8B-B14F-4D97-AF65-F5344CB8AC3E}">
        <p14:creationId xmlns:p14="http://schemas.microsoft.com/office/powerpoint/2010/main" val="378622330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295400"/>
          </a:xfrm>
          <a:prstGeom prst="rect">
            <a:avLst/>
          </a:prstGeom>
        </p:spPr>
        <p:txBody>
          <a:bodyPr anchor="ct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7"/>
          <p:cNvSpPr>
            <a:spLocks noChangeArrowheads="1"/>
          </p:cNvSpPr>
          <p:nvPr userDrawn="1"/>
        </p:nvSpPr>
        <p:spPr bwMode="auto">
          <a:xfrm>
            <a:off x="0" y="0"/>
            <a:ext cx="9144000" cy="1295400"/>
          </a:xfrm>
          <a:prstGeom prst="rect">
            <a:avLst/>
          </a:prstGeom>
          <a:solidFill>
            <a:schemeClr val="tx2"/>
          </a:solidFill>
          <a:ln w="9525">
            <a:noFill/>
            <a:miter lim="800000"/>
            <a:headEnd/>
            <a:tailEnd/>
          </a:ln>
          <a:effectLst/>
        </p:spPr>
        <p:txBody>
          <a:bodyPr wrap="none" anchor="ctr"/>
          <a:lstStyle/>
          <a:p>
            <a:pPr algn="ctr" fontAlgn="base">
              <a:spcBef>
                <a:spcPct val="0"/>
              </a:spcBef>
              <a:spcAft>
                <a:spcPct val="0"/>
              </a:spcAft>
              <a:defRPr/>
            </a:pPr>
            <a:endParaRPr lang="en-US" sz="2400" dirty="0">
              <a:solidFill>
                <a:schemeClr val="bg1"/>
              </a:solidFill>
              <a:latin typeface="Times New Roman" charset="0"/>
            </a:endParaRPr>
          </a:p>
        </p:txBody>
      </p:sp>
      <p:sp>
        <p:nvSpPr>
          <p:cNvPr id="5" name="TextBox 4"/>
          <p:cNvSpPr txBox="1"/>
          <p:nvPr userDrawn="1"/>
        </p:nvSpPr>
        <p:spPr>
          <a:xfrm>
            <a:off x="152400" y="6504801"/>
            <a:ext cx="1905000" cy="276999"/>
          </a:xfrm>
          <a:prstGeom prst="rect">
            <a:avLst/>
          </a:prstGeom>
          <a:noFill/>
        </p:spPr>
        <p:txBody>
          <a:bodyPr wrap="square" rtlCol="0">
            <a:spAutoFit/>
          </a:bodyPr>
          <a:lstStyle/>
          <a:p>
            <a:pPr algn="ctr" fontAlgn="base">
              <a:spcBef>
                <a:spcPct val="0"/>
              </a:spcBef>
              <a:spcAft>
                <a:spcPct val="0"/>
              </a:spcAft>
            </a:pPr>
            <a:r>
              <a:rPr lang="en-US" sz="1200" b="1" dirty="0" smtClean="0">
                <a:solidFill>
                  <a:schemeClr val="tx1">
                    <a:lumMod val="75000"/>
                    <a:lumOff val="25000"/>
                  </a:schemeClr>
                </a:solidFill>
              </a:rPr>
              <a:t>www.savi.org</a:t>
            </a:r>
            <a:endParaRPr lang="en-US" sz="1200" b="1" dirty="0">
              <a:solidFill>
                <a:schemeClr val="tx1">
                  <a:lumMod val="75000"/>
                  <a:lumOff val="25000"/>
                </a:scheme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64876"/>
          <a:stretch/>
        </p:blipFill>
        <p:spPr>
          <a:xfrm>
            <a:off x="152400" y="6465500"/>
            <a:ext cx="381000" cy="355600"/>
          </a:xfrm>
          <a:prstGeom prst="rect">
            <a:avLst/>
          </a:prstGeom>
        </p:spPr>
      </p:pic>
    </p:spTree>
    <p:extLst>
      <p:ext uri="{BB962C8B-B14F-4D97-AF65-F5344CB8AC3E}">
        <p14:creationId xmlns:p14="http://schemas.microsoft.com/office/powerpoint/2010/main" val="203986595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5917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2954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914400" y="21336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1336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85575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a:prstGeom prst="rect">
            <a:avLst/>
          </a:prstGeo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589723"/>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295400"/>
          </a:xfrm>
          <a:prstGeom prst="rect">
            <a:avLst/>
          </a:prstGeom>
        </p:spPr>
        <p:txBody>
          <a:bodyPr anchor="ctr"/>
          <a:lstStyle/>
          <a:p>
            <a:r>
              <a:rPr lang="en-US" dirty="0" smtClean="0"/>
              <a:t>Click to edit Master title style</a:t>
            </a:r>
            <a:endParaRPr lang="en-US" dirty="0"/>
          </a:p>
        </p:txBody>
      </p:sp>
    </p:spTree>
    <p:extLst>
      <p:ext uri="{BB962C8B-B14F-4D97-AF65-F5344CB8AC3E}">
        <p14:creationId xmlns:p14="http://schemas.microsoft.com/office/powerpoint/2010/main" val="2344460290"/>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47334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1084350"/>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258325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914400" y="2133600"/>
            <a:ext cx="77724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7602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400">
          <a:solidFill>
            <a:schemeClr val="bg1"/>
          </a:solidFill>
          <a:latin typeface="Cambria" panose="02040503050406030204" pitchFamily="18" charset="0"/>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45000"/>
        <a:buFont typeface="Wingdings 2" pitchFamily="18" charset="2"/>
        <a:buChar char="ö"/>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65000"/>
        <a:buFont typeface="Wingdings" pitchFamily="2" charset="2"/>
        <a:buChar char="v"/>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SzPct val="70000"/>
        <a:buFont typeface="Symbol" pitchFamily="18" charset="2"/>
        <a:buChar char="o"/>
        <a:defRPr sz="2000">
          <a:solidFill>
            <a:schemeClr val="tx1"/>
          </a:solidFill>
          <a:latin typeface="Calibri" panose="020F0502020204030204" pitchFamily="34" charset="0"/>
        </a:defRPr>
      </a:lvl5pPr>
      <a:lvl6pPr marL="2514600" indent="-228600" algn="l" rtl="0" fontAlgn="base">
        <a:spcBef>
          <a:spcPct val="20000"/>
        </a:spcBef>
        <a:spcAft>
          <a:spcPct val="0"/>
        </a:spcAft>
        <a:buSzPct val="70000"/>
        <a:buFont typeface="Symbol" pitchFamily="18" charset="2"/>
        <a:buChar char="o"/>
        <a:defRPr sz="2000">
          <a:solidFill>
            <a:schemeClr val="tx1"/>
          </a:solidFill>
          <a:latin typeface="+mn-lt"/>
        </a:defRPr>
      </a:lvl6pPr>
      <a:lvl7pPr marL="2971800" indent="-228600" algn="l" rtl="0" fontAlgn="base">
        <a:spcBef>
          <a:spcPct val="20000"/>
        </a:spcBef>
        <a:spcAft>
          <a:spcPct val="0"/>
        </a:spcAft>
        <a:buSzPct val="70000"/>
        <a:buFont typeface="Symbol" pitchFamily="18" charset="2"/>
        <a:buChar char="o"/>
        <a:defRPr sz="2000">
          <a:solidFill>
            <a:schemeClr val="tx1"/>
          </a:solidFill>
          <a:latin typeface="+mn-lt"/>
        </a:defRPr>
      </a:lvl7pPr>
      <a:lvl8pPr marL="3429000" indent="-228600" algn="l" rtl="0" fontAlgn="base">
        <a:spcBef>
          <a:spcPct val="20000"/>
        </a:spcBef>
        <a:spcAft>
          <a:spcPct val="0"/>
        </a:spcAft>
        <a:buSzPct val="70000"/>
        <a:buFont typeface="Symbol" pitchFamily="18" charset="2"/>
        <a:buChar char="o"/>
        <a:defRPr sz="2000">
          <a:solidFill>
            <a:schemeClr val="tx1"/>
          </a:solidFill>
          <a:latin typeface="+mn-lt"/>
        </a:defRPr>
      </a:lvl8pPr>
      <a:lvl9pPr marL="3886200" indent="-228600" algn="l" rtl="0" fontAlgn="base">
        <a:spcBef>
          <a:spcPct val="20000"/>
        </a:spcBef>
        <a:spcAft>
          <a:spcPct val="0"/>
        </a:spcAft>
        <a:buSzPct val="70000"/>
        <a:buFont typeface="Symbol" pitchFamily="18"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534400" cy="990600"/>
          </a:xfrm>
        </p:spPr>
        <p:txBody>
          <a:bodyPr/>
          <a:lstStyle/>
          <a:p>
            <a:r>
              <a:rPr lang="en-US" dirty="0" smtClean="0"/>
              <a:t>Dashboards for Decision Support</a:t>
            </a:r>
            <a:br>
              <a:rPr lang="en-US" dirty="0" smtClean="0"/>
            </a:br>
            <a:endParaRPr lang="en-US" dirty="0"/>
          </a:p>
        </p:txBody>
      </p:sp>
      <p:sp>
        <p:nvSpPr>
          <p:cNvPr id="3" name="Subtitle 2"/>
          <p:cNvSpPr>
            <a:spLocks noGrp="1"/>
          </p:cNvSpPr>
          <p:nvPr>
            <p:ph type="subTitle" idx="1"/>
          </p:nvPr>
        </p:nvSpPr>
        <p:spPr>
          <a:xfrm>
            <a:off x="895350" y="2895600"/>
            <a:ext cx="7353300" cy="685800"/>
          </a:xfrm>
        </p:spPr>
        <p:txBody>
          <a:bodyPr/>
          <a:lstStyle/>
          <a:p>
            <a:r>
              <a:rPr lang="en-US" sz="2400" dirty="0" smtClean="0"/>
              <a:t>Sharon Kandris</a:t>
            </a:r>
          </a:p>
          <a:p>
            <a:r>
              <a:rPr lang="en-US" sz="2400" dirty="0" smtClean="0"/>
              <a:t>The Polis Center at </a:t>
            </a:r>
          </a:p>
          <a:p>
            <a:r>
              <a:rPr lang="en-US" sz="2400" dirty="0" smtClean="0"/>
              <a:t>Indiana University-Purdue University Indianapolis</a:t>
            </a:r>
          </a:p>
          <a:p>
            <a:endParaRPr lang="en-US" sz="2400" dirty="0"/>
          </a:p>
          <a:p>
            <a:r>
              <a:rPr lang="en-US" sz="2400" i="0" dirty="0"/>
              <a:t>NNIP </a:t>
            </a:r>
            <a:r>
              <a:rPr lang="en-US" sz="2400" i="0" dirty="0" smtClean="0"/>
              <a:t>Meeting May 18, 2017</a:t>
            </a:r>
            <a:endParaRPr lang="en-US" sz="2400" i="0" dirty="0"/>
          </a:p>
        </p:txBody>
      </p:sp>
    </p:spTree>
    <p:extLst>
      <p:ext uri="{BB962C8B-B14F-4D97-AF65-F5344CB8AC3E}">
        <p14:creationId xmlns:p14="http://schemas.microsoft.com/office/powerpoint/2010/main" val="107231174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a:t>
            </a:r>
            <a:endParaRPr lang="en-US" dirty="0"/>
          </a:p>
        </p:txBody>
      </p:sp>
      <p:sp>
        <p:nvSpPr>
          <p:cNvPr id="3" name="Content Placeholder 2"/>
          <p:cNvSpPr>
            <a:spLocks noGrp="1"/>
          </p:cNvSpPr>
          <p:nvPr>
            <p:ph idx="1"/>
          </p:nvPr>
        </p:nvSpPr>
        <p:spPr>
          <a:xfrm>
            <a:off x="685800" y="1828800"/>
            <a:ext cx="7772400" cy="3276600"/>
          </a:xfrm>
        </p:spPr>
        <p:txBody>
          <a:bodyPr/>
          <a:lstStyle/>
          <a:p>
            <a:r>
              <a:rPr lang="en-US" dirty="0" smtClean="0"/>
              <a:t>Indiana Association of United Ways</a:t>
            </a:r>
          </a:p>
          <a:p>
            <a:r>
              <a:rPr lang="en-US" dirty="0" smtClean="0"/>
              <a:t>Staff from small United Ways</a:t>
            </a:r>
          </a:p>
          <a:p>
            <a:r>
              <a:rPr lang="en-US" dirty="0"/>
              <a:t>Staff from </a:t>
            </a:r>
            <a:r>
              <a:rPr lang="en-US" dirty="0" smtClean="0"/>
              <a:t>large United Ways</a:t>
            </a:r>
          </a:p>
          <a:p>
            <a:pPr marL="0" indent="0">
              <a:buNone/>
            </a:pPr>
            <a:endParaRPr lang="en-US" dirty="0"/>
          </a:p>
          <a:p>
            <a:pPr marL="0" indent="0">
              <a:buNone/>
            </a:pPr>
            <a:r>
              <a:rPr lang="en-US" dirty="0" smtClean="0"/>
              <a:t>Data priorities</a:t>
            </a:r>
          </a:p>
          <a:p>
            <a:pPr marL="0" indent="0">
              <a:buNone/>
            </a:pPr>
            <a:r>
              <a:rPr lang="en-US" dirty="0" smtClean="0"/>
              <a:t>4 iterations of dashboard</a:t>
            </a:r>
            <a:endParaRPr lang="en-US" dirty="0"/>
          </a:p>
        </p:txBody>
      </p:sp>
    </p:spTree>
    <p:extLst>
      <p:ext uri="{BB962C8B-B14F-4D97-AF65-F5344CB8AC3E}">
        <p14:creationId xmlns:p14="http://schemas.microsoft.com/office/powerpoint/2010/main" val="74131741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0"/>
            <a:ext cx="8752087" cy="6810375"/>
          </a:xfrm>
          <a:prstGeom prst="rect">
            <a:avLst/>
          </a:prstGeom>
        </p:spPr>
      </p:pic>
    </p:spTree>
    <p:extLst>
      <p:ext uri="{BB962C8B-B14F-4D97-AF65-F5344CB8AC3E}">
        <p14:creationId xmlns:p14="http://schemas.microsoft.com/office/powerpoint/2010/main" val="154948167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37910"/>
            <a:ext cx="8839200" cy="1295400"/>
          </a:xfrm>
        </p:spPr>
        <p:txBody>
          <a:bodyPr/>
          <a:lstStyle/>
          <a:p>
            <a:endParaRPr lang="en-US"/>
          </a:p>
        </p:txBody>
      </p:sp>
      <p:sp>
        <p:nvSpPr>
          <p:cNvPr id="3" name="Content Placeholder 2"/>
          <p:cNvSpPr>
            <a:spLocks noGrp="1"/>
          </p:cNvSpPr>
          <p:nvPr>
            <p:ph idx="1"/>
          </p:nvPr>
        </p:nvSpPr>
        <p:spPr>
          <a:xfrm>
            <a:off x="969264" y="2171510"/>
            <a:ext cx="7772400" cy="3276600"/>
          </a:xfrm>
        </p:spPr>
        <p:txBody>
          <a:bodyPr/>
          <a:lstStyle/>
          <a:p>
            <a:endParaRPr lang="en-US"/>
          </a:p>
        </p:txBody>
      </p:sp>
      <p:pic>
        <p:nvPicPr>
          <p:cNvPr id="4" name="Picture 3"/>
          <p:cNvPicPr>
            <a:picLocks noChangeAspect="1"/>
          </p:cNvPicPr>
          <p:nvPr/>
        </p:nvPicPr>
        <p:blipFill>
          <a:blip r:embed="rId2"/>
          <a:stretch>
            <a:fillRect/>
          </a:stretch>
        </p:blipFill>
        <p:spPr>
          <a:xfrm>
            <a:off x="207264" y="37910"/>
            <a:ext cx="8896350" cy="6844474"/>
          </a:xfrm>
          <a:prstGeom prst="rect">
            <a:avLst/>
          </a:prstGeom>
        </p:spPr>
      </p:pic>
      <p:sp>
        <p:nvSpPr>
          <p:cNvPr id="5" name="Rectangle 4"/>
          <p:cNvSpPr/>
          <p:nvPr/>
        </p:nvSpPr>
        <p:spPr bwMode="auto">
          <a:xfrm>
            <a:off x="1045464" y="1485710"/>
            <a:ext cx="2743200" cy="510540"/>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6" name="Rectangle 5"/>
          <p:cNvSpPr/>
          <p:nvPr/>
        </p:nvSpPr>
        <p:spPr bwMode="auto">
          <a:xfrm>
            <a:off x="228600" y="2355246"/>
            <a:ext cx="914400" cy="4235863"/>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Rectangle 6"/>
          <p:cNvSpPr/>
          <p:nvPr/>
        </p:nvSpPr>
        <p:spPr bwMode="auto">
          <a:xfrm>
            <a:off x="4131564" y="1565718"/>
            <a:ext cx="1447800" cy="5294185"/>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8" name="Rectangle 7"/>
          <p:cNvSpPr/>
          <p:nvPr/>
        </p:nvSpPr>
        <p:spPr bwMode="auto">
          <a:xfrm>
            <a:off x="7065264" y="1588198"/>
            <a:ext cx="2057400" cy="5294185"/>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9" name="Rectangle 8"/>
          <p:cNvSpPr/>
          <p:nvPr/>
        </p:nvSpPr>
        <p:spPr bwMode="auto">
          <a:xfrm>
            <a:off x="1205484" y="3357277"/>
            <a:ext cx="2863596" cy="510540"/>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363063305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
            <a:ext cx="9046761" cy="6553200"/>
          </a:xfrm>
          <a:prstGeom prst="rect">
            <a:avLst/>
          </a:prstGeom>
        </p:spPr>
      </p:pic>
    </p:spTree>
    <p:extLst>
      <p:ext uri="{BB962C8B-B14F-4D97-AF65-F5344CB8AC3E}">
        <p14:creationId xmlns:p14="http://schemas.microsoft.com/office/powerpoint/2010/main" val="333121418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 y="304800"/>
            <a:ext cx="8793480" cy="6196748"/>
          </a:xfrm>
          <a:prstGeom prst="rect">
            <a:avLst/>
          </a:prstGeom>
        </p:spPr>
      </p:pic>
    </p:spTree>
    <p:extLst>
      <p:ext uri="{BB962C8B-B14F-4D97-AF65-F5344CB8AC3E}">
        <p14:creationId xmlns:p14="http://schemas.microsoft.com/office/powerpoint/2010/main" val="244628385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Indyvitals.org</a:t>
            </a:r>
            <a:endParaRPr lang="en-US" dirty="0"/>
          </a:p>
        </p:txBody>
      </p:sp>
      <p:sp>
        <p:nvSpPr>
          <p:cNvPr id="3" name="Text Placeholder 2"/>
          <p:cNvSpPr>
            <a:spLocks noGrp="1"/>
          </p:cNvSpPr>
          <p:nvPr>
            <p:ph type="body" idx="1"/>
          </p:nvPr>
        </p:nvSpPr>
        <p:spPr/>
        <p:txBody>
          <a:bodyPr/>
          <a:lstStyle/>
          <a:p>
            <a:r>
              <a:rPr lang="en-US" dirty="0" smtClean="0"/>
              <a:t>Community decision making </a:t>
            </a:r>
            <a:r>
              <a:rPr lang="en-US" dirty="0"/>
              <a:t>p</a:t>
            </a:r>
            <a:r>
              <a:rPr lang="en-US" dirty="0" smtClean="0"/>
              <a:t>rocess</a:t>
            </a:r>
            <a:endParaRPr lang="en-US" dirty="0"/>
          </a:p>
        </p:txBody>
      </p:sp>
    </p:spTree>
    <p:extLst>
      <p:ext uri="{BB962C8B-B14F-4D97-AF65-F5344CB8AC3E}">
        <p14:creationId xmlns:p14="http://schemas.microsoft.com/office/powerpoint/2010/main" val="257333084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Plan2020</a:t>
            </a:r>
            <a:endParaRPr lang="en-US" dirty="0"/>
          </a:p>
        </p:txBody>
      </p:sp>
      <p:sp>
        <p:nvSpPr>
          <p:cNvPr id="6" name="Content Placeholder 5"/>
          <p:cNvSpPr>
            <a:spLocks noGrp="1"/>
          </p:cNvSpPr>
          <p:nvPr>
            <p:ph idx="1"/>
          </p:nvPr>
        </p:nvSpPr>
        <p:spPr>
          <a:xfrm>
            <a:off x="838200" y="1600200"/>
            <a:ext cx="5715000" cy="4191000"/>
          </a:xfrm>
        </p:spPr>
        <p:txBody>
          <a:bodyPr/>
          <a:lstStyle/>
          <a:p>
            <a:r>
              <a:rPr lang="en-US" dirty="0" smtClean="0"/>
              <a:t>Get everyone doing place-based work on the same page, access to the same story for each ‘place’ </a:t>
            </a:r>
          </a:p>
          <a:p>
            <a:r>
              <a:rPr lang="en-US" dirty="0" smtClean="0"/>
              <a:t>Measure </a:t>
            </a:r>
            <a:r>
              <a:rPr lang="en-US" dirty="0"/>
              <a:t>the impact of Plan 2020 and its partners at a neighborhood </a:t>
            </a:r>
            <a:r>
              <a:rPr lang="en-US" dirty="0" smtClean="0"/>
              <a:t>level, specifically measuring health and sustainability.</a:t>
            </a:r>
          </a:p>
          <a:p>
            <a:pPr marL="0" indent="0">
              <a:buNone/>
            </a:pPr>
            <a:endParaRPr lang="en-US" dirty="0"/>
          </a:p>
          <a:p>
            <a:endParaRPr lang="en-US" dirty="0"/>
          </a:p>
          <a:p>
            <a:endParaRPr lang="en-US" dirty="0"/>
          </a:p>
        </p:txBody>
      </p:sp>
      <p:pic>
        <p:nvPicPr>
          <p:cNvPr id="1028" name="Picture 4" descr="indy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982" y="3470439"/>
            <a:ext cx="1619250" cy="652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0707" y="4370324"/>
            <a:ext cx="1447800" cy="10520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greater indianapolis progress committe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613" b="25000"/>
          <a:stretch/>
        </p:blipFill>
        <p:spPr bwMode="auto">
          <a:xfrm>
            <a:off x="6861048" y="5644970"/>
            <a:ext cx="2209800" cy="106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637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idx="1"/>
          </p:nvPr>
        </p:nvSpPr>
        <p:spPr>
          <a:xfrm>
            <a:off x="762000" y="1676400"/>
            <a:ext cx="7772400" cy="3276600"/>
          </a:xfrm>
        </p:spPr>
        <p:txBody>
          <a:bodyPr/>
          <a:lstStyle/>
          <a:p>
            <a:r>
              <a:rPr lang="en-US" dirty="0" smtClean="0"/>
              <a:t>Star Communities rating system for sustainability</a:t>
            </a:r>
          </a:p>
          <a:p>
            <a:pPr lvl="1"/>
            <a:r>
              <a:rPr lang="en-US" dirty="0" smtClean="0"/>
              <a:t>Built environment</a:t>
            </a:r>
          </a:p>
          <a:p>
            <a:pPr lvl="1"/>
            <a:r>
              <a:rPr lang="en-US" dirty="0" smtClean="0"/>
              <a:t>Economy &amp; jobs</a:t>
            </a:r>
          </a:p>
          <a:p>
            <a:pPr lvl="1"/>
            <a:r>
              <a:rPr lang="en-US" dirty="0" smtClean="0"/>
              <a:t>Equity &amp; empowerment</a:t>
            </a:r>
          </a:p>
          <a:p>
            <a:pPr lvl="1"/>
            <a:r>
              <a:rPr lang="en-US" dirty="0" smtClean="0"/>
              <a:t>Health &amp; safety</a:t>
            </a:r>
          </a:p>
          <a:p>
            <a:pPr lvl="1"/>
            <a:r>
              <a:rPr lang="en-US" dirty="0" smtClean="0"/>
              <a:t>Education</a:t>
            </a:r>
          </a:p>
          <a:p>
            <a:pPr lvl="1"/>
            <a:r>
              <a:rPr lang="en-US" dirty="0" smtClean="0"/>
              <a:t>Etc.</a:t>
            </a:r>
          </a:p>
          <a:p>
            <a:endParaRPr lang="en-US" dirty="0"/>
          </a:p>
        </p:txBody>
      </p:sp>
      <p:pic>
        <p:nvPicPr>
          <p:cNvPr id="2052" name="Picture 4" descr="Image result for star communities rat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99000"/>
            <a:ext cx="38862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7704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Personas</a:t>
            </a:r>
            <a:endParaRPr lang="en-US" dirty="0"/>
          </a:p>
        </p:txBody>
      </p:sp>
      <p:sp>
        <p:nvSpPr>
          <p:cNvPr id="3" name="Content Placeholder 2"/>
          <p:cNvSpPr>
            <a:spLocks noGrp="1"/>
          </p:cNvSpPr>
          <p:nvPr>
            <p:ph idx="1"/>
          </p:nvPr>
        </p:nvSpPr>
        <p:spPr>
          <a:xfrm>
            <a:off x="1752600" y="2057400"/>
            <a:ext cx="5943600" cy="3276600"/>
          </a:xfrm>
        </p:spPr>
        <p:txBody>
          <a:bodyPr/>
          <a:lstStyle/>
          <a:p>
            <a:r>
              <a:rPr lang="en-US" sz="2800" dirty="0" smtClean="0"/>
              <a:t>Interested Citizen – simple dashboard</a:t>
            </a:r>
          </a:p>
          <a:p>
            <a:endParaRPr lang="en-US" sz="2800" dirty="0" smtClean="0"/>
          </a:p>
          <a:p>
            <a:r>
              <a:rPr lang="en-US" sz="2800" dirty="0" smtClean="0"/>
              <a:t>Staff at an organization – deeper dive to understand disparities and inequities</a:t>
            </a:r>
          </a:p>
          <a:p>
            <a:endParaRPr lang="en-US" sz="2800" dirty="0" smtClean="0"/>
          </a:p>
          <a:p>
            <a:r>
              <a:rPr lang="en-US" sz="2800" dirty="0" smtClean="0"/>
              <a:t>Policy Maker – Understanding relationships between metrics (how poverty relates to education) </a:t>
            </a:r>
            <a:endParaRPr lang="en-US" sz="2800" dirty="0"/>
          </a:p>
          <a:p>
            <a:endParaRPr lang="en-US" sz="2800" dirty="0" smtClean="0"/>
          </a:p>
          <a:p>
            <a:endParaRPr lang="en-US" sz="2800" dirty="0"/>
          </a:p>
        </p:txBody>
      </p:sp>
      <p:pic>
        <p:nvPicPr>
          <p:cNvPr id="4" name="Picture 2" descr="http://izquotes.com/images/homer-simp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688" y="1676400"/>
            <a:ext cx="94142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en/8/84/Ned_Flan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04" y="3352800"/>
            <a:ext cx="1024208" cy="1644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40.media.tumblr.com/tumblr_lyw5e8cBMF1qhyx2xo1_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99" y="5181600"/>
            <a:ext cx="1106014"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0054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50" y="6096"/>
            <a:ext cx="8820150" cy="7724104"/>
          </a:xfrm>
          <a:prstGeom prst="rect">
            <a:avLst/>
          </a:prstGeom>
        </p:spPr>
      </p:pic>
    </p:spTree>
    <p:extLst>
      <p:ext uri="{BB962C8B-B14F-4D97-AF65-F5344CB8AC3E}">
        <p14:creationId xmlns:p14="http://schemas.microsoft.com/office/powerpoint/2010/main" val="227466994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085715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2152055"/>
          </a:xfrm>
          <a:prstGeom prst="rect">
            <a:avLst/>
          </a:prstGeom>
        </p:spPr>
      </p:pic>
      <p:pic>
        <p:nvPicPr>
          <p:cNvPr id="5" name="Picture 4"/>
          <p:cNvPicPr>
            <a:picLocks noChangeAspect="1"/>
          </p:cNvPicPr>
          <p:nvPr/>
        </p:nvPicPr>
        <p:blipFill>
          <a:blip r:embed="rId3"/>
          <a:stretch>
            <a:fillRect/>
          </a:stretch>
        </p:blipFill>
        <p:spPr>
          <a:xfrm>
            <a:off x="12192" y="2152055"/>
            <a:ext cx="9208008" cy="3742726"/>
          </a:xfrm>
          <a:prstGeom prst="rect">
            <a:avLst/>
          </a:prstGeom>
        </p:spPr>
      </p:pic>
      <p:sp>
        <p:nvSpPr>
          <p:cNvPr id="6" name="Rectangle 5"/>
          <p:cNvSpPr/>
          <p:nvPr/>
        </p:nvSpPr>
        <p:spPr bwMode="auto">
          <a:xfrm>
            <a:off x="4343400" y="1524000"/>
            <a:ext cx="1295400" cy="4370781"/>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Rectangle 6"/>
          <p:cNvSpPr/>
          <p:nvPr/>
        </p:nvSpPr>
        <p:spPr bwMode="auto">
          <a:xfrm>
            <a:off x="5650992" y="1493520"/>
            <a:ext cx="1283208" cy="4401261"/>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8" name="Rectangle 7"/>
          <p:cNvSpPr/>
          <p:nvPr/>
        </p:nvSpPr>
        <p:spPr bwMode="auto">
          <a:xfrm>
            <a:off x="6979920" y="1524000"/>
            <a:ext cx="2164080" cy="4370781"/>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51034707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 Trends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163052"/>
            <a:ext cx="8323385" cy="5694948"/>
          </a:xfrm>
          <a:prstGeom prst="rect">
            <a:avLst/>
          </a:prstGeom>
        </p:spPr>
      </p:pic>
    </p:spTree>
    <p:extLst>
      <p:ext uri="{BB962C8B-B14F-4D97-AF65-F5344CB8AC3E}">
        <p14:creationId xmlns:p14="http://schemas.microsoft.com/office/powerpoint/2010/main" val="209132276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Dive - Disparities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038841"/>
            <a:ext cx="8339137" cy="5819159"/>
          </a:xfrm>
          <a:prstGeom prst="rect">
            <a:avLst/>
          </a:prstGeom>
        </p:spPr>
      </p:pic>
      <p:sp>
        <p:nvSpPr>
          <p:cNvPr id="5" name="TextBox 4"/>
          <p:cNvSpPr txBox="1"/>
          <p:nvPr/>
        </p:nvSpPr>
        <p:spPr>
          <a:xfrm>
            <a:off x="6043471" y="-48768"/>
            <a:ext cx="3100529" cy="2062103"/>
          </a:xfrm>
          <a:prstGeom prst="rect">
            <a:avLst/>
          </a:prstGeom>
          <a:solidFill>
            <a:schemeClr val="accent2"/>
          </a:solidFill>
        </p:spPr>
        <p:txBody>
          <a:bodyPr wrap="none" rtlCol="0">
            <a:spAutoFit/>
          </a:bodyPr>
          <a:lstStyle/>
          <a:p>
            <a:r>
              <a:rPr lang="en-US" sz="3200" dirty="0" smtClean="0"/>
              <a:t>Race</a:t>
            </a:r>
          </a:p>
          <a:p>
            <a:r>
              <a:rPr lang="en-US" sz="3200" dirty="0" smtClean="0"/>
              <a:t>Income</a:t>
            </a:r>
          </a:p>
          <a:p>
            <a:r>
              <a:rPr lang="en-US" sz="3200" dirty="0" smtClean="0"/>
              <a:t>Education Level</a:t>
            </a:r>
          </a:p>
          <a:p>
            <a:r>
              <a:rPr lang="en-US" sz="3200" dirty="0" smtClean="0"/>
              <a:t>Gender</a:t>
            </a:r>
            <a:endParaRPr lang="en-US" sz="3200" dirty="0"/>
          </a:p>
        </p:txBody>
      </p:sp>
    </p:spTree>
    <p:extLst>
      <p:ext uri="{BB962C8B-B14F-4D97-AF65-F5344CB8AC3E}">
        <p14:creationId xmlns:p14="http://schemas.microsoft.com/office/powerpoint/2010/main" val="330268373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Advanced View – Exploring Relationships</a:t>
            </a:r>
            <a:endParaRPr lang="en-US" sz="36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89" y="1295401"/>
            <a:ext cx="9150276" cy="4495800"/>
          </a:xfrm>
          <a:prstGeom prst="rect">
            <a:avLst/>
          </a:prstGeom>
        </p:spPr>
      </p:pic>
    </p:spTree>
    <p:extLst>
      <p:ext uri="{BB962C8B-B14F-4D97-AF65-F5344CB8AC3E}">
        <p14:creationId xmlns:p14="http://schemas.microsoft.com/office/powerpoint/2010/main" val="287596856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Collective impact initiative</a:t>
            </a:r>
            <a:endParaRPr lang="en-US" dirty="0"/>
          </a:p>
        </p:txBody>
      </p:sp>
      <p:sp>
        <p:nvSpPr>
          <p:cNvPr id="3" name="Text Placeholder 2"/>
          <p:cNvSpPr>
            <a:spLocks noGrp="1"/>
          </p:cNvSpPr>
          <p:nvPr>
            <p:ph type="body" idx="1"/>
          </p:nvPr>
        </p:nvSpPr>
        <p:spPr/>
        <p:txBody>
          <a:bodyPr/>
          <a:lstStyle/>
          <a:p>
            <a:r>
              <a:rPr lang="en-US" dirty="0" smtClean="0"/>
              <a:t>Measuring Progress Toward Goals</a:t>
            </a:r>
            <a:endParaRPr lang="en-US" dirty="0"/>
          </a:p>
        </p:txBody>
      </p:sp>
    </p:spTree>
    <p:extLst>
      <p:ext uri="{BB962C8B-B14F-4D97-AF65-F5344CB8AC3E}">
        <p14:creationId xmlns:p14="http://schemas.microsoft.com/office/powerpoint/2010/main" val="272081332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 Alliance</a:t>
            </a:r>
            <a:endParaRPr lang="en-US" dirty="0"/>
          </a:p>
        </p:txBody>
      </p:sp>
      <p:sp>
        <p:nvSpPr>
          <p:cNvPr id="5" name="Content Placeholder 4"/>
          <p:cNvSpPr>
            <a:spLocks noGrp="1"/>
          </p:cNvSpPr>
          <p:nvPr>
            <p:ph idx="1"/>
          </p:nvPr>
        </p:nvSpPr>
        <p:spPr>
          <a:xfrm>
            <a:off x="819150" y="1447800"/>
            <a:ext cx="7772400" cy="3276600"/>
          </a:xfrm>
        </p:spPr>
        <p:txBody>
          <a:bodyPr/>
          <a:lstStyle/>
          <a:p>
            <a:r>
              <a:rPr lang="en-US" dirty="0" smtClean="0"/>
              <a:t>Cradle to career collective impact initiative</a:t>
            </a:r>
          </a:p>
        </p:txBody>
      </p:sp>
      <p:pic>
        <p:nvPicPr>
          <p:cNvPr id="3" name="Picture 2"/>
          <p:cNvPicPr>
            <a:picLocks noChangeAspect="1"/>
          </p:cNvPicPr>
          <p:nvPr/>
        </p:nvPicPr>
        <p:blipFill>
          <a:blip r:embed="rId2"/>
          <a:stretch>
            <a:fillRect/>
          </a:stretch>
        </p:blipFill>
        <p:spPr>
          <a:xfrm>
            <a:off x="-604911" y="2209800"/>
            <a:ext cx="9748911" cy="4191000"/>
          </a:xfrm>
          <a:prstGeom prst="rect">
            <a:avLst/>
          </a:prstGeom>
        </p:spPr>
      </p:pic>
    </p:spTree>
    <p:extLst>
      <p:ext uri="{BB962C8B-B14F-4D97-AF65-F5344CB8AC3E}">
        <p14:creationId xmlns:p14="http://schemas.microsoft.com/office/powerpoint/2010/main" val="2454210595"/>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to Measure Progress</a:t>
            </a:r>
            <a:endParaRPr lang="en-US" dirty="0"/>
          </a:p>
        </p:txBody>
      </p:sp>
      <p:sp>
        <p:nvSpPr>
          <p:cNvPr id="3" name="Content Placeholder 2"/>
          <p:cNvSpPr>
            <a:spLocks noGrp="1"/>
          </p:cNvSpPr>
          <p:nvPr>
            <p:ph idx="1"/>
          </p:nvPr>
        </p:nvSpPr>
        <p:spPr/>
        <p:txBody>
          <a:bodyPr/>
          <a:lstStyle/>
          <a:p>
            <a:r>
              <a:rPr lang="en-US" dirty="0"/>
              <a:t>Implementation teams for each segment of the continuum</a:t>
            </a:r>
          </a:p>
          <a:p>
            <a:r>
              <a:rPr lang="en-US" dirty="0"/>
              <a:t>Data to assess need and identify priorities</a:t>
            </a:r>
          </a:p>
          <a:p>
            <a:r>
              <a:rPr lang="en-US" dirty="0"/>
              <a:t>Data to measure progress toward goals</a:t>
            </a:r>
          </a:p>
          <a:p>
            <a:endParaRPr lang="en-US" dirty="0"/>
          </a:p>
        </p:txBody>
      </p:sp>
    </p:spTree>
    <p:extLst>
      <p:ext uri="{BB962C8B-B14F-4D97-AF65-F5344CB8AC3E}">
        <p14:creationId xmlns:p14="http://schemas.microsoft.com/office/powerpoint/2010/main" val="340872069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8" y="24384"/>
            <a:ext cx="9276306" cy="6638925"/>
          </a:xfrm>
          <a:prstGeom prst="rect">
            <a:avLst/>
          </a:prstGeom>
        </p:spPr>
      </p:pic>
    </p:spTree>
    <p:extLst>
      <p:ext uri="{BB962C8B-B14F-4D97-AF65-F5344CB8AC3E}">
        <p14:creationId xmlns:p14="http://schemas.microsoft.com/office/powerpoint/2010/main" val="258860992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Alliance Report Card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6481" y="1297112"/>
            <a:ext cx="9127519" cy="5599760"/>
          </a:xfrm>
          <a:prstGeom prst="rect">
            <a:avLst/>
          </a:prstGeom>
        </p:spPr>
      </p:pic>
      <p:sp>
        <p:nvSpPr>
          <p:cNvPr id="5" name="Rectangle 4"/>
          <p:cNvSpPr/>
          <p:nvPr/>
        </p:nvSpPr>
        <p:spPr bwMode="auto">
          <a:xfrm>
            <a:off x="5715000" y="3581400"/>
            <a:ext cx="2514600" cy="3276600"/>
          </a:xfrm>
          <a:prstGeom prst="rect">
            <a:avLst/>
          </a:prstGeom>
          <a:noFill/>
          <a:ln w="762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221554511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Lessons learned</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93282635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and Collaboration</a:t>
            </a:r>
            <a:endParaRPr lang="en-US" dirty="0"/>
          </a:p>
        </p:txBody>
      </p:sp>
      <p:sp>
        <p:nvSpPr>
          <p:cNvPr id="3" name="Content Placeholder 2"/>
          <p:cNvSpPr>
            <a:spLocks noGrp="1"/>
          </p:cNvSpPr>
          <p:nvPr>
            <p:ph idx="1"/>
          </p:nvPr>
        </p:nvSpPr>
        <p:spPr>
          <a:xfrm>
            <a:off x="914400" y="1371600"/>
            <a:ext cx="8305800" cy="3657600"/>
          </a:xfrm>
        </p:spPr>
        <p:txBody>
          <a:bodyPr/>
          <a:lstStyle/>
          <a:p>
            <a:r>
              <a:rPr lang="en-US" dirty="0" smtClean="0"/>
              <a:t>Critical </a:t>
            </a:r>
            <a:r>
              <a:rPr lang="en-US" dirty="0"/>
              <a:t>first </a:t>
            </a:r>
            <a:r>
              <a:rPr lang="en-US" dirty="0" smtClean="0"/>
              <a:t>step: </a:t>
            </a:r>
          </a:p>
          <a:p>
            <a:pPr lvl="1"/>
            <a:r>
              <a:rPr lang="en-US" dirty="0" smtClean="0"/>
              <a:t>Defining a clear “use case” - the decision making process you are trying to inform</a:t>
            </a:r>
          </a:p>
          <a:p>
            <a:r>
              <a:rPr lang="en-US" dirty="0" smtClean="0"/>
              <a:t>Based on that, identify key stakeholders:</a:t>
            </a:r>
          </a:p>
          <a:p>
            <a:pPr lvl="1"/>
            <a:r>
              <a:rPr lang="en-US" dirty="0" smtClean="0"/>
              <a:t>Potential users</a:t>
            </a:r>
          </a:p>
          <a:p>
            <a:pPr lvl="1"/>
            <a:r>
              <a:rPr lang="en-US" dirty="0" smtClean="0"/>
              <a:t>Partners</a:t>
            </a:r>
          </a:p>
          <a:p>
            <a:pPr lvl="1"/>
            <a:r>
              <a:rPr lang="en-US" dirty="0" smtClean="0"/>
              <a:t>Funders</a:t>
            </a:r>
          </a:p>
          <a:p>
            <a:pPr lvl="1"/>
            <a:r>
              <a:rPr lang="en-US" dirty="0" smtClean="0"/>
              <a:t>Future champions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163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 Managing Expectations</a:t>
            </a:r>
            <a:endParaRPr lang="en-US" dirty="0"/>
          </a:p>
        </p:txBody>
      </p:sp>
      <p:sp>
        <p:nvSpPr>
          <p:cNvPr id="5" name="Content Placeholder 4"/>
          <p:cNvSpPr>
            <a:spLocks noGrp="1"/>
          </p:cNvSpPr>
          <p:nvPr>
            <p:ph idx="1"/>
          </p:nvPr>
        </p:nvSpPr>
        <p:spPr>
          <a:xfrm>
            <a:off x="533400" y="1676400"/>
            <a:ext cx="7772400" cy="3276600"/>
          </a:xfrm>
        </p:spPr>
        <p:txBody>
          <a:bodyPr/>
          <a:lstStyle/>
          <a:p>
            <a:r>
              <a:rPr lang="en-US" kern="1200" dirty="0" smtClean="0"/>
              <a:t>Change </a:t>
            </a:r>
            <a:r>
              <a:rPr lang="en-US" kern="1200" dirty="0"/>
              <a:t>takes time, measuring community change is </a:t>
            </a:r>
            <a:r>
              <a:rPr lang="en-US" kern="1200" dirty="0" smtClean="0"/>
              <a:t>hard</a:t>
            </a:r>
          </a:p>
          <a:p>
            <a:r>
              <a:rPr lang="en-US" dirty="0" smtClean="0"/>
              <a:t>The </a:t>
            </a:r>
            <a:r>
              <a:rPr lang="en-US" dirty="0"/>
              <a:t>dashboard/data is a starting point for conversation, not the end </a:t>
            </a:r>
          </a:p>
          <a:p>
            <a:pPr lvl="1"/>
            <a:r>
              <a:rPr lang="en-US" dirty="0" smtClean="0"/>
              <a:t>Starting point for establishing community </a:t>
            </a:r>
            <a:r>
              <a:rPr lang="en-US" dirty="0"/>
              <a:t>priorities</a:t>
            </a:r>
          </a:p>
          <a:p>
            <a:pPr lvl="1"/>
            <a:r>
              <a:rPr lang="en-US" dirty="0"/>
              <a:t>Understanding needs, resources, gaps</a:t>
            </a:r>
          </a:p>
          <a:p>
            <a:pPr lvl="1"/>
            <a:r>
              <a:rPr lang="en-US" dirty="0"/>
              <a:t>Identifying what else you need to </a:t>
            </a:r>
            <a:r>
              <a:rPr lang="en-US" dirty="0" smtClean="0"/>
              <a:t>know that the data cannot tell you – the rest of the story </a:t>
            </a:r>
            <a:endParaRPr lang="en-US" dirty="0"/>
          </a:p>
          <a:p>
            <a:endParaRPr lang="en-US" dirty="0"/>
          </a:p>
          <a:p>
            <a:endParaRPr lang="en-US" kern="1200" dirty="0" smtClean="0"/>
          </a:p>
          <a:p>
            <a:endParaRPr lang="en-US" kern="1200" dirty="0"/>
          </a:p>
          <a:p>
            <a:pPr marL="0" indent="0">
              <a:buNone/>
            </a:pPr>
            <a:endParaRPr lang="en-US" dirty="0"/>
          </a:p>
        </p:txBody>
      </p:sp>
    </p:spTree>
    <p:extLst>
      <p:ext uri="{BB962C8B-B14F-4D97-AF65-F5344CB8AC3E}">
        <p14:creationId xmlns:p14="http://schemas.microsoft.com/office/powerpoint/2010/main" val="1979278394"/>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t>
            </a:r>
            <a:endParaRPr lang="en-US" dirty="0"/>
          </a:p>
        </p:txBody>
      </p:sp>
      <p:sp>
        <p:nvSpPr>
          <p:cNvPr id="3" name="Content Placeholder 2"/>
          <p:cNvSpPr>
            <a:spLocks noGrp="1"/>
          </p:cNvSpPr>
          <p:nvPr>
            <p:ph idx="1"/>
          </p:nvPr>
        </p:nvSpPr>
        <p:spPr>
          <a:xfrm>
            <a:off x="914400" y="1676400"/>
            <a:ext cx="7772400" cy="3276600"/>
          </a:xfrm>
        </p:spPr>
        <p:txBody>
          <a:bodyPr/>
          <a:lstStyle/>
          <a:p>
            <a:r>
              <a:rPr lang="en-US" kern="1200" dirty="0" smtClean="0"/>
              <a:t>Ensure </a:t>
            </a:r>
            <a:r>
              <a:rPr lang="en-US" kern="1200" dirty="0"/>
              <a:t>there are vested partners/owners before you build a </a:t>
            </a:r>
            <a:r>
              <a:rPr lang="en-US" kern="1200" dirty="0" smtClean="0"/>
              <a:t>dashboard</a:t>
            </a:r>
          </a:p>
          <a:p>
            <a:r>
              <a:rPr lang="en-US" kern="1200" dirty="0"/>
              <a:t>Updating the data is </a:t>
            </a:r>
            <a:r>
              <a:rPr lang="en-US" kern="1200" dirty="0" smtClean="0"/>
              <a:t>import</a:t>
            </a:r>
          </a:p>
          <a:p>
            <a:r>
              <a:rPr lang="en-US" kern="1200" dirty="0" smtClean="0"/>
              <a:t>Communicating data limitations</a:t>
            </a:r>
          </a:p>
          <a:p>
            <a:r>
              <a:rPr lang="en-US" dirty="0"/>
              <a:t>Create awareness about the value add: Data availability is increasing exponentially, but we make it meaningful and put it in context</a:t>
            </a:r>
          </a:p>
          <a:p>
            <a:endParaRPr lang="en-US" kern="1200" dirty="0"/>
          </a:p>
          <a:p>
            <a:endParaRPr lang="en-US" kern="1200" dirty="0"/>
          </a:p>
          <a:p>
            <a:endParaRPr lang="en-US" dirty="0"/>
          </a:p>
        </p:txBody>
      </p:sp>
    </p:spTree>
    <p:extLst>
      <p:ext uri="{BB962C8B-B14F-4D97-AF65-F5344CB8AC3E}">
        <p14:creationId xmlns:p14="http://schemas.microsoft.com/office/powerpoint/2010/main" val="184350798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 Technology Development</a:t>
            </a:r>
            <a:endParaRPr lang="en-US" dirty="0"/>
          </a:p>
        </p:txBody>
      </p:sp>
      <p:sp>
        <p:nvSpPr>
          <p:cNvPr id="3" name="Content Placeholder 2"/>
          <p:cNvSpPr>
            <a:spLocks noGrp="1"/>
          </p:cNvSpPr>
          <p:nvPr>
            <p:ph idx="1"/>
          </p:nvPr>
        </p:nvSpPr>
        <p:spPr>
          <a:xfrm>
            <a:off x="685800" y="1600200"/>
            <a:ext cx="7772400" cy="3276600"/>
          </a:xfrm>
        </p:spPr>
        <p:txBody>
          <a:bodyPr/>
          <a:lstStyle/>
          <a:p>
            <a:r>
              <a:rPr lang="en-US" dirty="0" smtClean="0"/>
              <a:t>New technology options</a:t>
            </a:r>
          </a:p>
          <a:p>
            <a:r>
              <a:rPr lang="en-US" dirty="0" smtClean="0"/>
              <a:t>Rapidly changing environment</a:t>
            </a:r>
          </a:p>
          <a:p>
            <a:r>
              <a:rPr lang="en-US" dirty="0" smtClean="0"/>
              <a:t>Adaptable and more responsive to new technologies </a:t>
            </a:r>
          </a:p>
          <a:p>
            <a:r>
              <a:rPr lang="en-US" dirty="0" smtClean="0"/>
              <a:t>Learning new “agile development” approach</a:t>
            </a:r>
          </a:p>
          <a:p>
            <a:endParaRPr lang="en-US" dirty="0"/>
          </a:p>
        </p:txBody>
      </p:sp>
    </p:spTree>
    <p:extLst>
      <p:ext uri="{BB962C8B-B14F-4D97-AF65-F5344CB8AC3E}">
        <p14:creationId xmlns:p14="http://schemas.microsoft.com/office/powerpoint/2010/main" val="341714419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 After it’s built, now what </a:t>
            </a:r>
            <a:endParaRPr lang="en-US" dirty="0"/>
          </a:p>
        </p:txBody>
      </p:sp>
      <p:sp>
        <p:nvSpPr>
          <p:cNvPr id="3" name="Content Placeholder 2"/>
          <p:cNvSpPr>
            <a:spLocks noGrp="1"/>
          </p:cNvSpPr>
          <p:nvPr>
            <p:ph idx="1"/>
          </p:nvPr>
        </p:nvSpPr>
        <p:spPr>
          <a:xfrm>
            <a:off x="533400" y="1752600"/>
            <a:ext cx="7772400" cy="3276600"/>
          </a:xfrm>
        </p:spPr>
        <p:txBody>
          <a:bodyPr/>
          <a:lstStyle/>
          <a:p>
            <a:r>
              <a:rPr lang="en-US" kern="1200" dirty="0" smtClean="0"/>
              <a:t>Capacity building: Make sure stakeholders understand how to interpret the data and translate into decisions</a:t>
            </a:r>
          </a:p>
        </p:txBody>
      </p:sp>
    </p:spTree>
    <p:extLst>
      <p:ext uri="{BB962C8B-B14F-4D97-AF65-F5344CB8AC3E}">
        <p14:creationId xmlns:p14="http://schemas.microsoft.com/office/powerpoint/2010/main" val="3471340799"/>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type="body" idx="1"/>
          </p:nvPr>
        </p:nvSpPr>
        <p:spPr>
          <a:xfrm>
            <a:off x="722313" y="2057401"/>
            <a:ext cx="7772400" cy="2349500"/>
          </a:xfrm>
        </p:spPr>
        <p:txBody>
          <a:bodyPr/>
          <a:lstStyle/>
          <a:p>
            <a:pPr marL="0" indent="0" algn="ctr">
              <a:buNone/>
            </a:pPr>
            <a:r>
              <a:rPr lang="en-US" sz="3200" dirty="0" smtClean="0"/>
              <a:t>Sharon Kandris</a:t>
            </a:r>
          </a:p>
          <a:p>
            <a:pPr marL="0" indent="0" algn="ctr">
              <a:buNone/>
            </a:pPr>
            <a:r>
              <a:rPr lang="en-US" sz="3200" dirty="0" smtClean="0"/>
              <a:t>Associate Director</a:t>
            </a:r>
          </a:p>
          <a:p>
            <a:pPr marL="0" indent="0" algn="ctr">
              <a:buNone/>
            </a:pPr>
            <a:r>
              <a:rPr lang="en-US" sz="3200" dirty="0" smtClean="0"/>
              <a:t>The Polis Center at IUPUI</a:t>
            </a:r>
          </a:p>
          <a:p>
            <a:pPr marL="0" indent="0" algn="ctr">
              <a:buNone/>
            </a:pPr>
            <a:r>
              <a:rPr lang="en-US" sz="3200" dirty="0" smtClean="0"/>
              <a:t>skandris@iupui.edu </a:t>
            </a:r>
          </a:p>
        </p:txBody>
      </p:sp>
    </p:spTree>
    <p:extLst>
      <p:ext uri="{BB962C8B-B14F-4D97-AF65-F5344CB8AC3E}">
        <p14:creationId xmlns:p14="http://schemas.microsoft.com/office/powerpoint/2010/main" val="175900456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Committees are Key for Us</a:t>
            </a:r>
            <a:endParaRPr lang="en-US" dirty="0"/>
          </a:p>
        </p:txBody>
      </p:sp>
      <p:sp>
        <p:nvSpPr>
          <p:cNvPr id="3" name="Content Placeholder 2"/>
          <p:cNvSpPr>
            <a:spLocks noGrp="1"/>
          </p:cNvSpPr>
          <p:nvPr>
            <p:ph idx="1"/>
          </p:nvPr>
        </p:nvSpPr>
        <p:spPr>
          <a:xfrm>
            <a:off x="609600" y="1828800"/>
            <a:ext cx="8382000" cy="3276600"/>
          </a:xfrm>
        </p:spPr>
        <p:txBody>
          <a:bodyPr/>
          <a:lstStyle/>
          <a:p>
            <a:r>
              <a:rPr lang="en-US" dirty="0" smtClean="0"/>
              <a:t>New committee </a:t>
            </a:r>
            <a:r>
              <a:rPr lang="en-US" dirty="0"/>
              <a:t>for each </a:t>
            </a:r>
            <a:r>
              <a:rPr lang="en-US" dirty="0" smtClean="0"/>
              <a:t>tool/use case</a:t>
            </a:r>
            <a:endParaRPr lang="en-US" dirty="0"/>
          </a:p>
          <a:p>
            <a:r>
              <a:rPr lang="en-US" dirty="0" smtClean="0"/>
              <a:t>Feedback on every stage in the process</a:t>
            </a:r>
          </a:p>
          <a:p>
            <a:r>
              <a:rPr lang="en-US" kern="1200" dirty="0" smtClean="0"/>
              <a:t>Conduit </a:t>
            </a:r>
            <a:r>
              <a:rPr lang="en-US" kern="1200" dirty="0"/>
              <a:t>to other target audiences/stakeholder groups</a:t>
            </a:r>
          </a:p>
          <a:p>
            <a:r>
              <a:rPr lang="en-US" dirty="0" smtClean="0"/>
              <a:t>Builds champions from the beginning</a:t>
            </a:r>
          </a:p>
          <a:p>
            <a:r>
              <a:rPr lang="en-US" dirty="0" smtClean="0"/>
              <a:t>Ensures it meets the needs of intended users</a:t>
            </a:r>
            <a:endParaRPr lang="en-US" dirty="0"/>
          </a:p>
          <a:p>
            <a:endParaRPr lang="en-US" dirty="0" smtClean="0"/>
          </a:p>
        </p:txBody>
      </p:sp>
    </p:spTree>
    <p:extLst>
      <p:ext uri="{BB962C8B-B14F-4D97-AF65-F5344CB8AC3E}">
        <p14:creationId xmlns:p14="http://schemas.microsoft.com/office/powerpoint/2010/main" val="11399338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Committees Also Helps Prioritize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261872"/>
            <a:ext cx="6760984" cy="9014646"/>
          </a:xfrm>
        </p:spPr>
      </p:pic>
    </p:spTree>
    <p:extLst>
      <p:ext uri="{BB962C8B-B14F-4D97-AF65-F5344CB8AC3E}">
        <p14:creationId xmlns:p14="http://schemas.microsoft.com/office/powerpoint/2010/main" val="97010207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and Feedback Cycle</a:t>
            </a:r>
            <a:endParaRPr lang="en-US" dirty="0"/>
          </a:p>
        </p:txBody>
      </p:sp>
      <p:graphicFrame>
        <p:nvGraphicFramePr>
          <p:cNvPr id="4" name="Diagram 3"/>
          <p:cNvGraphicFramePr/>
          <p:nvPr>
            <p:extLst>
              <p:ext uri="{D42A27DB-BD31-4B8C-83A1-F6EECF244321}">
                <p14:modId xmlns:p14="http://schemas.microsoft.com/office/powerpoint/2010/main" val="63796371"/>
              </p:ext>
            </p:extLst>
          </p:nvPr>
        </p:nvGraphicFramePr>
        <p:xfrm>
          <a:off x="1447800" y="1828800"/>
          <a:ext cx="701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p:cNvSpPr/>
          <p:nvPr/>
        </p:nvSpPr>
        <p:spPr bwMode="auto">
          <a:xfrm>
            <a:off x="5486400" y="236220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5-Point Star 6"/>
          <p:cNvSpPr/>
          <p:nvPr/>
        </p:nvSpPr>
        <p:spPr bwMode="auto">
          <a:xfrm>
            <a:off x="7191103" y="320040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8" name="5-Point Star 7"/>
          <p:cNvSpPr/>
          <p:nvPr/>
        </p:nvSpPr>
        <p:spPr bwMode="auto">
          <a:xfrm>
            <a:off x="7543800" y="5000897"/>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9" name="5-Point Star 8"/>
          <p:cNvSpPr/>
          <p:nvPr/>
        </p:nvSpPr>
        <p:spPr bwMode="auto">
          <a:xfrm>
            <a:off x="6362700" y="5799909"/>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0" name="5-Point Star 9"/>
          <p:cNvSpPr/>
          <p:nvPr/>
        </p:nvSpPr>
        <p:spPr bwMode="auto">
          <a:xfrm>
            <a:off x="4572000" y="5799909"/>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2" name="5-Point Star 11"/>
          <p:cNvSpPr/>
          <p:nvPr/>
        </p:nvSpPr>
        <p:spPr bwMode="auto">
          <a:xfrm>
            <a:off x="3429000" y="5000897"/>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3" name="5-Point Star 12"/>
          <p:cNvSpPr/>
          <p:nvPr/>
        </p:nvSpPr>
        <p:spPr bwMode="auto">
          <a:xfrm>
            <a:off x="381000" y="1659276"/>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6" name="TextBox 5"/>
          <p:cNvSpPr txBox="1"/>
          <p:nvPr/>
        </p:nvSpPr>
        <p:spPr>
          <a:xfrm>
            <a:off x="754985" y="1640424"/>
            <a:ext cx="2826415" cy="369332"/>
          </a:xfrm>
          <a:prstGeom prst="rect">
            <a:avLst/>
          </a:prstGeom>
          <a:noFill/>
        </p:spPr>
        <p:txBody>
          <a:bodyPr wrap="none" rtlCol="0">
            <a:spAutoFit/>
          </a:bodyPr>
          <a:lstStyle/>
          <a:p>
            <a:r>
              <a:rPr lang="en-US" dirty="0" smtClean="0"/>
              <a:t>Advisory Committee Input</a:t>
            </a:r>
            <a:endParaRPr lang="en-US" dirty="0"/>
          </a:p>
        </p:txBody>
      </p:sp>
    </p:spTree>
    <p:extLst>
      <p:ext uri="{BB962C8B-B14F-4D97-AF65-F5344CB8AC3E}">
        <p14:creationId xmlns:p14="http://schemas.microsoft.com/office/powerpoint/2010/main" val="2559425161"/>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Indianaimpact.org</a:t>
            </a:r>
            <a:br>
              <a:rPr lang="en-US" dirty="0" smtClean="0"/>
            </a:br>
            <a:endParaRPr lang="en-US" dirty="0"/>
          </a:p>
        </p:txBody>
      </p:sp>
      <p:sp>
        <p:nvSpPr>
          <p:cNvPr id="3" name="Text Placeholder 2"/>
          <p:cNvSpPr>
            <a:spLocks noGrp="1"/>
          </p:cNvSpPr>
          <p:nvPr>
            <p:ph type="body" idx="1"/>
          </p:nvPr>
        </p:nvSpPr>
        <p:spPr/>
        <p:txBody>
          <a:bodyPr/>
          <a:lstStyle/>
          <a:p>
            <a:r>
              <a:rPr lang="en-US" dirty="0" smtClean="0"/>
              <a:t>Organizational decision </a:t>
            </a:r>
            <a:r>
              <a:rPr lang="en-US" dirty="0"/>
              <a:t>making process</a:t>
            </a:r>
            <a:endParaRPr lang="en-US" dirty="0"/>
          </a:p>
        </p:txBody>
      </p:sp>
    </p:spTree>
    <p:extLst>
      <p:ext uri="{BB962C8B-B14F-4D97-AF65-F5344CB8AC3E}">
        <p14:creationId xmlns:p14="http://schemas.microsoft.com/office/powerpoint/2010/main" val="2656604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Indiana Association of United Ways</a:t>
            </a:r>
            <a:endParaRPr lang="en-US" dirty="0"/>
          </a:p>
        </p:txBody>
      </p:sp>
      <p:sp>
        <p:nvSpPr>
          <p:cNvPr id="7" name="Content Placeholder 6"/>
          <p:cNvSpPr>
            <a:spLocks noGrp="1"/>
          </p:cNvSpPr>
          <p:nvPr>
            <p:ph idx="1"/>
          </p:nvPr>
        </p:nvSpPr>
        <p:spPr>
          <a:xfrm>
            <a:off x="228600" y="1524000"/>
            <a:ext cx="7772400" cy="3276600"/>
          </a:xfrm>
        </p:spPr>
        <p:txBody>
          <a:bodyPr/>
          <a:lstStyle/>
          <a:p>
            <a:r>
              <a:rPr lang="en-US" sz="2800" dirty="0" smtClean="0"/>
              <a:t>United Way Organizational Decision Process:</a:t>
            </a:r>
          </a:p>
          <a:p>
            <a:pPr lvl="1"/>
            <a:r>
              <a:rPr lang="en-US" sz="2400" dirty="0" smtClean="0"/>
              <a:t>United Ways around the state</a:t>
            </a:r>
          </a:p>
          <a:p>
            <a:pPr lvl="1"/>
            <a:r>
              <a:rPr lang="en-US" sz="2400" dirty="0" smtClean="0"/>
              <a:t>Is UW’s work/funding is making a positive impact on the communities it serves?</a:t>
            </a:r>
          </a:p>
          <a:p>
            <a:pPr lvl="1"/>
            <a:r>
              <a:rPr lang="en-US" sz="2400" dirty="0" smtClean="0"/>
              <a:t>How should it focus its efforts?</a:t>
            </a:r>
          </a:p>
          <a:p>
            <a:pPr lvl="1"/>
            <a:r>
              <a:rPr lang="en-US" sz="2400" dirty="0" smtClean="0"/>
              <a:t>Small UW organizations, little to no data capacity</a:t>
            </a:r>
          </a:p>
          <a:p>
            <a:r>
              <a:rPr lang="en-US" sz="2800" dirty="0" smtClean="0"/>
              <a:t>Secondary:</a:t>
            </a:r>
          </a:p>
          <a:p>
            <a:pPr lvl="1"/>
            <a:r>
              <a:rPr lang="en-US" sz="2400" dirty="0" smtClean="0"/>
              <a:t>Provide </a:t>
            </a:r>
            <a:r>
              <a:rPr lang="en-US" sz="2400" dirty="0"/>
              <a:t>nonprofits with access to data to support program planning, grants, and decision </a:t>
            </a:r>
            <a:r>
              <a:rPr lang="en-US" sz="2400" dirty="0" smtClean="0"/>
              <a:t>making</a:t>
            </a:r>
            <a:endParaRPr lang="en-US" sz="2400" dirty="0"/>
          </a:p>
        </p:txBody>
      </p:sp>
      <p:pic>
        <p:nvPicPr>
          <p:cNvPr id="2050" name="Picture 2" descr="United Way Brand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5868924"/>
            <a:ext cx="20764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01768"/>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Way Framework</a:t>
            </a:r>
            <a:endParaRPr lang="en-US" dirty="0"/>
          </a:p>
        </p:txBody>
      </p:sp>
      <p:sp>
        <p:nvSpPr>
          <p:cNvPr id="3" name="Content Placeholder 2"/>
          <p:cNvSpPr>
            <a:spLocks noGrp="1"/>
          </p:cNvSpPr>
          <p:nvPr>
            <p:ph idx="1"/>
          </p:nvPr>
        </p:nvSpPr>
        <p:spPr>
          <a:xfrm>
            <a:off x="533400" y="1325880"/>
            <a:ext cx="7772400" cy="3276600"/>
          </a:xfrm>
        </p:spPr>
        <p:txBody>
          <a:bodyPr/>
          <a:lstStyle/>
          <a:p>
            <a:pPr lvl="0"/>
            <a:r>
              <a:rPr lang="en-US" sz="2800" dirty="0" smtClean="0"/>
              <a:t>United Way Framework:</a:t>
            </a:r>
          </a:p>
          <a:p>
            <a:pPr lvl="1"/>
            <a:r>
              <a:rPr lang="en-US" sz="2400" dirty="0" smtClean="0"/>
              <a:t>Education – e.g.,</a:t>
            </a:r>
          </a:p>
          <a:p>
            <a:pPr lvl="2"/>
            <a:r>
              <a:rPr lang="en-US" sz="2000" dirty="0" smtClean="0"/>
              <a:t>Early childhood</a:t>
            </a:r>
          </a:p>
          <a:p>
            <a:pPr lvl="2"/>
            <a:r>
              <a:rPr lang="en-US" sz="2000" dirty="0" smtClean="0"/>
              <a:t>Staying on track in middle school (math, language arts)</a:t>
            </a:r>
          </a:p>
          <a:p>
            <a:pPr lvl="2"/>
            <a:r>
              <a:rPr lang="en-US" sz="2000" dirty="0" smtClean="0"/>
              <a:t>Graduate on time</a:t>
            </a:r>
          </a:p>
          <a:p>
            <a:pPr lvl="2"/>
            <a:r>
              <a:rPr lang="en-US" sz="2000" dirty="0" smtClean="0"/>
              <a:t>Pursue higher </a:t>
            </a:r>
            <a:r>
              <a:rPr lang="en-US" sz="2000" dirty="0" err="1" smtClean="0"/>
              <a:t>ed</a:t>
            </a:r>
            <a:endParaRPr lang="en-US" sz="2000" dirty="0" smtClean="0"/>
          </a:p>
          <a:p>
            <a:pPr lvl="1"/>
            <a:r>
              <a:rPr lang="en-US" sz="2400" dirty="0" smtClean="0"/>
              <a:t>Health</a:t>
            </a:r>
          </a:p>
          <a:p>
            <a:pPr lvl="1"/>
            <a:r>
              <a:rPr lang="en-US" sz="2400" dirty="0" smtClean="0"/>
              <a:t>Income</a:t>
            </a:r>
          </a:p>
          <a:p>
            <a:pPr lvl="0"/>
            <a:r>
              <a:rPr lang="en-US" sz="2800" dirty="0" smtClean="0"/>
              <a:t>Not measuring against targets, but key </a:t>
            </a:r>
            <a:r>
              <a:rPr lang="en-US" sz="2800" dirty="0"/>
              <a:t>questions: </a:t>
            </a:r>
          </a:p>
          <a:p>
            <a:pPr lvl="1"/>
            <a:r>
              <a:rPr lang="en-US" sz="2400" dirty="0"/>
              <a:t>Are we getting better?</a:t>
            </a:r>
          </a:p>
          <a:p>
            <a:pPr lvl="1"/>
            <a:r>
              <a:rPr lang="en-US" sz="2400" dirty="0"/>
              <a:t>How do we compare</a:t>
            </a:r>
            <a:r>
              <a:rPr lang="en-US" sz="2400" dirty="0" smtClean="0"/>
              <a:t>?</a:t>
            </a:r>
          </a:p>
          <a:p>
            <a:r>
              <a:rPr lang="en-US" sz="2800" dirty="0" smtClean="0"/>
              <a:t>Community context - demographics</a:t>
            </a:r>
            <a:endParaRPr lang="en-US" sz="2800" dirty="0"/>
          </a:p>
          <a:p>
            <a:pPr marL="457200" lvl="1" indent="0">
              <a:buNone/>
            </a:pPr>
            <a:endParaRPr lang="en-US" sz="2400" dirty="0"/>
          </a:p>
          <a:p>
            <a:pPr lvl="1"/>
            <a:endParaRPr lang="en-US" sz="2400" dirty="0"/>
          </a:p>
          <a:p>
            <a:pPr marL="0" indent="0">
              <a:buNone/>
            </a:pPr>
            <a:endParaRPr lang="en-US" sz="2800" dirty="0"/>
          </a:p>
        </p:txBody>
      </p:sp>
      <p:pic>
        <p:nvPicPr>
          <p:cNvPr id="4" name="Picture 2" descr="United Way Brand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5908548"/>
            <a:ext cx="20764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19366"/>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SAVI">
      <a:dk1>
        <a:srgbClr val="262626"/>
      </a:dk1>
      <a:lt1>
        <a:sysClr val="window" lastClr="FFFFFF"/>
      </a:lt1>
      <a:dk2>
        <a:srgbClr val="0067AB"/>
      </a:dk2>
      <a:lt2>
        <a:srgbClr val="EEECE1"/>
      </a:lt2>
      <a:accent1>
        <a:srgbClr val="E8941A"/>
      </a:accent1>
      <a:accent2>
        <a:srgbClr val="E71939"/>
      </a:accent2>
      <a:accent3>
        <a:srgbClr val="6DB33F"/>
      </a:accent3>
      <a:accent4>
        <a:srgbClr val="F172AC"/>
      </a:accent4>
      <a:accent5>
        <a:srgbClr val="EBD722"/>
      </a:accent5>
      <a:accent6>
        <a:srgbClr val="00BCE4"/>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10904</TotalTime>
  <Words>1398</Words>
  <Application>Microsoft Office PowerPoint</Application>
  <PresentationFormat>On-screen Show (4:3)</PresentationFormat>
  <Paragraphs>182</Paragraphs>
  <Slides>34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vt:lpstr>
      <vt:lpstr>Symbol</vt:lpstr>
      <vt:lpstr>Times New Roman</vt:lpstr>
      <vt:lpstr>Wingdings</vt:lpstr>
      <vt:lpstr>Wingdings 2</vt:lpstr>
      <vt:lpstr>1_Office Theme</vt:lpstr>
      <vt:lpstr>Dashboards for Decision Support </vt:lpstr>
      <vt:lpstr>Our Approach</vt:lpstr>
      <vt:lpstr>Engagement and Collaboration</vt:lpstr>
      <vt:lpstr>Advisory Committees are Key for Us</vt:lpstr>
      <vt:lpstr>Committees Also Helps Prioritize</vt:lpstr>
      <vt:lpstr>Development and Feedback Cycle</vt:lpstr>
      <vt:lpstr>Indianaimpact.org </vt:lpstr>
      <vt:lpstr>Indiana Association of United Ways</vt:lpstr>
      <vt:lpstr>United Way Framework</vt:lpstr>
      <vt:lpstr>Advisory Committee</vt:lpstr>
      <vt:lpstr>PowerPoint Presentation</vt:lpstr>
      <vt:lpstr>PowerPoint Presentation</vt:lpstr>
      <vt:lpstr>PowerPoint Presentation</vt:lpstr>
      <vt:lpstr>PowerPoint Presentation</vt:lpstr>
      <vt:lpstr>Indyvitals.org</vt:lpstr>
      <vt:lpstr>Plan2020</vt:lpstr>
      <vt:lpstr>Framework</vt:lpstr>
      <vt:lpstr>Use Case: Personas</vt:lpstr>
      <vt:lpstr>PowerPoint Presentation</vt:lpstr>
      <vt:lpstr>PowerPoint Presentation</vt:lpstr>
      <vt:lpstr>Deeper Dive - Trends</vt:lpstr>
      <vt:lpstr>Deeper Dive - Disparities</vt:lpstr>
      <vt:lpstr>Advanced View – Exploring Relationships</vt:lpstr>
      <vt:lpstr>A Collective impact initiative</vt:lpstr>
      <vt:lpstr>Education Alliance</vt:lpstr>
      <vt:lpstr>Dashboard to Measure Progress</vt:lpstr>
      <vt:lpstr>PowerPoint Presentation</vt:lpstr>
      <vt:lpstr>Education Alliance Report Card</vt:lpstr>
      <vt:lpstr>Lessons learned</vt:lpstr>
      <vt:lpstr>Lessons – Managing Expectations</vt:lpstr>
      <vt:lpstr>Lessons </vt:lpstr>
      <vt:lpstr>Lessons – Technology Development</vt:lpstr>
      <vt:lpstr>Lessons – After it’s built, now what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Funders</dc:title>
  <dc:creator>skandris</dc:creator>
  <cp:lastModifiedBy>Kandris, Sharon Michelle</cp:lastModifiedBy>
  <cp:revision>668</cp:revision>
  <cp:lastPrinted>2016-04-07T20:56:05Z</cp:lastPrinted>
  <dcterms:created xsi:type="dcterms:W3CDTF">2011-12-08T17:08:13Z</dcterms:created>
  <dcterms:modified xsi:type="dcterms:W3CDTF">2017-05-17T16:53:35Z</dcterms:modified>
</cp:coreProperties>
</file>