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63" r:id="rId4"/>
    <p:sldId id="260" r:id="rId5"/>
    <p:sldId id="259" r:id="rId6"/>
    <p:sldId id="262" r:id="rId7"/>
    <p:sldId id="261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A492"/>
    <a:srgbClr val="008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225" autoAdjust="0"/>
  </p:normalViewPr>
  <p:slideViewPr>
    <p:cSldViewPr>
      <p:cViewPr>
        <p:scale>
          <a:sx n="100" d="100"/>
          <a:sy n="100" d="100"/>
        </p:scale>
        <p:origin x="612" y="-7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617A5E-2F34-4401-AC5E-47FBFE19F2BD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157F764-8169-4BA8-A42C-7F703FA8C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74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4364F4D-DEB8-4029-8C63-CE9FDB50A842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877B1F5-FBEB-4129-8322-DD0AA679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42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C70F30-9E14-4AD8-8038-A30FA98CE4D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4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7B1F5-FBEB-4129-8322-DD0AA6799D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8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7B1F5-FBEB-4129-8322-DD0AA6799D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63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7B1F5-FBEB-4129-8322-DD0AA6799D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4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7B1F5-FBEB-4129-8322-DD0AA6799D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36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7B1F5-FBEB-4129-8322-DD0AA6799D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rgbClr val="008080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NNexus_PMS (1)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19600" y="533400"/>
            <a:ext cx="4286250" cy="142875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</p:spPr>
        <p:txBody>
          <a:bodyPr/>
          <a:lstStyle>
            <a:lvl1pPr>
              <a:defRPr sz="3600" b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169426"/>
            <a:ext cx="9144000" cy="688574"/>
          </a:xfrm>
          <a:solidFill>
            <a:schemeClr val="accent6">
              <a:lumMod val="50000"/>
            </a:schemeClr>
          </a:solidFill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     Connecting Atlanta’s Communities</a:t>
            </a:r>
          </a:p>
        </p:txBody>
      </p:sp>
    </p:spTree>
    <p:extLst>
      <p:ext uri="{BB962C8B-B14F-4D97-AF65-F5344CB8AC3E}">
        <p14:creationId xmlns:p14="http://schemas.microsoft.com/office/powerpoint/2010/main" val="3768703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5DCFB-DF93-4DB1-9C4F-DDBA2C4B962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 userDrawn="1"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t="2891" r="66772" b="82217"/>
          <a:stretch/>
        </p:blipFill>
        <p:spPr bwMode="auto">
          <a:xfrm>
            <a:off x="7345" y="220337"/>
            <a:ext cx="3205909" cy="113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367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71600"/>
            <a:ext cx="20574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71600"/>
            <a:ext cx="60198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8E0A9-3E3E-4DAA-B682-7FBC792295F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 userDrawn="1"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t="2891" r="66772" b="82217"/>
          <a:stretch/>
        </p:blipFill>
        <p:spPr bwMode="auto">
          <a:xfrm>
            <a:off x="7345" y="220337"/>
            <a:ext cx="3205909" cy="113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287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2362200"/>
            <a:ext cx="8229600" cy="3886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10D4E-D3B5-4B80-B9F0-5B72EF91FD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 userDrawn="1"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t="2891" r="66772" b="82217"/>
          <a:stretch/>
        </p:blipFill>
        <p:spPr bwMode="auto">
          <a:xfrm>
            <a:off x="7345" y="220337"/>
            <a:ext cx="3205909" cy="113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271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362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62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5FEBF-B2A7-4AF7-BBE0-E6E0F711D48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 userDrawn="1"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t="2891" r="66772" b="82217"/>
          <a:stretch/>
        </p:blipFill>
        <p:spPr bwMode="auto">
          <a:xfrm>
            <a:off x="7345" y="220337"/>
            <a:ext cx="3205909" cy="113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72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2362200"/>
            <a:ext cx="8229600" cy="3886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A1C9F-2FE4-4EB6-B3E2-8701CAE2BDC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 userDrawn="1"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t="2891" r="66772" b="82217"/>
          <a:stretch/>
        </p:blipFill>
        <p:spPr bwMode="auto">
          <a:xfrm>
            <a:off x="7345" y="220337"/>
            <a:ext cx="3205909" cy="113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928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54AD3-F9A6-46BF-A5FF-D7D5629668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87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C6238-4954-49E2-9345-6FE12A735D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225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62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62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8766D-39B1-4C50-A867-A8D02DD6226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198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E2B4B-60B7-46EB-A92B-75D1CB35FDF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11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7921E-4EE6-4659-BB1D-5EE355F41D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919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solidFill>
            <a:schemeClr val="accent6">
              <a:lumMod val="50000"/>
            </a:schemeClr>
          </a:solidFill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     Connecting Atlanta’s Communities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09199-7AF4-4CAA-AA49-72851FE3D39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7F0BD-8231-4E4B-A269-9BD1DB73D4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624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C697E-F695-478B-9E1D-DCCF386954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 userDrawn="1"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t="2891" r="66772" b="82217"/>
          <a:stretch/>
        </p:blipFill>
        <p:spPr bwMode="auto">
          <a:xfrm>
            <a:off x="7345" y="220337"/>
            <a:ext cx="3205909" cy="113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328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716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362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rgbClr val="003366"/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  <a:latin typeface="Arial" charset="0"/>
              </a:rPr>
              <a:t>      Connecting Atlanta’s Communities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34150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EDD26B-C90C-4DD5-B39F-84A3E2104752}" type="slidenum">
              <a:rPr lang="en-US">
                <a:solidFill>
                  <a:srgbClr val="FFFFFF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91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/>
          <a:srcRect l="31274" t="11198" r="803"/>
          <a:stretch>
            <a:fillRect/>
          </a:stretch>
        </p:blipFill>
        <p:spPr bwMode="auto">
          <a:xfrm>
            <a:off x="-1772" y="274320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7"/>
          <p:cNvSpPr>
            <a:spLocks noGrp="1" noChangeArrowheads="1"/>
          </p:cNvSpPr>
          <p:nvPr>
            <p:ph type="ctrTitle"/>
          </p:nvPr>
        </p:nvSpPr>
        <p:spPr>
          <a:xfrm>
            <a:off x="569728" y="1958975"/>
            <a:ext cx="8001000" cy="3592513"/>
          </a:xfrm>
        </p:spPr>
        <p:txBody>
          <a:bodyPr/>
          <a:lstStyle/>
          <a:p>
            <a:pPr eaLnBrk="1" hangingPunct="1"/>
            <a:r>
              <a:rPr lang="en-US" b="1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City of Atlanta:</a:t>
            </a:r>
            <a:br>
              <a:rPr lang="en-US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Gentrification Vulnerability Analysis</a:t>
            </a:r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798328" y="5208588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800" kern="0" dirty="0">
                <a:latin typeface="Century Gothic" panose="020B0502020202020204" pitchFamily="34" charset="0"/>
              </a:rPr>
              <a:t>Bernita Smith, Director | Erik Woodworth, Data Scientist</a:t>
            </a:r>
          </a:p>
        </p:txBody>
      </p:sp>
    </p:spTree>
    <p:extLst>
      <p:ext uri="{BB962C8B-B14F-4D97-AF65-F5344CB8AC3E}">
        <p14:creationId xmlns:p14="http://schemas.microsoft.com/office/powerpoint/2010/main" val="3015094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5B09199-7AF4-4CAA-AA49-72851FE3D39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5" t="4860" r="3509" b="4326"/>
          <a:stretch/>
        </p:blipFill>
        <p:spPr>
          <a:xfrm>
            <a:off x="3962400" y="266614"/>
            <a:ext cx="4495801" cy="5801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t="56040" r="64912" b="15476"/>
          <a:stretch/>
        </p:blipFill>
        <p:spPr>
          <a:xfrm>
            <a:off x="990600" y="3733800"/>
            <a:ext cx="236220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85800" y="1854253"/>
            <a:ext cx="3207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2A492"/>
                </a:solidFill>
                <a:latin typeface="Century Gothic" panose="020B0502020202020204" pitchFamily="34" charset="0"/>
              </a:rPr>
              <a:t>Gentrification Vulnerability</a:t>
            </a:r>
          </a:p>
          <a:p>
            <a:pPr algn="r"/>
            <a:r>
              <a:rPr lang="en-US" dirty="0">
                <a:solidFill>
                  <a:srgbClr val="72A492"/>
                </a:solidFill>
                <a:latin typeface="Century Gothic" panose="020B0502020202020204" pitchFamily="34" charset="0"/>
              </a:rPr>
              <a:t>in Neighborhoods</a:t>
            </a:r>
          </a:p>
          <a:p>
            <a:pPr algn="r"/>
            <a:r>
              <a:rPr lang="en-US" dirty="0">
                <a:solidFill>
                  <a:srgbClr val="72A492"/>
                </a:solidFill>
                <a:latin typeface="Century Gothic" panose="020B0502020202020204" pitchFamily="34" charset="0"/>
              </a:rPr>
              <a:t>Near New Georgia Dome</a:t>
            </a:r>
          </a:p>
        </p:txBody>
      </p:sp>
    </p:spTree>
    <p:extLst>
      <p:ext uri="{BB962C8B-B14F-4D97-AF65-F5344CB8AC3E}">
        <p14:creationId xmlns:p14="http://schemas.microsoft.com/office/powerpoint/2010/main" val="1729832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5B09199-7AF4-4CAA-AA49-72851FE3D39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8" t="12939" r="3389" b="13947"/>
          <a:stretch/>
        </p:blipFill>
        <p:spPr>
          <a:xfrm>
            <a:off x="3893730" y="914400"/>
            <a:ext cx="48006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t="56040" r="64912" b="15476"/>
          <a:stretch/>
        </p:blipFill>
        <p:spPr>
          <a:xfrm>
            <a:off x="990600" y="3733800"/>
            <a:ext cx="236220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85800" y="1854253"/>
            <a:ext cx="3207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2A492"/>
                </a:solidFill>
                <a:latin typeface="Century Gothic" panose="020B0502020202020204" pitchFamily="34" charset="0"/>
              </a:rPr>
              <a:t>Gentrification Vulnerability</a:t>
            </a:r>
          </a:p>
          <a:p>
            <a:pPr algn="r"/>
            <a:r>
              <a:rPr lang="en-US" dirty="0">
                <a:solidFill>
                  <a:srgbClr val="72A492"/>
                </a:solidFill>
                <a:latin typeface="Century Gothic" panose="020B0502020202020204" pitchFamily="34" charset="0"/>
              </a:rPr>
              <a:t>in Neighborhoods</a:t>
            </a:r>
          </a:p>
          <a:p>
            <a:pPr algn="r"/>
            <a:r>
              <a:rPr lang="en-US" dirty="0">
                <a:solidFill>
                  <a:srgbClr val="72A492"/>
                </a:solidFill>
                <a:latin typeface="Century Gothic" panose="020B0502020202020204" pitchFamily="34" charset="0"/>
              </a:rPr>
              <a:t>Near New Georgia Dome</a:t>
            </a:r>
          </a:p>
        </p:txBody>
      </p:sp>
    </p:spTree>
    <p:extLst>
      <p:ext uri="{BB962C8B-B14F-4D97-AF65-F5344CB8AC3E}">
        <p14:creationId xmlns:p14="http://schemas.microsoft.com/office/powerpoint/2010/main" val="2886455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0"/>
            <a:ext cx="7772400" cy="136207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2A492"/>
                </a:solidFill>
                <a:latin typeface="Century Gothic" panose="020B0502020202020204" pitchFamily="34" charset="0"/>
              </a:rPr>
              <a:t>Questions?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1C6238-4954-49E2-9345-6FE12A735D2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804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8300"/>
            <a:ext cx="8229600" cy="914400"/>
          </a:xfrm>
        </p:spPr>
        <p:txBody>
          <a:bodyPr/>
          <a:lstStyle/>
          <a:p>
            <a:r>
              <a:rPr lang="en-US" sz="3600" dirty="0">
                <a:solidFill>
                  <a:srgbClr val="72A492"/>
                </a:solidFill>
                <a:latin typeface="Century Gothic" panose="020B0502020202020204" pitchFamily="34" charset="0"/>
              </a:rPr>
              <a:t>Neighborhood Typology Analysis*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62250"/>
            <a:ext cx="8229600" cy="2114550"/>
          </a:xfrm>
        </p:spPr>
        <p:txBody>
          <a:bodyPr anchor="ctr"/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latin typeface="Century Gothic" panose="020B0502020202020204" pitchFamily="34" charset="0"/>
              </a:rPr>
              <a:t> Phase I: Vulnerability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Phase II: Demographic Change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Phase III: Housing Market Conditions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154AD3-F9A6-46BF-A5FF-D7D5629668BA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38674" y="5324475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kern="0" dirty="0">
                <a:latin typeface="Century Gothic" panose="020B0502020202020204" pitchFamily="34" charset="0"/>
              </a:rPr>
              <a:t>Adapted from neighborhood typology methodology in Portland, Oregon </a:t>
            </a:r>
            <a:r>
              <a:rPr lang="en-US" sz="1600" i="1" kern="0" dirty="0">
                <a:latin typeface="Century Gothic" panose="020B0502020202020204" pitchFamily="34" charset="0"/>
              </a:rPr>
              <a:t>Gentrification and Displacement Study </a:t>
            </a:r>
            <a:r>
              <a:rPr lang="en-US" sz="1600" kern="0" dirty="0">
                <a:latin typeface="Century Gothic" panose="020B0502020202020204" pitchFamily="34" charset="0"/>
              </a:rPr>
              <a:t>(2013, pp. 59-62)</a:t>
            </a:r>
          </a:p>
        </p:txBody>
      </p:sp>
      <p:sp>
        <p:nvSpPr>
          <p:cNvPr id="7" name="Rectangle 6"/>
          <p:cNvSpPr/>
          <p:nvPr/>
        </p:nvSpPr>
        <p:spPr>
          <a:xfrm>
            <a:off x="306450" y="5181600"/>
            <a:ext cx="388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kern="0" dirty="0">
                <a:solidFill>
                  <a:srgbClr val="72A492"/>
                </a:solidFill>
                <a:latin typeface="Century Gothic" panose="020B0502020202020204" pitchFamily="34" charset="0"/>
              </a:rPr>
              <a:t>*</a:t>
            </a:r>
            <a:endParaRPr lang="en-US" sz="3600" b="1" dirty="0">
              <a:solidFill>
                <a:srgbClr val="72A4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09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2A492"/>
                </a:solidFill>
                <a:latin typeface="Century Gothic" panose="020B0502020202020204" pitchFamily="34" charset="0"/>
              </a:rPr>
              <a:t>Phase I: Vulnerability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2400300"/>
            <a:ext cx="8420100" cy="3733800"/>
          </a:xfrm>
        </p:spPr>
        <p:txBody>
          <a:bodyPr/>
          <a:lstStyle/>
          <a:p>
            <a:pPr algn="just"/>
            <a:r>
              <a:rPr lang="en-US" sz="1600" kern="1200" dirty="0">
                <a:latin typeface="Century Gothic" panose="020B0502020202020204" pitchFamily="34" charset="0"/>
              </a:rPr>
              <a:t>A </a:t>
            </a:r>
            <a:r>
              <a:rPr lang="en-US" sz="1600" b="1" kern="1200" dirty="0">
                <a:latin typeface="Century Gothic" panose="020B0502020202020204" pitchFamily="34" charset="0"/>
              </a:rPr>
              <a:t>gentrification vulnerability score</a:t>
            </a:r>
            <a:r>
              <a:rPr lang="en-US" sz="1600" kern="1200" dirty="0">
                <a:latin typeface="Century Gothic" panose="020B0502020202020204" pitchFamily="34" charset="0"/>
              </a:rPr>
              <a:t> for each census tract was determined using a rank system in which a score of 0 or 1 (below or above the city-wide average, respectively) was assigned for four different attributes: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sz="2000" b="1" kern="1200" dirty="0">
                <a:latin typeface="Century Gothic" panose="020B0502020202020204" pitchFamily="34" charset="0"/>
              </a:rPr>
              <a:t>Percent nonwhite</a:t>
            </a:r>
            <a:endParaRPr lang="en-US" sz="2000" kern="1200" dirty="0">
              <a:latin typeface="Century Gothic" panose="020B0502020202020204" pitchFamily="34" charset="0"/>
            </a:endParaRP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sz="2000" b="1" kern="1200" dirty="0">
                <a:latin typeface="Century Gothic" panose="020B0502020202020204" pitchFamily="34" charset="0"/>
              </a:rPr>
              <a:t>Percent renters</a:t>
            </a:r>
            <a:endParaRPr lang="en-US" sz="2000" kern="1200" dirty="0">
              <a:latin typeface="Century Gothic" panose="020B0502020202020204" pitchFamily="34" charset="0"/>
            </a:endParaRP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sz="2000" b="1" kern="1200" dirty="0">
                <a:latin typeface="Century Gothic" panose="020B0502020202020204" pitchFamily="34" charset="0"/>
              </a:rPr>
              <a:t>Percent without BA degree</a:t>
            </a:r>
            <a:endParaRPr lang="en-US" sz="2000" kern="1200" dirty="0">
              <a:latin typeface="Century Gothic" panose="020B0502020202020204" pitchFamily="34" charset="0"/>
            </a:endParaRP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sz="2000" b="1" kern="1200" dirty="0">
                <a:latin typeface="Century Gothic" panose="020B0502020202020204" pitchFamily="34" charset="0"/>
              </a:rPr>
              <a:t>Percent of households below 80% of HUD-adjusted median family income (HAMFI)</a:t>
            </a:r>
            <a:endParaRPr lang="en-US" sz="1800" kern="1200" dirty="0">
              <a:latin typeface="Century Gothic" panose="020B0502020202020204" pitchFamily="34" charset="0"/>
            </a:endParaRPr>
          </a:p>
          <a:p>
            <a:pPr algn="just"/>
            <a:r>
              <a:rPr lang="en-US" sz="1600" kern="1200" dirty="0">
                <a:latin typeface="Century Gothic" panose="020B0502020202020204" pitchFamily="34" charset="0"/>
              </a:rPr>
              <a:t>The attribute scores were then summed, producing a value between 0 and 4.  Whereas a summed value of 0 denotes no vulnerability, </a:t>
            </a:r>
            <a:r>
              <a:rPr lang="en-US" sz="1600" b="1" i="1" kern="1200" dirty="0">
                <a:latin typeface="Century Gothic" panose="020B0502020202020204" pitchFamily="34" charset="0"/>
              </a:rPr>
              <a:t>a summed value of 3 or 4 denotes high or very high vulnerability</a:t>
            </a:r>
            <a:r>
              <a:rPr lang="en-US" sz="1600" kern="1200" dirty="0">
                <a:latin typeface="Century Gothic" panose="020B0502020202020204" pitchFamily="34" charset="0"/>
              </a:rPr>
              <a:t>.</a:t>
            </a:r>
            <a:endParaRPr lang="en-US" sz="16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154AD3-F9A6-46BF-A5FF-D7D5629668BA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44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5B09199-7AF4-4CAA-AA49-72851FE3D39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96547"/>
            <a:ext cx="5669819" cy="5799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1200"/>
            <a:ext cx="2101944" cy="369621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876800" y="2590800"/>
            <a:ext cx="1752600" cy="1600200"/>
          </a:xfrm>
          <a:prstGeom prst="ellipse">
            <a:avLst/>
          </a:prstGeom>
          <a:noFill/>
          <a:ln>
            <a:solidFill>
              <a:schemeClr val="tx2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Laureus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Study Area</a:t>
            </a:r>
          </a:p>
        </p:txBody>
      </p:sp>
    </p:spTree>
    <p:extLst>
      <p:ext uri="{BB962C8B-B14F-4D97-AF65-F5344CB8AC3E}">
        <p14:creationId xmlns:p14="http://schemas.microsoft.com/office/powerpoint/2010/main" val="1837358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5B09199-7AF4-4CAA-AA49-72851FE3D39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87649"/>
            <a:ext cx="5658194" cy="5808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81200"/>
            <a:ext cx="2210108" cy="369621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876800" y="2590800"/>
            <a:ext cx="1752600" cy="1600200"/>
          </a:xfrm>
          <a:prstGeom prst="ellipse">
            <a:avLst/>
          </a:prstGeom>
          <a:noFill/>
          <a:ln>
            <a:solidFill>
              <a:schemeClr val="tx2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Laureus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Study Area</a:t>
            </a:r>
          </a:p>
        </p:txBody>
      </p:sp>
    </p:spTree>
    <p:extLst>
      <p:ext uri="{BB962C8B-B14F-4D97-AF65-F5344CB8AC3E}">
        <p14:creationId xmlns:p14="http://schemas.microsoft.com/office/powerpoint/2010/main" val="3439587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5B09199-7AF4-4CAA-AA49-72851FE3D39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b="6958"/>
          <a:stretch/>
        </p:blipFill>
        <p:spPr>
          <a:xfrm>
            <a:off x="3064606" y="990600"/>
            <a:ext cx="5593619" cy="4602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1200"/>
            <a:ext cx="2101944" cy="36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93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5B09199-7AF4-4CAA-AA49-72851FE3D39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36" y="996938"/>
            <a:ext cx="5583964" cy="4565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81200"/>
            <a:ext cx="2210108" cy="36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59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5B09199-7AF4-4CAA-AA49-72851FE3D39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8" t="4744" r="3471" b="3648"/>
          <a:stretch/>
        </p:blipFill>
        <p:spPr>
          <a:xfrm>
            <a:off x="3962400" y="304800"/>
            <a:ext cx="4495800" cy="5818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85800" y="1854253"/>
            <a:ext cx="3207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2A492"/>
                </a:solidFill>
                <a:latin typeface="Century Gothic" panose="020B0502020202020204" pitchFamily="34" charset="0"/>
              </a:rPr>
              <a:t>Gentrification Vulnerability</a:t>
            </a:r>
          </a:p>
          <a:p>
            <a:pPr algn="r"/>
            <a:r>
              <a:rPr lang="en-US" dirty="0">
                <a:solidFill>
                  <a:srgbClr val="72A492"/>
                </a:solidFill>
                <a:latin typeface="Century Gothic" panose="020B0502020202020204" pitchFamily="34" charset="0"/>
              </a:rPr>
              <a:t>in Neighborhoods</a:t>
            </a:r>
          </a:p>
          <a:p>
            <a:pPr algn="r"/>
            <a:r>
              <a:rPr lang="en-US" dirty="0">
                <a:solidFill>
                  <a:srgbClr val="72A492"/>
                </a:solidFill>
                <a:latin typeface="Century Gothic" panose="020B0502020202020204" pitchFamily="34" charset="0"/>
              </a:rPr>
              <a:t>Near New Georgia Dome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t="56040" r="64912" b="29099"/>
          <a:stretch/>
        </p:blipFill>
        <p:spPr>
          <a:xfrm>
            <a:off x="990600" y="3733800"/>
            <a:ext cx="23622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2004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      Connecting Atlanta’s Communities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5B09199-7AF4-4CAA-AA49-72851FE3D392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5" t="4859" r="3509" b="4325"/>
          <a:stretch/>
        </p:blipFill>
        <p:spPr>
          <a:xfrm>
            <a:off x="3962400" y="294969"/>
            <a:ext cx="4495800" cy="5801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85800" y="1854253"/>
            <a:ext cx="3207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72A492"/>
                </a:solidFill>
                <a:latin typeface="Century Gothic" panose="020B0502020202020204" pitchFamily="34" charset="0"/>
              </a:rPr>
              <a:t>Gentrification Vulnerability</a:t>
            </a:r>
          </a:p>
          <a:p>
            <a:pPr algn="r"/>
            <a:r>
              <a:rPr lang="en-US" dirty="0">
                <a:solidFill>
                  <a:srgbClr val="72A492"/>
                </a:solidFill>
                <a:latin typeface="Century Gothic" panose="020B0502020202020204" pitchFamily="34" charset="0"/>
              </a:rPr>
              <a:t>in Neighborhoods</a:t>
            </a:r>
          </a:p>
          <a:p>
            <a:pPr algn="r"/>
            <a:r>
              <a:rPr lang="en-US" dirty="0">
                <a:solidFill>
                  <a:srgbClr val="72A492"/>
                </a:solidFill>
                <a:latin typeface="Century Gothic" panose="020B0502020202020204" pitchFamily="34" charset="0"/>
              </a:rPr>
              <a:t>Near New Georgia Dome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t="56040" r="64912" b="22906"/>
          <a:stretch/>
        </p:blipFill>
        <p:spPr>
          <a:xfrm>
            <a:off x="990600" y="3733800"/>
            <a:ext cx="2362200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28818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2855</TotalTime>
  <Words>239</Words>
  <Application>Microsoft Office PowerPoint</Application>
  <PresentationFormat>On-screen Show (4:3)</PresentationFormat>
  <Paragraphs>71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Tahoma</vt:lpstr>
      <vt:lpstr>Wingdings</vt:lpstr>
      <vt:lpstr>Default Design</vt:lpstr>
      <vt:lpstr>City of Atlanta: Gentrification Vulnerability Analysis</vt:lpstr>
      <vt:lpstr>Neighborhood Typology Analysis*</vt:lpstr>
      <vt:lpstr>Phase I: Vulnerability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ARC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Data-Driven Decision Making: “Change What You Know. Know What To Change”</dc:title>
  <dc:creator>Mike Carnathan</dc:creator>
  <cp:lastModifiedBy>Bernita Smith</cp:lastModifiedBy>
  <cp:revision>81</cp:revision>
  <cp:lastPrinted>2015-05-18T16:32:55Z</cp:lastPrinted>
  <dcterms:created xsi:type="dcterms:W3CDTF">2014-10-01T12:14:24Z</dcterms:created>
  <dcterms:modified xsi:type="dcterms:W3CDTF">2017-05-05T15:24:45Z</dcterms:modified>
</cp:coreProperties>
</file>