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1" r:id="rId1"/>
  </p:sldMasterIdLst>
  <p:notesMasterIdLst>
    <p:notesMasterId r:id="rId17"/>
  </p:notesMasterIdLst>
  <p:sldIdLst>
    <p:sldId id="256" r:id="rId2"/>
    <p:sldId id="257" r:id="rId3"/>
    <p:sldId id="281" r:id="rId4"/>
    <p:sldId id="274" r:id="rId5"/>
    <p:sldId id="263" r:id="rId6"/>
    <p:sldId id="261" r:id="rId7"/>
    <p:sldId id="279" r:id="rId8"/>
    <p:sldId id="282" r:id="rId9"/>
    <p:sldId id="268" r:id="rId10"/>
    <p:sldId id="272" r:id="rId11"/>
    <p:sldId id="269" r:id="rId12"/>
    <p:sldId id="271" r:id="rId13"/>
    <p:sldId id="276" r:id="rId14"/>
    <p:sldId id="278" r:id="rId15"/>
    <p:sldId id="28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/>
    <p:restoredTop sz="94675"/>
  </p:normalViewPr>
  <p:slideViewPr>
    <p:cSldViewPr snapToGrid="0" snapToObjects="1">
      <p:cViewPr varScale="1">
        <p:scale>
          <a:sx n="53" d="100"/>
          <a:sy n="53" d="100"/>
        </p:scale>
        <p:origin x="-32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000899-3419-6848-BC18-891AB1ACB331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862665-32DD-A442-BA80-E534CD6AA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03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862665-32DD-A442-BA80-E534CD6AA0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05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862665-32DD-A442-BA80-E534CD6AA02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78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862665-32DD-A442-BA80-E534CD6AA02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85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smtClean="0"/>
              <a:t>5/5/2017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5/5/2017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5/5/2017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5/5/2017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5/5/2017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5/5/2017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5/5/2017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5/5/2017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5/5/2017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5/5/2017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5/5/2017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smtClean="0"/>
              <a:pPr/>
              <a:t>5/5/2017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46486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Merging local health &amp; wellbeing data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64" y="-1"/>
            <a:ext cx="10856025" cy="4572000"/>
          </a:xfrm>
        </p:spPr>
      </p:pic>
      <p:sp>
        <p:nvSpPr>
          <p:cNvPr id="3" name="Subtitle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Camille Seaberry</a:t>
            </a:r>
          </a:p>
          <a:p>
            <a:r>
              <a:rPr lang="en-US" sz="2400" dirty="0" smtClean="0"/>
              <a:t>DataHaven</a:t>
            </a:r>
          </a:p>
          <a:p>
            <a:r>
              <a:rPr lang="en-US" sz="2400" dirty="0" smtClean="0"/>
              <a:t>New Haven, CT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6097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5"/>
            <a:ext cx="9720072" cy="4829748"/>
          </a:xfrm>
        </p:spPr>
        <p:txBody>
          <a:bodyPr>
            <a:normAutofit/>
          </a:bodyPr>
          <a:lstStyle/>
          <a:p>
            <a:r>
              <a:rPr lang="en-US" sz="7200" dirty="0" smtClean="0"/>
              <a:t>Bringing together public health data + wellbeing data gives more holistic understanding of </a:t>
            </a:r>
            <a:r>
              <a:rPr lang="en-US" sz="7200" smtClean="0"/>
              <a:t>our communities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48856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 DataHaven community wellbeing survey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8" y="2000965"/>
            <a:ext cx="4360994" cy="4212954"/>
          </a:xfrm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5879939" y="2000965"/>
            <a:ext cx="5359078" cy="4308395"/>
          </a:xfrm>
        </p:spPr>
        <p:txBody>
          <a:bodyPr>
            <a:normAutofit fontScale="85000" lnSpcReduction="10000"/>
          </a:bodyPr>
          <a:lstStyle/>
          <a:p>
            <a:pPr marL="571500" indent="-571500">
              <a:lnSpc>
                <a:spcPct val="88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4000" dirty="0"/>
              <a:t>Over 16,000 survey participants</a:t>
            </a:r>
          </a:p>
          <a:p>
            <a:pPr marL="571500" indent="-571500">
              <a:lnSpc>
                <a:spcPct val="88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4000" dirty="0"/>
              <a:t>Covers all 169 towns in </a:t>
            </a:r>
            <a:r>
              <a:rPr lang="en-US" sz="4000" dirty="0" smtClean="0"/>
              <a:t>CT</a:t>
            </a:r>
          </a:p>
          <a:p>
            <a:pPr marL="571500" indent="-571500">
              <a:lnSpc>
                <a:spcPct val="88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4000" dirty="0" smtClean="0"/>
              <a:t>Captures unique measures, e.g.:</a:t>
            </a:r>
          </a:p>
          <a:p>
            <a:pPr marL="745236" lvl="1" indent="-571500">
              <a:lnSpc>
                <a:spcPct val="88000"/>
              </a:lnSpc>
              <a:spcBef>
                <a:spcPts val="600"/>
              </a:spcBef>
              <a:buFont typeface="Courier New" charset="0"/>
              <a:buChar char="o"/>
            </a:pPr>
            <a:r>
              <a:rPr lang="en-US" sz="3600" dirty="0" smtClean="0"/>
              <a:t>Underemployment</a:t>
            </a:r>
            <a:endParaRPr lang="en-US" sz="3600" dirty="0"/>
          </a:p>
          <a:p>
            <a:pPr marL="745236" lvl="1" indent="-571500">
              <a:lnSpc>
                <a:spcPct val="88000"/>
              </a:lnSpc>
              <a:spcBef>
                <a:spcPts val="600"/>
              </a:spcBef>
              <a:buFont typeface="Courier New" charset="0"/>
              <a:buChar char="o"/>
            </a:pPr>
            <a:r>
              <a:rPr lang="en-US" sz="3600" dirty="0"/>
              <a:t>Financial security</a:t>
            </a:r>
          </a:p>
          <a:p>
            <a:pPr marL="745236" lvl="1" indent="-571500">
              <a:lnSpc>
                <a:spcPct val="88000"/>
              </a:lnSpc>
              <a:spcBef>
                <a:spcPts val="600"/>
              </a:spcBef>
              <a:buFont typeface="Courier New" charset="0"/>
              <a:buChar char="o"/>
            </a:pPr>
            <a:r>
              <a:rPr lang="en-US" sz="3600" dirty="0"/>
              <a:t>Ability to afford basic </a:t>
            </a:r>
            <a:r>
              <a:rPr lang="en-US" sz="3600" dirty="0" smtClean="0"/>
              <a:t>needs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826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Wellbeing in the two urban </a:t>
            </a:r>
            <a:r>
              <a:rPr lang="en-US" dirty="0" err="1" smtClean="0"/>
              <a:t>connecticuts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081808"/>
            <a:ext cx="10058400" cy="4206240"/>
          </a:xfrm>
        </p:spPr>
      </p:pic>
    </p:spTree>
    <p:extLst>
      <p:ext uri="{BB962C8B-B14F-4D97-AF65-F5344CB8AC3E}">
        <p14:creationId xmlns:p14="http://schemas.microsoft.com/office/powerpoint/2010/main" val="170680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4034009" cy="1499616"/>
          </a:xfrm>
        </p:spPr>
        <p:txBody>
          <a:bodyPr/>
          <a:lstStyle/>
          <a:p>
            <a:r>
              <a:rPr lang="en-US" dirty="0" smtClean="0"/>
              <a:t>Two New Havens?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544" y="585216"/>
            <a:ext cx="3934254" cy="5901382"/>
          </a:xfr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24128" y="2084832"/>
            <a:ext cx="5966981" cy="4401766"/>
          </a:xfrm>
        </p:spPr>
        <p:txBody>
          <a:bodyPr>
            <a:normAutofit lnSpcReduction="10000"/>
          </a:bodyPr>
          <a:lstStyle/>
          <a:p>
            <a:pPr marL="571500" indent="-571500">
              <a:lnSpc>
                <a:spcPct val="88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4000" dirty="0"/>
              <a:t>Health disparities (stroke, diabetes)</a:t>
            </a:r>
          </a:p>
          <a:p>
            <a:pPr marL="571500" indent="-571500">
              <a:lnSpc>
                <a:spcPct val="88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4000" dirty="0"/>
              <a:t>Gaps in views of THE SAME services (trust in police, responsiveness of local government)</a:t>
            </a:r>
          </a:p>
          <a:p>
            <a:pPr marL="571500" indent="-571500">
              <a:lnSpc>
                <a:spcPct val="88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4000" dirty="0"/>
              <a:t>Regardless of zip code, see poor job prospects</a:t>
            </a:r>
          </a:p>
        </p:txBody>
      </p:sp>
    </p:spTree>
    <p:extLst>
      <p:ext uri="{BB962C8B-B14F-4D97-AF65-F5344CB8AC3E}">
        <p14:creationId xmlns:p14="http://schemas.microsoft.com/office/powerpoint/2010/main" val="97297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yet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571500">
              <a:lnSpc>
                <a:spcPct val="88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4400" dirty="0"/>
              <a:t>Signs of resilience: </a:t>
            </a:r>
            <a:r>
              <a:rPr lang="en-US" sz="4400" b="1" dirty="0"/>
              <a:t>76%</a:t>
            </a:r>
            <a:r>
              <a:rPr lang="en-US" sz="4400" dirty="0"/>
              <a:t> satisfaction with area in New Haven higher-need zips</a:t>
            </a:r>
          </a:p>
          <a:p>
            <a:pPr marL="571500" indent="-571500">
              <a:lnSpc>
                <a:spcPct val="88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4400" dirty="0"/>
              <a:t>Linking data can highlight community assets</a:t>
            </a:r>
          </a:p>
          <a:p>
            <a:pPr marL="754380" lvl="2" indent="-571500">
              <a:lnSpc>
                <a:spcPct val="88000"/>
              </a:lnSpc>
              <a:spcBef>
                <a:spcPts val="6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4000" dirty="0"/>
              <a:t>i.e. Don’t stigmatize higher-need communities!</a:t>
            </a:r>
          </a:p>
        </p:txBody>
      </p:sp>
    </p:spTree>
    <p:extLst>
      <p:ext uri="{BB962C8B-B14F-4D97-AF65-F5344CB8AC3E}">
        <p14:creationId xmlns:p14="http://schemas.microsoft.com/office/powerpoint/2010/main" val="8620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08608"/>
            <a:ext cx="7772400" cy="121457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Takeaway question: </a:t>
            </a:r>
            <a:r>
              <a:rPr lang="en-US" sz="4000" cap="none" dirty="0" smtClean="0">
                <a:latin typeface="+mn-lt"/>
              </a:rPr>
              <a:t>How can we use data mashups to build equitable communities?</a:t>
            </a:r>
            <a:endParaRPr lang="en-US" dirty="0">
              <a:latin typeface="+mn-lt"/>
            </a:endParaRPr>
          </a:p>
        </p:txBody>
      </p:sp>
      <p:pic>
        <p:nvPicPr>
          <p:cNvPr id="4" name="20s tour of NHV v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749302"/>
            <a:ext cx="4126606" cy="1044775"/>
          </a:xfrm>
        </p:spPr>
        <p:txBody>
          <a:bodyPr/>
          <a:lstStyle/>
          <a:p>
            <a:r>
              <a:rPr lang="en-US" dirty="0" smtClean="0"/>
              <a:t>500 Cities Project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248" y="378913"/>
            <a:ext cx="4476173" cy="2996882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024128" y="2257505"/>
            <a:ext cx="4902110" cy="4370775"/>
          </a:xfrm>
        </p:spPr>
        <p:txBody>
          <a:bodyPr>
            <a:no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2800" dirty="0" smtClean="0"/>
              <a:t>Collaboration between Robert Wood Johnson Foundation, CDC, CDC Foundation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dirty="0"/>
              <a:t>Census tract-level data on 500 largest cities in the </a:t>
            </a:r>
            <a:r>
              <a:rPr lang="en-US" sz="2800" dirty="0" smtClean="0"/>
              <a:t>US</a:t>
            </a:r>
          </a:p>
          <a:p>
            <a:pPr marL="1028700" lvl="1" indent="-571500">
              <a:buFont typeface="Courier New" charset="0"/>
              <a:buChar char="o"/>
            </a:pPr>
            <a:r>
              <a:rPr lang="en-US" sz="2400" dirty="0" smtClean="0"/>
              <a:t>8 Connecticut cities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dirty="0" smtClean="0"/>
              <a:t>28 </a:t>
            </a:r>
            <a:r>
              <a:rPr lang="en-US" sz="2800" dirty="0"/>
              <a:t>public health </a:t>
            </a:r>
            <a:r>
              <a:rPr lang="en-US" sz="2800" dirty="0" smtClean="0"/>
              <a:t>measures</a:t>
            </a:r>
            <a:endParaRPr lang="en-US" sz="2800" dirty="0"/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" t="4046" r="3706" b="3873"/>
          <a:stretch/>
        </p:blipFill>
        <p:spPr>
          <a:xfrm>
            <a:off x="7095281" y="3375795"/>
            <a:ext cx="4444678" cy="325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43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105" y="643089"/>
            <a:ext cx="5781786" cy="1359331"/>
          </a:xfrm>
        </p:spPr>
        <p:txBody>
          <a:bodyPr/>
          <a:lstStyle/>
          <a:p>
            <a:r>
              <a:rPr lang="en-US" dirty="0" smtClean="0"/>
              <a:t>Interactive </a:t>
            </a:r>
            <a:r>
              <a:rPr lang="en-US" smtClean="0"/>
              <a:t>data visualization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15" y="393540"/>
            <a:ext cx="4754562" cy="2865645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15" y="3507130"/>
            <a:ext cx="4754562" cy="2959253"/>
          </a:xfrm>
        </p:spPr>
      </p:pic>
      <p:sp>
        <p:nvSpPr>
          <p:cNvPr id="8" name="TextBox 7"/>
          <p:cNvSpPr txBox="1"/>
          <p:nvPr/>
        </p:nvSpPr>
        <p:spPr>
          <a:xfrm>
            <a:off x="943105" y="2187615"/>
            <a:ext cx="52030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Does this make data more approachable? Especially to communities it’s about?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5391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CT: high wealth, high inequality</a:t>
            </a:r>
            <a:endParaRPr lang="en-US" dirty="0"/>
          </a:p>
        </p:txBody>
      </p:sp>
      <p:pic>
        <p:nvPicPr>
          <p:cNvPr id="5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365" y="471509"/>
            <a:ext cx="5810491" cy="5884042"/>
          </a:xfr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10203"/>
              </p:ext>
            </p:extLst>
          </p:nvPr>
        </p:nvGraphicFramePr>
        <p:xfrm>
          <a:off x="800505" y="2206973"/>
          <a:ext cx="4612743" cy="2675645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3388031"/>
                <a:gridCol w="1224712"/>
              </a:tblGrid>
              <a:tr h="535129">
                <a:tc gridSpan="2">
                  <a:txBody>
                    <a:bodyPr/>
                    <a:lstStyle/>
                    <a:p>
                      <a:r>
                        <a:rPr lang="en-US" sz="2000" dirty="0" smtClean="0"/>
                        <a:t>Median household income</a:t>
                      </a:r>
                      <a:endParaRPr lang="en-US" sz="2000" b="1" dirty="0"/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</a:tr>
              <a:tr h="53512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</a:t>
                      </a:r>
                      <a:r>
                        <a:rPr lang="en-US" sz="2000" kern="1200" dirty="0" smtClean="0"/>
                        <a:t>onnectic</a:t>
                      </a:r>
                      <a:r>
                        <a:rPr lang="en-US" sz="2000" dirty="0" smtClean="0"/>
                        <a:t>ut</a:t>
                      </a:r>
                      <a:endParaRPr lang="en-US" sz="20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kern="1200" dirty="0"/>
                        <a:t> $70,331 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b"/>
                </a:tc>
              </a:tr>
              <a:tr h="53512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New Haven</a:t>
                      </a:r>
                      <a:endParaRPr lang="en-US" sz="20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kern="1200" dirty="0"/>
                        <a:t> $37,192 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b"/>
                </a:tc>
              </a:tr>
              <a:tr h="53512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Hill neighborhood (06519)</a:t>
                      </a:r>
                      <a:endParaRPr lang="en-US" sz="20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kern="1200" dirty="0"/>
                        <a:t> $24,304 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b"/>
                </a:tc>
              </a:tr>
              <a:tr h="53512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Woodbridge (border suburb)</a:t>
                      </a:r>
                      <a:endParaRPr lang="en-US" sz="20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kern="1200" dirty="0"/>
                        <a:t> $133,412 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040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Connecticut </a:t>
            </a:r>
            <a:r>
              <a:rPr lang="en-US" sz="4400" dirty="0"/>
              <a:t>has more concentrated poverty (and wealth) than most metros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98" b="23998"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2015 DataHaven </a:t>
            </a:r>
            <a:r>
              <a:rPr lang="en-US" sz="3200" dirty="0" smtClean="0"/>
              <a:t>report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7013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Two urban Connecticuts</a:t>
            </a:r>
            <a:endParaRPr lang="en-US" sz="4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5" b="6644"/>
          <a:stretch/>
        </p:blipFill>
        <p:spPr>
          <a:xfrm>
            <a:off x="5086350" y="650054"/>
            <a:ext cx="6686550" cy="577595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884" y="2257505"/>
            <a:ext cx="4170141" cy="4168499"/>
          </a:xfrm>
        </p:spPr>
        <p:txBody>
          <a:bodyPr>
            <a:noAutofit/>
          </a:bodyPr>
          <a:lstStyle/>
          <a:p>
            <a:r>
              <a:rPr lang="en-US" sz="2400" dirty="0" smtClean="0"/>
              <a:t>Higher-need tracts vs lower-need tracts: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2x denser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3x poverty rates</a:t>
            </a:r>
          </a:p>
          <a:p>
            <a:pPr marL="285750" indent="-285750">
              <a:buFont typeface="Arial" charset="0"/>
              <a:buChar char="•"/>
            </a:pPr>
            <a:r>
              <a:rPr lang="bg-BG" sz="2400" dirty="0" smtClean="0"/>
              <a:t>1/2</a:t>
            </a:r>
            <a:r>
              <a:rPr lang="en-US" sz="2400" dirty="0" smtClean="0"/>
              <a:t> median household income</a:t>
            </a:r>
          </a:p>
          <a:p>
            <a:r>
              <a:rPr lang="en-US" sz="2400" dirty="0" smtClean="0"/>
              <a:t>Higher-need tracts home </a:t>
            </a:r>
            <a:r>
              <a:rPr lang="en-US" sz="2400" dirty="0"/>
              <a:t>to 76% of New Haven residents, 90% of Hartford residents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139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disparities in the two urban </a:t>
            </a:r>
            <a:r>
              <a:rPr lang="en-US" dirty="0" err="1"/>
              <a:t>connecticuts</a:t>
            </a:r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" y="2115312"/>
            <a:ext cx="10607040" cy="4419600"/>
          </a:xfrm>
        </p:spPr>
      </p:pic>
    </p:spTree>
    <p:extLst>
      <p:ext uri="{BB962C8B-B14F-4D97-AF65-F5344CB8AC3E}">
        <p14:creationId xmlns:p14="http://schemas.microsoft.com/office/powerpoint/2010/main" val="88546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self-reported poor mental health</a:t>
            </a:r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" y="2115312"/>
            <a:ext cx="10607040" cy="4419600"/>
          </a:xfrm>
        </p:spPr>
      </p:pic>
    </p:spTree>
    <p:extLst>
      <p:ext uri="{BB962C8B-B14F-4D97-AF65-F5344CB8AC3E}">
        <p14:creationId xmlns:p14="http://schemas.microsoft.com/office/powerpoint/2010/main" val="214561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 disparities in the two urban </a:t>
            </a:r>
            <a:r>
              <a:rPr lang="en-US" dirty="0" err="1" smtClean="0"/>
              <a:t>connecticuts</a:t>
            </a:r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084832"/>
            <a:ext cx="10058400" cy="4206240"/>
          </a:xfrm>
        </p:spPr>
      </p:pic>
    </p:spTree>
    <p:extLst>
      <p:ext uri="{BB962C8B-B14F-4D97-AF65-F5344CB8AC3E}">
        <p14:creationId xmlns:p14="http://schemas.microsoft.com/office/powerpoint/2010/main" val="155782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4825F1AF-8DBC-4E3D-9F3D-688338DA83F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2272</TotalTime>
  <Words>298</Words>
  <Application>Microsoft Office PowerPoint</Application>
  <PresentationFormat>Custom</PresentationFormat>
  <Paragraphs>53</Paragraphs>
  <Slides>15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Integral</vt:lpstr>
      <vt:lpstr>Merging local health &amp; wellbeing data</vt:lpstr>
      <vt:lpstr>500 Cities Project</vt:lpstr>
      <vt:lpstr>Interactive data visualization</vt:lpstr>
      <vt:lpstr>CT: high wealth, high inequality</vt:lpstr>
      <vt:lpstr>Connecticut has more concentrated poverty (and wealth) than most metros</vt:lpstr>
      <vt:lpstr>Two urban Connecticuts</vt:lpstr>
      <vt:lpstr>health disparities in the two urban connecticuts</vt:lpstr>
      <vt:lpstr>Example: self-reported poor mental health</vt:lpstr>
      <vt:lpstr>health disparities in the two urban connecticuts</vt:lpstr>
      <vt:lpstr>Bringing together public health data + wellbeing data gives more holistic understanding of our communities</vt:lpstr>
      <vt:lpstr>2015 DataHaven community wellbeing survey</vt:lpstr>
      <vt:lpstr>Wellbeing in the two urban connecticuts</vt:lpstr>
      <vt:lpstr>Two New Havens?</vt:lpstr>
      <vt:lpstr>And yet…</vt:lpstr>
      <vt:lpstr>Takeaway question: How can we use data mashups to build equitable communities?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Merging local health &amp; wellbeing data</dc:title>
  <dc:creator>Camille Seaberry</dc:creator>
  <cp:lastModifiedBy>Arena, Olivia</cp:lastModifiedBy>
  <cp:revision>39</cp:revision>
  <dcterms:created xsi:type="dcterms:W3CDTF">2017-05-01T14:31:34Z</dcterms:created>
  <dcterms:modified xsi:type="dcterms:W3CDTF">2017-05-05T14:51:29Z</dcterms:modified>
</cp:coreProperties>
</file>