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4" r:id="rId2"/>
    <p:sldId id="257" r:id="rId3"/>
    <p:sldId id="267" r:id="rId4"/>
    <p:sldId id="259" r:id="rId5"/>
    <p:sldId id="258" r:id="rId6"/>
    <p:sldId id="260" r:id="rId7"/>
    <p:sldId id="261" r:id="rId8"/>
    <p:sldId id="270" r:id="rId9"/>
    <p:sldId id="271" r:id="rId10"/>
    <p:sldId id="266" r:id="rId11"/>
    <p:sldId id="269" r:id="rId12"/>
    <p:sldId id="268" r:id="rId13"/>
    <p:sldId id="263" r:id="rId14"/>
    <p:sldId id="27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77778" autoAdjust="0"/>
  </p:normalViewPr>
  <p:slideViewPr>
    <p:cSldViewPr snapToGrid="0">
      <p:cViewPr varScale="1">
        <p:scale>
          <a:sx n="75" d="100"/>
          <a:sy n="75"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E2981-7842-4B35-ABD4-2022D56F07A6}"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A50710B2-7A88-431A-917D-E7A563FF86EE}">
      <dgm:prSet/>
      <dgm:spPr>
        <a:solidFill>
          <a:srgbClr val="002F45"/>
        </a:solidFill>
      </dgm:spPr>
      <dgm:t>
        <a:bodyPr/>
        <a:lstStyle/>
        <a:p>
          <a:pPr algn="ctr" rtl="0"/>
          <a:r>
            <a:rPr lang="en-US" dirty="0" smtClean="0">
              <a:latin typeface="Verdana" panose="020B0604030504040204" pitchFamily="34" charset="0"/>
              <a:ea typeface="Verdana" panose="020B0604030504040204" pitchFamily="34" charset="0"/>
              <a:cs typeface="Verdana" panose="020B0604030504040204" pitchFamily="34" charset="0"/>
            </a:rPr>
            <a:t>Community has always been at the core of The Data Center’s mission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E4B7DAF1-CE34-4E54-A58A-3E355B59B145}" type="parTrans" cxnId="{5C4C7C60-F433-4FBC-9E4D-BFE73D421D3E}">
      <dgm:prSet/>
      <dgm:spPr/>
      <dgm:t>
        <a:bodyPr/>
        <a:lstStyle/>
        <a:p>
          <a:endParaRPr lang="en-US"/>
        </a:p>
      </dgm:t>
    </dgm:pt>
    <dgm:pt modelId="{7F530A37-5F38-4D45-AD86-C1C43156812B}" type="sibTrans" cxnId="{5C4C7C60-F433-4FBC-9E4D-BFE73D421D3E}">
      <dgm:prSet/>
      <dgm:spPr/>
      <dgm:t>
        <a:bodyPr/>
        <a:lstStyle/>
        <a:p>
          <a:endParaRPr lang="en-US"/>
        </a:p>
      </dgm:t>
    </dgm:pt>
    <dgm:pt modelId="{4184D348-3AD6-4361-AA27-C4C8F9BFD349}" type="pres">
      <dgm:prSet presAssocID="{2C3E2981-7842-4B35-ABD4-2022D56F07A6}" presName="linear" presStyleCnt="0">
        <dgm:presLayoutVars>
          <dgm:animLvl val="lvl"/>
          <dgm:resizeHandles val="exact"/>
        </dgm:presLayoutVars>
      </dgm:prSet>
      <dgm:spPr/>
      <dgm:t>
        <a:bodyPr/>
        <a:lstStyle/>
        <a:p>
          <a:endParaRPr lang="en-US"/>
        </a:p>
      </dgm:t>
    </dgm:pt>
    <dgm:pt modelId="{B044A49E-1B97-464F-9C0C-1EA2CCBE1A1C}" type="pres">
      <dgm:prSet presAssocID="{A50710B2-7A88-431A-917D-E7A563FF86EE}" presName="parentText" presStyleLbl="node1" presStyleIdx="0" presStyleCnt="1" custLinFactNeighborX="151" custLinFactNeighborY="-911">
        <dgm:presLayoutVars>
          <dgm:chMax val="0"/>
          <dgm:bulletEnabled val="1"/>
        </dgm:presLayoutVars>
      </dgm:prSet>
      <dgm:spPr>
        <a:prstGeom prst="rect">
          <a:avLst/>
        </a:prstGeom>
      </dgm:spPr>
      <dgm:t>
        <a:bodyPr/>
        <a:lstStyle/>
        <a:p>
          <a:endParaRPr lang="en-US"/>
        </a:p>
      </dgm:t>
    </dgm:pt>
  </dgm:ptLst>
  <dgm:cxnLst>
    <dgm:cxn modelId="{5C4C7C60-F433-4FBC-9E4D-BFE73D421D3E}" srcId="{2C3E2981-7842-4B35-ABD4-2022D56F07A6}" destId="{A50710B2-7A88-431A-917D-E7A563FF86EE}" srcOrd="0" destOrd="0" parTransId="{E4B7DAF1-CE34-4E54-A58A-3E355B59B145}" sibTransId="{7F530A37-5F38-4D45-AD86-C1C43156812B}"/>
    <dgm:cxn modelId="{7ECD84C7-F8CD-4041-97AD-10FA7DFCEAAB}" type="presOf" srcId="{A50710B2-7A88-431A-917D-E7A563FF86EE}" destId="{B044A49E-1B97-464F-9C0C-1EA2CCBE1A1C}" srcOrd="0" destOrd="0" presId="urn:microsoft.com/office/officeart/2005/8/layout/vList2"/>
    <dgm:cxn modelId="{92D659E6-95BD-40BD-B13D-3860B3F86679}" type="presOf" srcId="{2C3E2981-7842-4B35-ABD4-2022D56F07A6}" destId="{4184D348-3AD6-4361-AA27-C4C8F9BFD349}" srcOrd="0" destOrd="0" presId="urn:microsoft.com/office/officeart/2005/8/layout/vList2"/>
    <dgm:cxn modelId="{CC6E6C17-7C0F-407F-A70C-825D02895BA1}" type="presParOf" srcId="{4184D348-3AD6-4361-AA27-C4C8F9BFD349}" destId="{B044A49E-1B97-464F-9C0C-1EA2CCBE1A1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C3E2981-7842-4B35-ABD4-2022D56F07A6}"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A50710B2-7A88-431A-917D-E7A563FF86EE}">
      <dgm:prSet/>
      <dgm:spPr>
        <a:solidFill>
          <a:srgbClr val="002F45"/>
        </a:solidFill>
      </dgm:spPr>
      <dgm:t>
        <a:bodyPr/>
        <a:lstStyle/>
        <a:p>
          <a:pPr algn="ctr" rtl="0"/>
          <a:r>
            <a:rPr lang="en-US" dirty="0" smtClean="0">
              <a:latin typeface="Verdana" panose="020B0604030504040204" pitchFamily="34" charset="0"/>
              <a:ea typeface="Verdana" panose="020B0604030504040204" pitchFamily="34" charset="0"/>
              <a:cs typeface="Verdana" panose="020B0604030504040204" pitchFamily="34" charset="0"/>
            </a:rPr>
            <a:t>How people consume information has changed in the digital age</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E4B7DAF1-CE34-4E54-A58A-3E355B59B145}" type="parTrans" cxnId="{5C4C7C60-F433-4FBC-9E4D-BFE73D421D3E}">
      <dgm:prSet/>
      <dgm:spPr/>
      <dgm:t>
        <a:bodyPr/>
        <a:lstStyle/>
        <a:p>
          <a:endParaRPr lang="en-US"/>
        </a:p>
      </dgm:t>
    </dgm:pt>
    <dgm:pt modelId="{7F530A37-5F38-4D45-AD86-C1C43156812B}" type="sibTrans" cxnId="{5C4C7C60-F433-4FBC-9E4D-BFE73D421D3E}">
      <dgm:prSet/>
      <dgm:spPr/>
      <dgm:t>
        <a:bodyPr/>
        <a:lstStyle/>
        <a:p>
          <a:endParaRPr lang="en-US"/>
        </a:p>
      </dgm:t>
    </dgm:pt>
    <dgm:pt modelId="{4184D348-3AD6-4361-AA27-C4C8F9BFD349}" type="pres">
      <dgm:prSet presAssocID="{2C3E2981-7842-4B35-ABD4-2022D56F07A6}" presName="linear" presStyleCnt="0">
        <dgm:presLayoutVars>
          <dgm:animLvl val="lvl"/>
          <dgm:resizeHandles val="exact"/>
        </dgm:presLayoutVars>
      </dgm:prSet>
      <dgm:spPr/>
      <dgm:t>
        <a:bodyPr/>
        <a:lstStyle/>
        <a:p>
          <a:endParaRPr lang="en-US"/>
        </a:p>
      </dgm:t>
    </dgm:pt>
    <dgm:pt modelId="{B044A49E-1B97-464F-9C0C-1EA2CCBE1A1C}" type="pres">
      <dgm:prSet presAssocID="{A50710B2-7A88-431A-917D-E7A563FF86EE}" presName="parentText" presStyleLbl="node1" presStyleIdx="0" presStyleCnt="1" custLinFactNeighborY="-1676">
        <dgm:presLayoutVars>
          <dgm:chMax val="0"/>
          <dgm:bulletEnabled val="1"/>
        </dgm:presLayoutVars>
      </dgm:prSet>
      <dgm:spPr>
        <a:prstGeom prst="rect">
          <a:avLst/>
        </a:prstGeom>
      </dgm:spPr>
      <dgm:t>
        <a:bodyPr/>
        <a:lstStyle/>
        <a:p>
          <a:endParaRPr lang="en-US"/>
        </a:p>
      </dgm:t>
    </dgm:pt>
  </dgm:ptLst>
  <dgm:cxnLst>
    <dgm:cxn modelId="{ABC548FF-CC07-4646-9EA2-C54A2D95D07B}" type="presOf" srcId="{A50710B2-7A88-431A-917D-E7A563FF86EE}" destId="{B044A49E-1B97-464F-9C0C-1EA2CCBE1A1C}" srcOrd="0" destOrd="0" presId="urn:microsoft.com/office/officeart/2005/8/layout/vList2"/>
    <dgm:cxn modelId="{13934F42-D8A6-4DC5-8A03-21EDF12FD18F}" type="presOf" srcId="{2C3E2981-7842-4B35-ABD4-2022D56F07A6}" destId="{4184D348-3AD6-4361-AA27-C4C8F9BFD349}" srcOrd="0" destOrd="0" presId="urn:microsoft.com/office/officeart/2005/8/layout/vList2"/>
    <dgm:cxn modelId="{5C4C7C60-F433-4FBC-9E4D-BFE73D421D3E}" srcId="{2C3E2981-7842-4B35-ABD4-2022D56F07A6}" destId="{A50710B2-7A88-431A-917D-E7A563FF86EE}" srcOrd="0" destOrd="0" parTransId="{E4B7DAF1-CE34-4E54-A58A-3E355B59B145}" sibTransId="{7F530A37-5F38-4D45-AD86-C1C43156812B}"/>
    <dgm:cxn modelId="{2390EB93-7434-4366-9F25-9D27F843B83A}" type="presParOf" srcId="{4184D348-3AD6-4361-AA27-C4C8F9BFD349}" destId="{B044A49E-1B97-464F-9C0C-1EA2CCBE1A1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C3E2981-7842-4B35-ABD4-2022D56F07A6}"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A50710B2-7A88-431A-917D-E7A563FF86EE}">
      <dgm:prSet/>
      <dgm:spPr>
        <a:solidFill>
          <a:schemeClr val="accent1">
            <a:lumMod val="60000"/>
            <a:lumOff val="40000"/>
          </a:schemeClr>
        </a:solidFill>
      </dgm:spPr>
      <dgm:t>
        <a:bodyPr/>
        <a:lstStyle/>
        <a:p>
          <a:pPr algn="ctr" rtl="0"/>
          <a:r>
            <a:rPr lang="en-US" dirty="0" smtClean="0">
              <a:solidFill>
                <a:srgbClr val="002F45"/>
              </a:solidFill>
              <a:latin typeface="Verdana" panose="020B0604030504040204" pitchFamily="34" charset="0"/>
              <a:ea typeface="Verdana" panose="020B0604030504040204" pitchFamily="34" charset="0"/>
              <a:cs typeface="Verdana" panose="020B0604030504040204" pitchFamily="34" charset="0"/>
            </a:rPr>
            <a:t>Create engaging and more digestible formats of information</a:t>
          </a:r>
          <a:endParaRPr lang="en-US" dirty="0">
            <a:solidFill>
              <a:srgbClr val="002F45"/>
            </a:solidFill>
            <a:latin typeface="Verdana" panose="020B0604030504040204" pitchFamily="34" charset="0"/>
            <a:ea typeface="Verdana" panose="020B0604030504040204" pitchFamily="34" charset="0"/>
            <a:cs typeface="Verdana" panose="020B0604030504040204" pitchFamily="34" charset="0"/>
          </a:endParaRPr>
        </a:p>
      </dgm:t>
    </dgm:pt>
    <dgm:pt modelId="{E4B7DAF1-CE34-4E54-A58A-3E355B59B145}" type="parTrans" cxnId="{5C4C7C60-F433-4FBC-9E4D-BFE73D421D3E}">
      <dgm:prSet/>
      <dgm:spPr/>
      <dgm:t>
        <a:bodyPr/>
        <a:lstStyle/>
        <a:p>
          <a:endParaRPr lang="en-US"/>
        </a:p>
      </dgm:t>
    </dgm:pt>
    <dgm:pt modelId="{7F530A37-5F38-4D45-AD86-C1C43156812B}" type="sibTrans" cxnId="{5C4C7C60-F433-4FBC-9E4D-BFE73D421D3E}">
      <dgm:prSet/>
      <dgm:spPr/>
      <dgm:t>
        <a:bodyPr/>
        <a:lstStyle/>
        <a:p>
          <a:endParaRPr lang="en-US"/>
        </a:p>
      </dgm:t>
    </dgm:pt>
    <dgm:pt modelId="{4184D348-3AD6-4361-AA27-C4C8F9BFD349}" type="pres">
      <dgm:prSet presAssocID="{2C3E2981-7842-4B35-ABD4-2022D56F07A6}" presName="linear" presStyleCnt="0">
        <dgm:presLayoutVars>
          <dgm:animLvl val="lvl"/>
          <dgm:resizeHandles val="exact"/>
        </dgm:presLayoutVars>
      </dgm:prSet>
      <dgm:spPr/>
      <dgm:t>
        <a:bodyPr/>
        <a:lstStyle/>
        <a:p>
          <a:endParaRPr lang="en-US"/>
        </a:p>
      </dgm:t>
    </dgm:pt>
    <dgm:pt modelId="{B044A49E-1B97-464F-9C0C-1EA2CCBE1A1C}" type="pres">
      <dgm:prSet presAssocID="{A50710B2-7A88-431A-917D-E7A563FF86EE}" presName="parentText" presStyleLbl="node1" presStyleIdx="0" presStyleCnt="1" custLinFactNeighborY="9440">
        <dgm:presLayoutVars>
          <dgm:chMax val="0"/>
          <dgm:bulletEnabled val="1"/>
        </dgm:presLayoutVars>
      </dgm:prSet>
      <dgm:spPr>
        <a:prstGeom prst="rect">
          <a:avLst/>
        </a:prstGeom>
      </dgm:spPr>
      <dgm:t>
        <a:bodyPr/>
        <a:lstStyle/>
        <a:p>
          <a:endParaRPr lang="en-US"/>
        </a:p>
      </dgm:t>
    </dgm:pt>
  </dgm:ptLst>
  <dgm:cxnLst>
    <dgm:cxn modelId="{5C4C7C60-F433-4FBC-9E4D-BFE73D421D3E}" srcId="{2C3E2981-7842-4B35-ABD4-2022D56F07A6}" destId="{A50710B2-7A88-431A-917D-E7A563FF86EE}" srcOrd="0" destOrd="0" parTransId="{E4B7DAF1-CE34-4E54-A58A-3E355B59B145}" sibTransId="{7F530A37-5F38-4D45-AD86-C1C43156812B}"/>
    <dgm:cxn modelId="{44CE1B42-65E3-4A10-A5D7-A06E71BA1907}" type="presOf" srcId="{A50710B2-7A88-431A-917D-E7A563FF86EE}" destId="{B044A49E-1B97-464F-9C0C-1EA2CCBE1A1C}" srcOrd="0" destOrd="0" presId="urn:microsoft.com/office/officeart/2005/8/layout/vList2"/>
    <dgm:cxn modelId="{5866DFF0-8043-4994-A308-3D0A39D85620}" type="presOf" srcId="{2C3E2981-7842-4B35-ABD4-2022D56F07A6}" destId="{4184D348-3AD6-4361-AA27-C4C8F9BFD349}" srcOrd="0" destOrd="0" presId="urn:microsoft.com/office/officeart/2005/8/layout/vList2"/>
    <dgm:cxn modelId="{9CC247E8-D02A-4D8C-BE0A-B933FCEB1746}" type="presParOf" srcId="{4184D348-3AD6-4361-AA27-C4C8F9BFD349}" destId="{B044A49E-1B97-464F-9C0C-1EA2CCBE1A1C}"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4A49E-1B97-464F-9C0C-1EA2CCBE1A1C}">
      <dsp:nvSpPr>
        <dsp:cNvPr id="0" name=""/>
        <dsp:cNvSpPr/>
      </dsp:nvSpPr>
      <dsp:spPr>
        <a:xfrm>
          <a:off x="0" y="31420"/>
          <a:ext cx="8440253" cy="1284659"/>
        </a:xfrm>
        <a:prstGeom prst="rect">
          <a:avLst/>
        </a:prstGeom>
        <a:solidFill>
          <a:srgbClr val="002F4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latin typeface="Verdana" panose="020B0604030504040204" pitchFamily="34" charset="0"/>
              <a:ea typeface="Verdana" panose="020B0604030504040204" pitchFamily="34" charset="0"/>
              <a:cs typeface="Verdana" panose="020B0604030504040204" pitchFamily="34" charset="0"/>
            </a:rPr>
            <a:t>Community has always been at the core of The Data Center’s mission </a:t>
          </a:r>
          <a:endParaRPr lang="en-US" sz="3600" kern="1200" dirty="0">
            <a:latin typeface="Verdana" panose="020B0604030504040204" pitchFamily="34" charset="0"/>
            <a:ea typeface="Verdana" panose="020B0604030504040204" pitchFamily="34" charset="0"/>
            <a:cs typeface="Verdana" panose="020B0604030504040204" pitchFamily="34" charset="0"/>
          </a:endParaRPr>
        </a:p>
      </dsp:txBody>
      <dsp:txXfrm>
        <a:off x="0" y="31420"/>
        <a:ext cx="8440253" cy="1284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4A49E-1B97-464F-9C0C-1EA2CCBE1A1C}">
      <dsp:nvSpPr>
        <dsp:cNvPr id="0" name=""/>
        <dsp:cNvSpPr/>
      </dsp:nvSpPr>
      <dsp:spPr>
        <a:xfrm>
          <a:off x="0" y="0"/>
          <a:ext cx="8440253" cy="1356029"/>
        </a:xfrm>
        <a:prstGeom prst="rect">
          <a:avLst/>
        </a:prstGeom>
        <a:solidFill>
          <a:srgbClr val="002F4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dirty="0" smtClean="0">
              <a:latin typeface="Verdana" panose="020B0604030504040204" pitchFamily="34" charset="0"/>
              <a:ea typeface="Verdana" panose="020B0604030504040204" pitchFamily="34" charset="0"/>
              <a:cs typeface="Verdana" panose="020B0604030504040204" pitchFamily="34" charset="0"/>
            </a:rPr>
            <a:t>How people consume information has changed in the digital age</a:t>
          </a:r>
          <a:endParaRPr lang="en-US" sz="3800" kern="1200" dirty="0">
            <a:latin typeface="Verdana" panose="020B0604030504040204" pitchFamily="34" charset="0"/>
            <a:ea typeface="Verdana" panose="020B0604030504040204" pitchFamily="34" charset="0"/>
            <a:cs typeface="Verdana" panose="020B0604030504040204" pitchFamily="34" charset="0"/>
          </a:endParaRPr>
        </a:p>
      </dsp:txBody>
      <dsp:txXfrm>
        <a:off x="0" y="0"/>
        <a:ext cx="8440253" cy="1356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4A49E-1B97-464F-9C0C-1EA2CCBE1A1C}">
      <dsp:nvSpPr>
        <dsp:cNvPr id="0" name=""/>
        <dsp:cNvSpPr/>
      </dsp:nvSpPr>
      <dsp:spPr>
        <a:xfrm>
          <a:off x="0" y="14877"/>
          <a:ext cx="8474754" cy="1356029"/>
        </a:xfrm>
        <a:prstGeom prst="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dirty="0" smtClean="0">
              <a:solidFill>
                <a:srgbClr val="002F45"/>
              </a:solidFill>
              <a:latin typeface="Verdana" panose="020B0604030504040204" pitchFamily="34" charset="0"/>
              <a:ea typeface="Verdana" panose="020B0604030504040204" pitchFamily="34" charset="0"/>
              <a:cs typeface="Verdana" panose="020B0604030504040204" pitchFamily="34" charset="0"/>
            </a:rPr>
            <a:t>Create engaging and more digestible formats of information</a:t>
          </a:r>
          <a:endParaRPr lang="en-US" sz="3800" kern="1200" dirty="0">
            <a:solidFill>
              <a:srgbClr val="002F45"/>
            </a:solidFill>
            <a:latin typeface="Verdana" panose="020B0604030504040204" pitchFamily="34" charset="0"/>
            <a:ea typeface="Verdana" panose="020B0604030504040204" pitchFamily="34" charset="0"/>
            <a:cs typeface="Verdana" panose="020B0604030504040204" pitchFamily="34" charset="0"/>
          </a:endParaRPr>
        </a:p>
      </dsp:txBody>
      <dsp:txXfrm>
        <a:off x="0" y="14877"/>
        <a:ext cx="8474754" cy="13560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899D4-AE8A-4366-83D1-1F0640D322D2}" type="datetimeFigureOut">
              <a:rPr lang="en-US" smtClean="0"/>
              <a:t>5/8/2017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2C5F7-0183-41C1-B219-EB330C15D5EC}" type="slidenum">
              <a:rPr lang="en-US" smtClean="0"/>
              <a:t>‹#›</a:t>
            </a:fld>
            <a:endParaRPr lang="en-US"/>
          </a:p>
        </p:txBody>
      </p:sp>
    </p:spTree>
    <p:extLst>
      <p:ext uri="{BB962C8B-B14F-4D97-AF65-F5344CB8AC3E}">
        <p14:creationId xmlns:p14="http://schemas.microsoft.com/office/powerpoint/2010/main" val="2494339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No comments.</a:t>
            </a:r>
          </a:p>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A4B647-CBCE-4B62-8E20-03F76F190DDB}" type="slidenum">
              <a:rPr lang="en-US" altLang="en-US">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06647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3B2C5F7-0183-41C1-B219-EB330C15D5EC}" type="slidenum">
              <a:rPr lang="en-US" smtClean="0"/>
              <a:t>10</a:t>
            </a:fld>
            <a:endParaRPr lang="en-US"/>
          </a:p>
        </p:txBody>
      </p:sp>
    </p:spTree>
    <p:extLst>
      <p:ext uri="{BB962C8B-B14F-4D97-AF65-F5344CB8AC3E}">
        <p14:creationId xmlns:p14="http://schemas.microsoft.com/office/powerpoint/2010/main" val="132714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3B2C5F7-0183-41C1-B219-EB330C15D5EC}" type="slidenum">
              <a:rPr lang="en-US" smtClean="0"/>
              <a:t>11</a:t>
            </a:fld>
            <a:endParaRPr lang="en-US"/>
          </a:p>
        </p:txBody>
      </p:sp>
    </p:spTree>
    <p:extLst>
      <p:ext uri="{BB962C8B-B14F-4D97-AF65-F5344CB8AC3E}">
        <p14:creationId xmlns:p14="http://schemas.microsoft.com/office/powerpoint/2010/main" val="335443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3B2C5F7-0183-41C1-B219-EB330C15D5EC}" type="slidenum">
              <a:rPr lang="en-US" smtClean="0"/>
              <a:t>12</a:t>
            </a:fld>
            <a:endParaRPr lang="en-US"/>
          </a:p>
        </p:txBody>
      </p:sp>
    </p:spTree>
    <p:extLst>
      <p:ext uri="{BB962C8B-B14F-4D97-AF65-F5344CB8AC3E}">
        <p14:creationId xmlns:p14="http://schemas.microsoft.com/office/powerpoint/2010/main" val="292764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2C5F7-0183-41C1-B219-EB330C15D5EC}" type="slidenum">
              <a:rPr lang="en-US" smtClean="0"/>
              <a:t>13</a:t>
            </a:fld>
            <a:endParaRPr lang="en-US"/>
          </a:p>
        </p:txBody>
      </p:sp>
    </p:spTree>
    <p:extLst>
      <p:ext uri="{BB962C8B-B14F-4D97-AF65-F5344CB8AC3E}">
        <p14:creationId xmlns:p14="http://schemas.microsoft.com/office/powerpoint/2010/main" val="2766311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2C5F7-0183-41C1-B219-EB330C15D5EC}" type="slidenum">
              <a:rPr lang="en-US" smtClean="0"/>
              <a:t>14</a:t>
            </a:fld>
            <a:endParaRPr lang="en-US"/>
          </a:p>
        </p:txBody>
      </p:sp>
    </p:spTree>
    <p:extLst>
      <p:ext uri="{BB962C8B-B14F-4D97-AF65-F5344CB8AC3E}">
        <p14:creationId xmlns:p14="http://schemas.microsoft.com/office/powerpoint/2010/main" val="1480637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2C5F7-0183-41C1-B219-EB330C15D5EC}" type="slidenum">
              <a:rPr lang="en-US" smtClean="0"/>
              <a:t>15</a:t>
            </a:fld>
            <a:endParaRPr lang="en-US"/>
          </a:p>
        </p:txBody>
      </p:sp>
    </p:spTree>
    <p:extLst>
      <p:ext uri="{BB962C8B-B14F-4D97-AF65-F5344CB8AC3E}">
        <p14:creationId xmlns:p14="http://schemas.microsoft.com/office/powerpoint/2010/main" val="417234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80F988-75AE-43B3-B564-BAA4A2F3BBFE}" type="slidenum">
              <a:rPr lang="en-US" altLang="en-US">
                <a:solidFill>
                  <a:srgbClr val="000000"/>
                </a:solidFill>
              </a:rPr>
              <a:pPr>
                <a:spcBef>
                  <a:spcPct val="0"/>
                </a:spcBef>
              </a:pPr>
              <a:t>2</a:t>
            </a:fld>
            <a:endParaRPr lang="en-US" altLang="en-US">
              <a:solidFill>
                <a:srgbClr val="000000"/>
              </a:solidFill>
            </a:endParaRPr>
          </a:p>
        </p:txBody>
      </p:sp>
    </p:spTree>
    <p:extLst>
      <p:ext uri="{BB962C8B-B14F-4D97-AF65-F5344CB8AC3E}">
        <p14:creationId xmlns:p14="http://schemas.microsoft.com/office/powerpoint/2010/main" val="145560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2C5F7-0183-41C1-B219-EB330C15D5EC}" type="slidenum">
              <a:rPr lang="en-US" smtClean="0"/>
              <a:t>3</a:t>
            </a:fld>
            <a:endParaRPr lang="en-US"/>
          </a:p>
        </p:txBody>
      </p:sp>
    </p:spTree>
    <p:extLst>
      <p:ext uri="{BB962C8B-B14F-4D97-AF65-F5344CB8AC3E}">
        <p14:creationId xmlns:p14="http://schemas.microsoft.com/office/powerpoint/2010/main" val="322427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2C5F7-0183-41C1-B219-EB330C15D5EC}" type="slidenum">
              <a:rPr lang="en-US" smtClean="0"/>
              <a:t>4</a:t>
            </a:fld>
            <a:endParaRPr lang="en-US"/>
          </a:p>
        </p:txBody>
      </p:sp>
    </p:spTree>
    <p:extLst>
      <p:ext uri="{BB962C8B-B14F-4D97-AF65-F5344CB8AC3E}">
        <p14:creationId xmlns:p14="http://schemas.microsoft.com/office/powerpoint/2010/main" val="15845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80F988-75AE-43B3-B564-BAA4A2F3BBFE}" type="slidenum">
              <a:rPr lang="en-US" altLang="en-US">
                <a:solidFill>
                  <a:srgbClr val="000000"/>
                </a:solidFill>
              </a:rPr>
              <a:pPr>
                <a:spcBef>
                  <a:spcPct val="0"/>
                </a:spcBef>
              </a:pPr>
              <a:t>5</a:t>
            </a:fld>
            <a:endParaRPr lang="en-US" altLang="en-US">
              <a:solidFill>
                <a:srgbClr val="000000"/>
              </a:solidFill>
            </a:endParaRPr>
          </a:p>
        </p:txBody>
      </p:sp>
    </p:spTree>
    <p:extLst>
      <p:ext uri="{BB962C8B-B14F-4D97-AF65-F5344CB8AC3E}">
        <p14:creationId xmlns:p14="http://schemas.microsoft.com/office/powerpoint/2010/main" val="94147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3B2C5F7-0183-41C1-B219-EB330C15D5EC}" type="slidenum">
              <a:rPr lang="en-US" smtClean="0"/>
              <a:t>6</a:t>
            </a:fld>
            <a:endParaRPr lang="en-US"/>
          </a:p>
        </p:txBody>
      </p:sp>
    </p:spTree>
    <p:extLst>
      <p:ext uri="{BB962C8B-B14F-4D97-AF65-F5344CB8AC3E}">
        <p14:creationId xmlns:p14="http://schemas.microsoft.com/office/powerpoint/2010/main" val="6844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2C5F7-0183-41C1-B219-EB330C15D5EC}" type="slidenum">
              <a:rPr lang="en-US" smtClean="0"/>
              <a:t>7</a:t>
            </a:fld>
            <a:endParaRPr lang="en-US"/>
          </a:p>
        </p:txBody>
      </p:sp>
    </p:spTree>
    <p:extLst>
      <p:ext uri="{BB962C8B-B14F-4D97-AF65-F5344CB8AC3E}">
        <p14:creationId xmlns:p14="http://schemas.microsoft.com/office/powerpoint/2010/main" val="38301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3B2C5F7-0183-41C1-B219-EB330C15D5EC}" type="slidenum">
              <a:rPr lang="en-US" smtClean="0"/>
              <a:t>8</a:t>
            </a:fld>
            <a:endParaRPr lang="en-US"/>
          </a:p>
        </p:txBody>
      </p:sp>
    </p:spTree>
    <p:extLst>
      <p:ext uri="{BB962C8B-B14F-4D97-AF65-F5344CB8AC3E}">
        <p14:creationId xmlns:p14="http://schemas.microsoft.com/office/powerpoint/2010/main" val="34659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3B2C5F7-0183-41C1-B219-EB330C15D5EC}" type="slidenum">
              <a:rPr lang="en-US" smtClean="0"/>
              <a:t>9</a:t>
            </a:fld>
            <a:endParaRPr lang="en-US"/>
          </a:p>
        </p:txBody>
      </p:sp>
    </p:spTree>
    <p:extLst>
      <p:ext uri="{BB962C8B-B14F-4D97-AF65-F5344CB8AC3E}">
        <p14:creationId xmlns:p14="http://schemas.microsoft.com/office/powerpoint/2010/main" val="388126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8C4073-F08B-4344-A2A1-421808ABB2CF}"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89F0B-CE0F-4997-8219-49815971B75A}" type="slidenum">
              <a:rPr lang="en-US" smtClean="0"/>
              <a:t>‹#›</a:t>
            </a:fld>
            <a:endParaRPr lang="en-US"/>
          </a:p>
        </p:txBody>
      </p:sp>
    </p:spTree>
    <p:extLst>
      <p:ext uri="{BB962C8B-B14F-4D97-AF65-F5344CB8AC3E}">
        <p14:creationId xmlns:p14="http://schemas.microsoft.com/office/powerpoint/2010/main" val="88462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C4073-F08B-4344-A2A1-421808ABB2CF}"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89F0B-CE0F-4997-8219-49815971B75A}" type="slidenum">
              <a:rPr lang="en-US" smtClean="0"/>
              <a:t>‹#›</a:t>
            </a:fld>
            <a:endParaRPr lang="en-US"/>
          </a:p>
        </p:txBody>
      </p:sp>
    </p:spTree>
    <p:extLst>
      <p:ext uri="{BB962C8B-B14F-4D97-AF65-F5344CB8AC3E}">
        <p14:creationId xmlns:p14="http://schemas.microsoft.com/office/powerpoint/2010/main" val="52935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C4073-F08B-4344-A2A1-421808ABB2CF}"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89F0B-CE0F-4997-8219-49815971B75A}" type="slidenum">
              <a:rPr lang="en-US" smtClean="0"/>
              <a:t>‹#›</a:t>
            </a:fld>
            <a:endParaRPr lang="en-US"/>
          </a:p>
        </p:txBody>
      </p:sp>
    </p:spTree>
    <p:extLst>
      <p:ext uri="{BB962C8B-B14F-4D97-AF65-F5344CB8AC3E}">
        <p14:creationId xmlns:p14="http://schemas.microsoft.com/office/powerpoint/2010/main" val="383358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609600" y="6172200"/>
            <a:ext cx="109728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92916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C4073-F08B-4344-A2A1-421808ABB2CF}"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89F0B-CE0F-4997-8219-49815971B75A}" type="slidenum">
              <a:rPr lang="en-US" smtClean="0"/>
              <a:t>‹#›</a:t>
            </a:fld>
            <a:endParaRPr lang="en-US"/>
          </a:p>
        </p:txBody>
      </p:sp>
    </p:spTree>
    <p:extLst>
      <p:ext uri="{BB962C8B-B14F-4D97-AF65-F5344CB8AC3E}">
        <p14:creationId xmlns:p14="http://schemas.microsoft.com/office/powerpoint/2010/main" val="373823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8C4073-F08B-4344-A2A1-421808ABB2CF}"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89F0B-CE0F-4997-8219-49815971B75A}" type="slidenum">
              <a:rPr lang="en-US" smtClean="0"/>
              <a:t>‹#›</a:t>
            </a:fld>
            <a:endParaRPr lang="en-US"/>
          </a:p>
        </p:txBody>
      </p:sp>
    </p:spTree>
    <p:extLst>
      <p:ext uri="{BB962C8B-B14F-4D97-AF65-F5344CB8AC3E}">
        <p14:creationId xmlns:p14="http://schemas.microsoft.com/office/powerpoint/2010/main" val="59160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8C4073-F08B-4344-A2A1-421808ABB2CF}"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89F0B-CE0F-4997-8219-49815971B75A}" type="slidenum">
              <a:rPr lang="en-US" smtClean="0"/>
              <a:t>‹#›</a:t>
            </a:fld>
            <a:endParaRPr lang="en-US"/>
          </a:p>
        </p:txBody>
      </p:sp>
    </p:spTree>
    <p:extLst>
      <p:ext uri="{BB962C8B-B14F-4D97-AF65-F5344CB8AC3E}">
        <p14:creationId xmlns:p14="http://schemas.microsoft.com/office/powerpoint/2010/main" val="18954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8C4073-F08B-4344-A2A1-421808ABB2CF}"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89F0B-CE0F-4997-8219-49815971B75A}" type="slidenum">
              <a:rPr lang="en-US" smtClean="0"/>
              <a:t>‹#›</a:t>
            </a:fld>
            <a:endParaRPr lang="en-US"/>
          </a:p>
        </p:txBody>
      </p:sp>
    </p:spTree>
    <p:extLst>
      <p:ext uri="{BB962C8B-B14F-4D97-AF65-F5344CB8AC3E}">
        <p14:creationId xmlns:p14="http://schemas.microsoft.com/office/powerpoint/2010/main" val="134847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8C4073-F08B-4344-A2A1-421808ABB2CF}"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C89F0B-CE0F-4997-8219-49815971B75A}" type="slidenum">
              <a:rPr lang="en-US" smtClean="0"/>
              <a:t>‹#›</a:t>
            </a:fld>
            <a:endParaRPr lang="en-US"/>
          </a:p>
        </p:txBody>
      </p:sp>
    </p:spTree>
    <p:extLst>
      <p:ext uri="{BB962C8B-B14F-4D97-AF65-F5344CB8AC3E}">
        <p14:creationId xmlns:p14="http://schemas.microsoft.com/office/powerpoint/2010/main" val="184806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C4073-F08B-4344-A2A1-421808ABB2CF}"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C89F0B-CE0F-4997-8219-49815971B75A}" type="slidenum">
              <a:rPr lang="en-US" smtClean="0"/>
              <a:t>‹#›</a:t>
            </a:fld>
            <a:endParaRPr lang="en-US"/>
          </a:p>
        </p:txBody>
      </p:sp>
    </p:spTree>
    <p:extLst>
      <p:ext uri="{BB962C8B-B14F-4D97-AF65-F5344CB8AC3E}">
        <p14:creationId xmlns:p14="http://schemas.microsoft.com/office/powerpoint/2010/main" val="363547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C4073-F08B-4344-A2A1-421808ABB2CF}"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89F0B-CE0F-4997-8219-49815971B75A}" type="slidenum">
              <a:rPr lang="en-US" smtClean="0"/>
              <a:t>‹#›</a:t>
            </a:fld>
            <a:endParaRPr lang="en-US"/>
          </a:p>
        </p:txBody>
      </p:sp>
    </p:spTree>
    <p:extLst>
      <p:ext uri="{BB962C8B-B14F-4D97-AF65-F5344CB8AC3E}">
        <p14:creationId xmlns:p14="http://schemas.microsoft.com/office/powerpoint/2010/main" val="325800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C4073-F08B-4344-A2A1-421808ABB2CF}"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89F0B-CE0F-4997-8219-49815971B75A}" type="slidenum">
              <a:rPr lang="en-US" smtClean="0"/>
              <a:t>‹#›</a:t>
            </a:fld>
            <a:endParaRPr lang="en-US"/>
          </a:p>
        </p:txBody>
      </p:sp>
    </p:spTree>
    <p:extLst>
      <p:ext uri="{BB962C8B-B14F-4D97-AF65-F5344CB8AC3E}">
        <p14:creationId xmlns:p14="http://schemas.microsoft.com/office/powerpoint/2010/main" val="323902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C4073-F08B-4344-A2A1-421808ABB2CF}" type="datetimeFigureOut">
              <a:rPr lang="en-US" smtClean="0"/>
              <a:t>5/8/2017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89F0B-CE0F-4997-8219-49815971B75A}" type="slidenum">
              <a:rPr lang="en-US" smtClean="0"/>
              <a:t>‹#›</a:t>
            </a:fld>
            <a:endParaRPr lang="en-US"/>
          </a:p>
        </p:txBody>
      </p:sp>
    </p:spTree>
    <p:extLst>
      <p:ext uri="{BB962C8B-B14F-4D97-AF65-F5344CB8AC3E}">
        <p14:creationId xmlns:p14="http://schemas.microsoft.com/office/powerpoint/2010/main" val="394456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hyperlink" Target="http://www.datacenterresearch.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image" Target="../media/image14.jpeg"/><Relationship Id="rId3" Type="http://schemas.openxmlformats.org/officeDocument/2006/relationships/image" Target="../media/image1.jpeg"/><Relationship Id="rId21"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image" Target="../media/image13.png"/><Relationship Id="rId2" Type="http://schemas.openxmlformats.org/officeDocument/2006/relationships/notesSlide" Target="../notesSlides/notesSlide4.xml"/><Relationship Id="rId16" Type="http://schemas.openxmlformats.org/officeDocument/2006/relationships/diagramQuickStyle" Target="../diagrams/quickStyle3.xml"/><Relationship Id="rId20"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image" Target="../media/image12.jpeg"/><Relationship Id="rId5" Type="http://schemas.openxmlformats.org/officeDocument/2006/relationships/diagramLayout" Target="../diagrams/layout1.xml"/><Relationship Id="rId15" Type="http://schemas.openxmlformats.org/officeDocument/2006/relationships/diagramLayout" Target="../diagrams/layout3.xml"/><Relationship Id="rId23" Type="http://schemas.openxmlformats.org/officeDocument/2006/relationships/image" Target="../media/image11.png"/><Relationship Id="rId10" Type="http://schemas.openxmlformats.org/officeDocument/2006/relationships/diagramLayout" Target="../diagrams/layout2.xml"/><Relationship Id="rId19" Type="http://schemas.openxmlformats.org/officeDocument/2006/relationships/image" Target="../media/image7.jpe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image" Target="../media/image10.png"/><Relationship Id="rId27"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eg"/><Relationship Id="rId9"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0.png"/><Relationship Id="rId7"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6.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188099"/>
            <a:ext cx="12192000" cy="3785652"/>
          </a:xfrm>
          <a:prstGeom prst="rect">
            <a:avLst/>
          </a:prstGeom>
          <a:solidFill>
            <a:schemeClr val="accent1">
              <a:lumMod val="20000"/>
              <a:lumOff val="80000"/>
            </a:schemeClr>
          </a:solidFill>
        </p:spPr>
        <p:txBody>
          <a:bodyPr wrap="square">
            <a:spAutoFit/>
          </a:bodyPr>
          <a:lstStyle/>
          <a:p>
            <a:pPr algn="ctr" eaLnBrk="1" hangingPunct="1">
              <a:defRPr/>
            </a:pPr>
            <a:endParaRPr lang="en-US" sz="4000" b="1" dirty="0" smtClean="0">
              <a:solidFill>
                <a:srgbClr val="002F45"/>
              </a:solidFill>
              <a:effectLst>
                <a:outerShdw blurRad="38100" dist="38100" dir="2700000" algn="tl">
                  <a:srgbClr val="000000">
                    <a:alpha val="43137"/>
                  </a:srgbClr>
                </a:outerShdw>
              </a:effectLst>
              <a:latin typeface="Verdana" pitchFamily="34" charset="0"/>
            </a:endParaRPr>
          </a:p>
          <a:p>
            <a:pPr algn="ctr" eaLnBrk="1" hangingPunct="1">
              <a:defRPr/>
            </a:pPr>
            <a:r>
              <a:rPr lang="en-US" sz="4000" b="1" dirty="0" smtClean="0">
                <a:solidFill>
                  <a:srgbClr val="002F45"/>
                </a:solidFill>
                <a:effectLst>
                  <a:outerShdw blurRad="38100" dist="38100" dir="2700000" algn="tl">
                    <a:srgbClr val="000000">
                      <a:alpha val="43137"/>
                    </a:srgbClr>
                  </a:outerShdw>
                </a:effectLst>
                <a:latin typeface="Verdana" pitchFamily="34" charset="0"/>
              </a:rPr>
              <a:t>The Data Center – Infographics: Disseminating digestible data to engage and inform the community   </a:t>
            </a:r>
          </a:p>
          <a:p>
            <a:pPr algn="ctr" eaLnBrk="1" hangingPunct="1">
              <a:defRPr/>
            </a:pPr>
            <a:endParaRPr lang="en-US" sz="4000" b="1" dirty="0" smtClean="0">
              <a:solidFill>
                <a:srgbClr val="002F45"/>
              </a:solidFill>
              <a:effectLst>
                <a:outerShdw blurRad="38100" dist="38100" dir="2700000" algn="tl">
                  <a:srgbClr val="000000">
                    <a:alpha val="43137"/>
                  </a:srgbClr>
                </a:outerShdw>
              </a:effectLst>
              <a:latin typeface="Verdana" pitchFamily="34" charset="0"/>
            </a:endParaRPr>
          </a:p>
          <a:p>
            <a:pPr algn="ctr" eaLnBrk="1" hangingPunct="1">
              <a:defRPr/>
            </a:pPr>
            <a:endParaRPr lang="en-US" sz="4000" b="1" dirty="0">
              <a:solidFill>
                <a:srgbClr val="002F45"/>
              </a:solidFill>
              <a:effectLst>
                <a:outerShdw blurRad="38100" dist="38100" dir="2700000" algn="tl">
                  <a:srgbClr val="000000">
                    <a:alpha val="43137"/>
                  </a:srgbClr>
                </a:outerShdw>
              </a:effectLst>
              <a:latin typeface="Verdana" pitchFamily="34" charset="0"/>
            </a:endParaRPr>
          </a:p>
        </p:txBody>
      </p:sp>
      <p:sp>
        <p:nvSpPr>
          <p:cNvPr id="7" name="TextBox 6"/>
          <p:cNvSpPr txBox="1"/>
          <p:nvPr/>
        </p:nvSpPr>
        <p:spPr>
          <a:xfrm>
            <a:off x="1722437" y="3888987"/>
            <a:ext cx="8747125" cy="492443"/>
          </a:xfrm>
          <a:prstGeom prst="rect">
            <a:avLst/>
          </a:prstGeom>
          <a:noFill/>
        </p:spPr>
        <p:txBody>
          <a:bodyPr>
            <a:spAutoFit/>
          </a:bodyPr>
          <a:lstStyle/>
          <a:p>
            <a:pPr algn="ctr" eaLnBrk="1" hangingPunct="1">
              <a:defRPr/>
            </a:pPr>
            <a:r>
              <a:rPr lang="en-US" sz="2600" dirty="0" smtClean="0">
                <a:solidFill>
                  <a:srgbClr val="002F45"/>
                </a:solidFill>
                <a:effectLst>
                  <a:outerShdw blurRad="38100" dist="38100" dir="2700000" algn="tl">
                    <a:srgbClr val="000000">
                      <a:alpha val="43137"/>
                    </a:srgbClr>
                  </a:outerShdw>
                </a:effectLst>
                <a:latin typeface="Verdana" pitchFamily="34" charset="0"/>
              </a:rPr>
              <a:t>NNIP Ignite Session</a:t>
            </a:r>
            <a:endParaRPr lang="en-US" sz="2600" dirty="0">
              <a:solidFill>
                <a:srgbClr val="002F45"/>
              </a:solidFill>
              <a:effectLst>
                <a:outerShdw blurRad="38100" dist="38100" dir="2700000" algn="tl">
                  <a:srgbClr val="000000">
                    <a:alpha val="43137"/>
                  </a:srgbClr>
                </a:outerShdw>
              </a:effectLst>
              <a:latin typeface="Verdana" pitchFamily="34" charset="0"/>
            </a:endParaRP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9782051" y="5773003"/>
            <a:ext cx="2268449" cy="96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941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9569" y="9860359"/>
            <a:ext cx="636930"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3"/>
          <p:cNvSpPr txBox="1">
            <a:spLocks/>
          </p:cNvSpPr>
          <p:nvPr/>
        </p:nvSpPr>
        <p:spPr>
          <a:xfrm>
            <a:off x="0" y="117537"/>
            <a:ext cx="12192000" cy="701859"/>
          </a:xfrm>
          <a:prstGeom prst="rect">
            <a:avLst/>
          </a:prstGeom>
          <a:solidFill>
            <a:srgbClr val="002F45"/>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en-US" sz="4000" dirty="0" smtClean="0">
                <a:solidFill>
                  <a:schemeClr val="accent1">
                    <a:lumMod val="60000"/>
                    <a:lumOff val="40000"/>
                  </a:schemeClr>
                </a:solidFill>
                <a:latin typeface="Verdana" panose="020B0604030504040204" pitchFamily="34" charset="0"/>
              </a:rPr>
              <a:t>Environmental Philanthropy</a:t>
            </a:r>
            <a:endParaRPr lang="en-US" altLang="en-US" sz="4000" dirty="0">
              <a:solidFill>
                <a:schemeClr val="accent1">
                  <a:lumMod val="60000"/>
                  <a:lumOff val="40000"/>
                </a:schemeClr>
              </a:solidFill>
              <a:latin typeface="Verdana" panose="020B0604030504040204" pitchFamily="34" charset="0"/>
            </a:endParaRPr>
          </a:p>
        </p:txBody>
      </p:sp>
      <p:pic>
        <p:nvPicPr>
          <p:cNvPr id="33" name="Picture 5"/>
          <p:cNvPicPr>
            <a:picLocks noChangeAspect="1"/>
          </p:cNvPicPr>
          <p:nvPr/>
        </p:nvPicPr>
        <p:blipFill>
          <a:blip r:embed="rId4" cstate="print">
            <a:extLst>
              <a:ext uri="{28A0092B-C50C-407E-A947-70E740481C1C}">
                <a14:useLocalDpi xmlns:a14="http://schemas.microsoft.com/office/drawing/2010/main" val="0"/>
              </a:ext>
            </a:extLst>
          </a:blip>
          <a:srcRect l="6989" t="20000" r="5511" b="20625"/>
          <a:stretch>
            <a:fillRect/>
          </a:stretch>
        </p:blipFill>
        <p:spPr bwMode="auto">
          <a:xfrm>
            <a:off x="10176380" y="6061758"/>
            <a:ext cx="1812418" cy="7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1789" y="867043"/>
            <a:ext cx="2537927" cy="597483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5830" y="861237"/>
            <a:ext cx="2580394" cy="596844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6048" y="854848"/>
            <a:ext cx="2310683" cy="5962056"/>
          </a:xfrm>
          <a:prstGeom prst="rect">
            <a:avLst/>
          </a:prstGeom>
        </p:spPr>
      </p:pic>
    </p:spTree>
    <p:extLst>
      <p:ext uri="{BB962C8B-B14F-4D97-AF65-F5344CB8AC3E}">
        <p14:creationId xmlns:p14="http://schemas.microsoft.com/office/powerpoint/2010/main" val="361717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9569" y="9860359"/>
            <a:ext cx="636930"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3"/>
          <p:cNvSpPr txBox="1">
            <a:spLocks/>
          </p:cNvSpPr>
          <p:nvPr/>
        </p:nvSpPr>
        <p:spPr>
          <a:xfrm>
            <a:off x="0" y="117537"/>
            <a:ext cx="12192000" cy="701859"/>
          </a:xfrm>
          <a:prstGeom prst="rect">
            <a:avLst/>
          </a:prstGeom>
          <a:solidFill>
            <a:srgbClr val="002F45"/>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en-US" sz="4000" dirty="0">
                <a:solidFill>
                  <a:schemeClr val="accent1">
                    <a:lumMod val="60000"/>
                    <a:lumOff val="40000"/>
                  </a:schemeClr>
                </a:solidFill>
                <a:latin typeface="Verdana" panose="020B0604030504040204" pitchFamily="34" charset="0"/>
              </a:rPr>
              <a:t>Environmental Philanthropy</a:t>
            </a:r>
          </a:p>
        </p:txBody>
      </p:sp>
      <p:pic>
        <p:nvPicPr>
          <p:cNvPr id="33" name="Picture 5"/>
          <p:cNvPicPr>
            <a:picLocks noChangeAspect="1"/>
          </p:cNvPicPr>
          <p:nvPr/>
        </p:nvPicPr>
        <p:blipFill>
          <a:blip r:embed="rId4" cstate="print">
            <a:extLst>
              <a:ext uri="{28A0092B-C50C-407E-A947-70E740481C1C}">
                <a14:useLocalDpi xmlns:a14="http://schemas.microsoft.com/office/drawing/2010/main" val="0"/>
              </a:ext>
            </a:extLst>
          </a:blip>
          <a:srcRect l="6989" t="20000" r="5511" b="20625"/>
          <a:stretch>
            <a:fillRect/>
          </a:stretch>
        </p:blipFill>
        <p:spPr bwMode="auto">
          <a:xfrm>
            <a:off x="10176380" y="6061758"/>
            <a:ext cx="1812418" cy="7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7866" y="1162230"/>
            <a:ext cx="5134745" cy="6001643"/>
          </a:xfrm>
          <a:prstGeom prst="rect">
            <a:avLst/>
          </a:prstGeom>
          <a:noFill/>
        </p:spPr>
        <p:txBody>
          <a:bodyPr wrap="square" rtlCol="0">
            <a:spAutoFit/>
          </a:bodyPr>
          <a:lstStyle/>
          <a:p>
            <a:pPr marL="285750" indent="-285750" fontAlgn="base">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Water cluster </a:t>
            </a:r>
            <a:r>
              <a:rPr lang="en-US" sz="2400" dirty="0" smtClean="0">
                <a:latin typeface="Verdana" panose="020B0604030504040204" pitchFamily="34" charset="0"/>
                <a:ea typeface="Verdana" panose="020B0604030504040204" pitchFamily="34" charset="0"/>
                <a:cs typeface="Verdana" panose="020B0604030504040204" pitchFamily="34" charset="0"/>
              </a:rPr>
              <a:t>identified with focus on philanthropic </a:t>
            </a:r>
            <a:r>
              <a:rPr lang="en-US" sz="2400" dirty="0">
                <a:latin typeface="Verdana" panose="020B0604030504040204" pitchFamily="34" charset="0"/>
                <a:ea typeface="Verdana" panose="020B0604030504040204" pitchFamily="34" charset="0"/>
                <a:cs typeface="Verdana" panose="020B0604030504040204" pitchFamily="34" charset="0"/>
              </a:rPr>
              <a:t>r</a:t>
            </a:r>
            <a:r>
              <a:rPr lang="en-US" sz="2400" dirty="0" smtClean="0">
                <a:latin typeface="Verdana" panose="020B0604030504040204" pitchFamily="34" charset="0"/>
                <a:ea typeface="Verdana" panose="020B0604030504040204" pitchFamily="34" charset="0"/>
                <a:cs typeface="Verdana" panose="020B0604030504040204" pitchFamily="34" charset="0"/>
              </a:rPr>
              <a:t>ole </a:t>
            </a:r>
            <a:r>
              <a:rPr lang="en-US" sz="2400" dirty="0">
                <a:latin typeface="Verdana" panose="020B0604030504040204" pitchFamily="34" charset="0"/>
                <a:ea typeface="Verdana" panose="020B0604030504040204" pitchFamily="34" charset="0"/>
                <a:cs typeface="Verdana" panose="020B0604030504040204" pitchFamily="34" charset="0"/>
              </a:rPr>
              <a:t>in </a:t>
            </a:r>
            <a:r>
              <a:rPr lang="en-US" sz="2400" dirty="0" smtClean="0">
                <a:latin typeface="Verdana" panose="020B0604030504040204" pitchFamily="34" charset="0"/>
                <a:ea typeface="Verdana" panose="020B0604030504040204" pitchFamily="34" charset="0"/>
                <a:cs typeface="Verdana" panose="020B0604030504040204" pitchFamily="34" charset="0"/>
              </a:rPr>
              <a:t>increasing </a:t>
            </a:r>
            <a:r>
              <a:rPr lang="en-US" sz="2400" dirty="0">
                <a:latin typeface="Verdana" panose="020B0604030504040204" pitchFamily="34" charset="0"/>
                <a:ea typeface="Verdana" panose="020B0604030504040204" pitchFamily="34" charset="0"/>
                <a:cs typeface="Verdana" panose="020B0604030504040204" pitchFamily="34" charset="0"/>
              </a:rPr>
              <a:t>c</a:t>
            </a:r>
            <a:r>
              <a:rPr lang="en-US" sz="2400" dirty="0" smtClean="0">
                <a:latin typeface="Verdana" panose="020B0604030504040204" pitchFamily="34" charset="0"/>
                <a:ea typeface="Verdana" panose="020B0604030504040204" pitchFamily="34" charset="0"/>
                <a:cs typeface="Verdana" panose="020B0604030504040204" pitchFamily="34" charset="0"/>
              </a:rPr>
              <a:t>ivic </a:t>
            </a:r>
            <a:r>
              <a:rPr lang="en-US" sz="2400" dirty="0">
                <a:latin typeface="Verdana" panose="020B0604030504040204" pitchFamily="34" charset="0"/>
                <a:ea typeface="Verdana" panose="020B0604030504040204" pitchFamily="34" charset="0"/>
                <a:cs typeface="Verdana" panose="020B0604030504040204" pitchFamily="34" charset="0"/>
              </a:rPr>
              <a:t>c</a:t>
            </a:r>
            <a:r>
              <a:rPr lang="en-US" sz="2400" dirty="0" smtClean="0">
                <a:latin typeface="Verdana" panose="020B0604030504040204" pitchFamily="34" charset="0"/>
                <a:ea typeface="Verdana" panose="020B0604030504040204" pitchFamily="34" charset="0"/>
                <a:cs typeface="Verdana" panose="020B0604030504040204" pitchFamily="34" charset="0"/>
              </a:rPr>
              <a:t>lout </a:t>
            </a:r>
            <a:r>
              <a:rPr lang="en-US" sz="2400" dirty="0">
                <a:latin typeface="Verdana" panose="020B0604030504040204" pitchFamily="34" charset="0"/>
                <a:ea typeface="Verdana" panose="020B0604030504040204" pitchFamily="34" charset="0"/>
                <a:cs typeface="Verdana" panose="020B0604030504040204" pitchFamily="34" charset="0"/>
              </a:rPr>
              <a:t>for </a:t>
            </a:r>
            <a:r>
              <a:rPr lang="en-US" sz="2400" dirty="0" smtClean="0">
                <a:latin typeface="Verdana" panose="020B0604030504040204" pitchFamily="34" charset="0"/>
                <a:ea typeface="Verdana" panose="020B0604030504040204" pitchFamily="34" charset="0"/>
                <a:cs typeface="Verdana" panose="020B0604030504040204" pitchFamily="34" charset="0"/>
              </a:rPr>
              <a:t>water </a:t>
            </a:r>
            <a:r>
              <a:rPr lang="en-US" sz="2400" dirty="0" smtClean="0">
                <a:latin typeface="Verdana" panose="020B0604030504040204" pitchFamily="34" charset="0"/>
                <a:ea typeface="Verdana" panose="020B0604030504040204" pitchFamily="34" charset="0"/>
                <a:cs typeface="Verdana" panose="020B0604030504040204" pitchFamily="34" charset="0"/>
              </a:rPr>
              <a:t>management. </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fontAlgn="base">
              <a:buFont typeface="Arial" panose="020B0604020202020204" pitchFamily="34" charset="0"/>
              <a:buChar cha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fontAlgn="base">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Louisiana has a unique environmental circumstance, requiring context and targeted action.</a:t>
            </a:r>
          </a:p>
          <a:p>
            <a:pPr marL="285750" indent="-285750" fontAlgn="base">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285750" indent="-285750" fontAlgn="base">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Addressing challenges explored in </a:t>
            </a:r>
            <a:r>
              <a:rPr lang="en-US" sz="2400" i="1" dirty="0" smtClean="0">
                <a:latin typeface="Verdana" panose="020B0604030504040204" pitchFamily="34" charset="0"/>
                <a:ea typeface="Verdana" panose="020B0604030504040204" pitchFamily="34" charset="0"/>
                <a:cs typeface="Verdana" panose="020B0604030504040204" pitchFamily="34" charset="0"/>
              </a:rPr>
              <a:t>The Coastal Index </a:t>
            </a:r>
            <a:r>
              <a:rPr lang="en-US" sz="2400" dirty="0" smtClean="0">
                <a:latin typeface="Verdana" panose="020B0604030504040204" pitchFamily="34" charset="0"/>
                <a:ea typeface="Verdana" panose="020B0604030504040204" pitchFamily="34" charset="0"/>
                <a:cs typeface="Verdana" panose="020B0604030504040204" pitchFamily="34" charset="0"/>
              </a:rPr>
              <a:t>and highlighting place for action.</a:t>
            </a:r>
            <a:endParaRPr lang="en-US" sz="2400" dirty="0" smtClean="0"/>
          </a:p>
          <a:p>
            <a:pPr marL="285750" indent="-285750" fontAlgn="base">
              <a:buFont typeface="Arial" panose="020B0604020202020204" pitchFamily="34" charset="0"/>
              <a:buChar char="•"/>
            </a:pPr>
            <a:endParaRPr lang="en-US" sz="2400" dirty="0"/>
          </a:p>
          <a:p>
            <a:pPr marL="285750" indent="-285750" fontAlgn="base">
              <a:buFont typeface="Arial" panose="020B0604020202020204" pitchFamily="34" charset="0"/>
              <a:buChar char="•"/>
            </a:pPr>
            <a:endParaRPr lang="en-US" sz="2400" dirty="0"/>
          </a:p>
        </p:txBody>
      </p:sp>
      <p:grpSp>
        <p:nvGrpSpPr>
          <p:cNvPr id="9" name="Group 8"/>
          <p:cNvGrpSpPr/>
          <p:nvPr/>
        </p:nvGrpSpPr>
        <p:grpSpPr>
          <a:xfrm>
            <a:off x="5984809" y="1576872"/>
            <a:ext cx="5508897" cy="4292354"/>
            <a:chOff x="1912884" y="1317626"/>
            <a:chExt cx="8637610" cy="5461546"/>
          </a:xfrm>
        </p:grpSpPr>
        <p:pic>
          <p:nvPicPr>
            <p:cNvPr id="10" name="Picture 5"/>
            <p:cNvPicPr>
              <a:picLocks noChangeAspect="1" noChangeArrowheads="1"/>
            </p:cNvPicPr>
            <p:nvPr/>
          </p:nvPicPr>
          <p:blipFill>
            <a:blip r:embed="rId5"/>
            <a:srcRect/>
            <a:stretch>
              <a:fillRect/>
            </a:stretch>
          </p:blipFill>
          <p:spPr bwMode="auto">
            <a:xfrm rot="21289104">
              <a:off x="1912884" y="2721652"/>
              <a:ext cx="2617686" cy="3303271"/>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1405" t="861" b="963"/>
            <a:stretch/>
          </p:blipFill>
          <p:spPr>
            <a:xfrm rot="311414">
              <a:off x="7925585" y="2756863"/>
              <a:ext cx="2624909" cy="3293981"/>
            </a:xfrm>
            <a:prstGeom prst="rect">
              <a:avLst/>
            </a:prstGeom>
          </p:spPr>
        </p:pic>
        <p:pic>
          <p:nvPicPr>
            <p:cNvPr id="13" name="Picture 2"/>
            <p:cNvPicPr>
              <a:picLocks noChangeAspect="1" noChangeArrowheads="1"/>
            </p:cNvPicPr>
            <p:nvPr/>
          </p:nvPicPr>
          <p:blipFill>
            <a:blip r:embed="rId7"/>
            <a:srcRect/>
            <a:stretch>
              <a:fillRect/>
            </a:stretch>
          </p:blipFill>
          <p:spPr bwMode="auto">
            <a:xfrm>
              <a:off x="4058297" y="1317626"/>
              <a:ext cx="4220893" cy="54615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spTree>
    <p:extLst>
      <p:ext uri="{BB962C8B-B14F-4D97-AF65-F5344CB8AC3E}">
        <p14:creationId xmlns:p14="http://schemas.microsoft.com/office/powerpoint/2010/main" val="289131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9569" y="9860359"/>
            <a:ext cx="636930"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3"/>
          <p:cNvSpPr txBox="1">
            <a:spLocks/>
          </p:cNvSpPr>
          <p:nvPr/>
        </p:nvSpPr>
        <p:spPr>
          <a:xfrm>
            <a:off x="0" y="117537"/>
            <a:ext cx="12192000" cy="701859"/>
          </a:xfrm>
          <a:prstGeom prst="rect">
            <a:avLst/>
          </a:prstGeom>
          <a:solidFill>
            <a:srgbClr val="002F45"/>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en-US" sz="4000" dirty="0" smtClean="0">
                <a:solidFill>
                  <a:schemeClr val="accent1">
                    <a:lumMod val="60000"/>
                    <a:lumOff val="40000"/>
                  </a:schemeClr>
                </a:solidFill>
                <a:latin typeface="Verdana" panose="020B0604030504040204" pitchFamily="34" charset="0"/>
              </a:rPr>
              <a:t>New Orleans Entrepreneurship </a:t>
            </a:r>
            <a:endParaRPr lang="en-US" altLang="en-US" sz="4000" dirty="0">
              <a:solidFill>
                <a:schemeClr val="accent1">
                  <a:lumMod val="60000"/>
                  <a:lumOff val="40000"/>
                </a:schemeClr>
              </a:solidFill>
              <a:latin typeface="Verdana" panose="020B0604030504040204" pitchFamily="34" charset="0"/>
            </a:endParaRPr>
          </a:p>
        </p:txBody>
      </p:sp>
      <p:pic>
        <p:nvPicPr>
          <p:cNvPr id="33" name="Picture 5"/>
          <p:cNvPicPr>
            <a:picLocks noChangeAspect="1"/>
          </p:cNvPicPr>
          <p:nvPr/>
        </p:nvPicPr>
        <p:blipFill>
          <a:blip r:embed="rId4" cstate="print">
            <a:extLst>
              <a:ext uri="{28A0092B-C50C-407E-A947-70E740481C1C}">
                <a14:useLocalDpi xmlns:a14="http://schemas.microsoft.com/office/drawing/2010/main" val="0"/>
              </a:ext>
            </a:extLst>
          </a:blip>
          <a:srcRect l="6989" t="20000" r="5511" b="20625"/>
          <a:stretch>
            <a:fillRect/>
          </a:stretch>
        </p:blipFill>
        <p:spPr bwMode="auto">
          <a:xfrm>
            <a:off x="10176380" y="6061758"/>
            <a:ext cx="1812418" cy="7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413" y="914399"/>
            <a:ext cx="4407708" cy="576073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7779" y="893818"/>
            <a:ext cx="4781943" cy="5781315"/>
          </a:xfrm>
          <a:prstGeom prst="rect">
            <a:avLst/>
          </a:prstGeom>
        </p:spPr>
      </p:pic>
    </p:spTree>
    <p:extLst>
      <p:ext uri="{BB962C8B-B14F-4D97-AF65-F5344CB8AC3E}">
        <p14:creationId xmlns:p14="http://schemas.microsoft.com/office/powerpoint/2010/main" val="4205186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0" y="136198"/>
            <a:ext cx="12192000" cy="890587"/>
          </a:xfrm>
          <a:prstGeom prst="rect">
            <a:avLst/>
          </a:prstGeom>
          <a:solidFill>
            <a:srgbClr val="002F45"/>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en-US" sz="4000" dirty="0">
                <a:solidFill>
                  <a:schemeClr val="accent1">
                    <a:lumMod val="60000"/>
                    <a:lumOff val="40000"/>
                  </a:schemeClr>
                </a:solidFill>
                <a:latin typeface="Verdana" panose="020B0604030504040204" pitchFamily="34" charset="0"/>
              </a:rPr>
              <a:t>New Orleans Entrepreneurship </a:t>
            </a: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10353804" y="6061758"/>
            <a:ext cx="1812418" cy="7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1706" y="1152994"/>
            <a:ext cx="6023517" cy="5509200"/>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Incorporated user feedback and use cases into design.</a:t>
            </a:r>
          </a:p>
          <a:p>
            <a:pPr marL="285750" indent="-285750">
              <a:buFont typeface="Arial" panose="020B0604020202020204" pitchFamily="34" charset="0"/>
              <a:buChar char="•"/>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Update of start up rates one of most requested indicator updates from original report. </a:t>
            </a:r>
          </a:p>
          <a:p>
            <a:pPr marL="285750" indent="-285750">
              <a:buFont typeface="Arial" panose="020B0604020202020204" pitchFamily="34" charset="0"/>
              <a:buChar char="•"/>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Findings from report used consistently in New Orleans business community, infographic allows for update but with added context </a:t>
            </a:r>
            <a:r>
              <a:rPr lang="en-US" sz="2200" dirty="0" smtClean="0">
                <a:latin typeface="Verdana" panose="020B0604030504040204" pitchFamily="34" charset="0"/>
                <a:ea typeface="Verdana" panose="020B0604030504040204" pitchFamily="34" charset="0"/>
                <a:cs typeface="Verdana" panose="020B0604030504040204" pitchFamily="34" charset="0"/>
              </a:rPr>
              <a:t>from additional reports. </a:t>
            </a:r>
            <a:endParaRPr lang="en-US" sz="22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Infographic disseminated during recent “New Orleans Entrepreneur </a:t>
            </a:r>
            <a:r>
              <a:rPr lang="en-US" sz="2200" dirty="0" smtClean="0">
                <a:latin typeface="Verdana" panose="020B0604030504040204" pitchFamily="34" charset="0"/>
                <a:ea typeface="Verdana" panose="020B0604030504040204" pitchFamily="34" charset="0"/>
                <a:cs typeface="Verdana" panose="020B0604030504040204" pitchFamily="34" charset="0"/>
              </a:rPr>
              <a:t>Week</a:t>
            </a:r>
            <a:r>
              <a:rPr lang="en-US" sz="2200" dirty="0" smtClean="0">
                <a:latin typeface="Verdana" panose="020B0604030504040204" pitchFamily="34" charset="0"/>
                <a:ea typeface="Verdana" panose="020B0604030504040204" pitchFamily="34" charset="0"/>
                <a:cs typeface="Verdana" panose="020B0604030504040204" pitchFamily="34" charset="0"/>
              </a:rPr>
              <a:t>”</a:t>
            </a:r>
            <a:r>
              <a:rPr lang="en-US" sz="2200" dirty="0" smtClean="0">
                <a:latin typeface="Verdana" panose="020B0604030504040204" pitchFamily="34" charset="0"/>
                <a:ea typeface="Verdana" panose="020B0604030504040204" pitchFamily="34" charset="0"/>
                <a:cs typeface="Verdana" panose="020B0604030504040204" pitchFamily="34" charset="0"/>
              </a:rPr>
              <a:t>, </a:t>
            </a:r>
            <a:r>
              <a:rPr lang="en-US" sz="2200" dirty="0" smtClean="0">
                <a:latin typeface="Verdana" panose="020B0604030504040204" pitchFamily="34" charset="0"/>
                <a:ea typeface="Verdana" panose="020B0604030504040204" pitchFamily="34" charset="0"/>
                <a:cs typeface="Verdana" panose="020B0604030504040204" pitchFamily="34" charset="0"/>
              </a:rPr>
              <a:t>receiving further traction and used for framing panel discussions.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670" y="1123579"/>
            <a:ext cx="4906566" cy="4938179"/>
          </a:xfrm>
          <a:prstGeom prst="rect">
            <a:avLst/>
          </a:prstGeom>
        </p:spPr>
      </p:pic>
    </p:spTree>
    <p:extLst>
      <p:ext uri="{BB962C8B-B14F-4D97-AF65-F5344CB8AC3E}">
        <p14:creationId xmlns:p14="http://schemas.microsoft.com/office/powerpoint/2010/main" val="244620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0" y="284610"/>
            <a:ext cx="12192000" cy="890587"/>
          </a:xfrm>
          <a:prstGeom prst="rect">
            <a:avLst/>
          </a:prstGeom>
          <a:solidFill>
            <a:srgbClr val="002F45"/>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en-US" sz="4000" dirty="0" smtClean="0">
                <a:solidFill>
                  <a:schemeClr val="accent1">
                    <a:lumMod val="60000"/>
                    <a:lumOff val="40000"/>
                  </a:schemeClr>
                </a:solidFill>
                <a:latin typeface="Verdana" panose="020B0604030504040204" pitchFamily="34" charset="0"/>
              </a:rPr>
              <a:t>Moving Forward</a:t>
            </a:r>
            <a:endParaRPr lang="en-US" altLang="en-US" sz="4000" dirty="0">
              <a:solidFill>
                <a:schemeClr val="accent1">
                  <a:lumMod val="60000"/>
                  <a:lumOff val="40000"/>
                </a:schemeClr>
              </a:solidFill>
              <a:latin typeface="Verdana" panose="020B0604030504040204" pitchFamily="34" charset="0"/>
            </a:endParaRPr>
          </a:p>
        </p:txBody>
      </p:sp>
      <p:sp>
        <p:nvSpPr>
          <p:cNvPr id="6" name="TextBox 5"/>
          <p:cNvSpPr txBox="1"/>
          <p:nvPr/>
        </p:nvSpPr>
        <p:spPr>
          <a:xfrm>
            <a:off x="162934" y="6456182"/>
            <a:ext cx="7781730" cy="861774"/>
          </a:xfrm>
          <a:prstGeom prst="rect">
            <a:avLst/>
          </a:prstGeom>
          <a:noFill/>
        </p:spPr>
        <p:txBody>
          <a:bodyPr wrap="square" rtlCol="0">
            <a:spAutoFit/>
          </a:bodyPr>
          <a:lstStyle/>
          <a:p>
            <a:r>
              <a:rPr lang="en-US" sz="1400" dirty="0"/>
              <a:t>For more information please visit </a:t>
            </a:r>
            <a:r>
              <a:rPr lang="en-US" sz="1400" dirty="0">
                <a:hlinkClick r:id="rId3"/>
              </a:rPr>
              <a:t>http://www.datacenterresearch.org</a:t>
            </a:r>
            <a:r>
              <a:rPr lang="en-US" sz="1400" dirty="0" smtClean="0">
                <a:hlinkClick r:id="rId3"/>
              </a:rPr>
              <a:t>/</a:t>
            </a:r>
            <a:endParaRPr lang="en-US" sz="1400" dirty="0" smtClean="0"/>
          </a:p>
          <a:p>
            <a:endParaRPr lang="en-US" dirty="0"/>
          </a:p>
          <a:p>
            <a:r>
              <a:rPr lang="en-US" dirty="0" smtClean="0"/>
              <a:t> </a:t>
            </a: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7587" r="37104"/>
          <a:stretch/>
        </p:blipFill>
        <p:spPr>
          <a:xfrm>
            <a:off x="6823893" y="1175197"/>
            <a:ext cx="4861602" cy="5581443"/>
          </a:xfrm>
          <a:prstGeom prst="rect">
            <a:avLst/>
          </a:prstGeom>
        </p:spPr>
      </p:pic>
      <p:sp>
        <p:nvSpPr>
          <p:cNvPr id="8" name="TextBox 7"/>
          <p:cNvSpPr txBox="1"/>
          <p:nvPr/>
        </p:nvSpPr>
        <p:spPr>
          <a:xfrm>
            <a:off x="638143" y="1738197"/>
            <a:ext cx="5301078"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A combination of </a:t>
            </a:r>
            <a:r>
              <a:rPr lang="en-US" sz="2400" dirty="0" smtClean="0">
                <a:latin typeface="Verdana" panose="020B0604030504040204" pitchFamily="34" charset="0"/>
                <a:ea typeface="Verdana" panose="020B0604030504040204" pitchFamily="34" charset="0"/>
                <a:cs typeface="Verdana" panose="020B0604030504040204" pitchFamily="34" charset="0"/>
              </a:rPr>
              <a:t>infographics, briefs, and articles </a:t>
            </a:r>
            <a:r>
              <a:rPr lang="en-US" sz="2400" dirty="0">
                <a:latin typeface="Verdana" panose="020B0604030504040204" pitchFamily="34" charset="0"/>
                <a:ea typeface="Verdana" panose="020B0604030504040204" pitchFamily="34" charset="0"/>
                <a:cs typeface="Verdana" panose="020B0604030504040204" pitchFamily="34" charset="0"/>
              </a:rPr>
              <a:t>to </a:t>
            </a:r>
            <a:r>
              <a:rPr lang="en-US" sz="2400" dirty="0" smtClean="0">
                <a:latin typeface="Verdana" panose="020B0604030504040204" pitchFamily="34" charset="0"/>
                <a:ea typeface="Verdana" panose="020B0604030504040204" pitchFamily="34" charset="0"/>
                <a:cs typeface="Verdana" panose="020B0604030504040204" pitchFamily="34" charset="0"/>
              </a:rPr>
              <a:t>provide </a:t>
            </a:r>
            <a:r>
              <a:rPr lang="en-US" sz="2400" dirty="0">
                <a:latin typeface="Verdana" panose="020B0604030504040204" pitchFamily="34" charset="0"/>
                <a:ea typeface="Verdana" panose="020B0604030504040204" pitchFamily="34" charset="0"/>
                <a:cs typeface="Verdana" panose="020B0604030504040204" pitchFamily="34" charset="0"/>
              </a:rPr>
              <a:t>context </a:t>
            </a:r>
            <a:r>
              <a:rPr lang="en-US" sz="2400" dirty="0" smtClean="0">
                <a:latin typeface="Verdana" panose="020B0604030504040204" pitchFamily="34" charset="0"/>
                <a:ea typeface="Verdana" panose="020B0604030504040204" pitchFamily="34" charset="0"/>
                <a:cs typeface="Verdana" panose="020B0604030504040204" pitchFamily="34" charset="0"/>
              </a:rPr>
              <a:t>so that people can better “connect the dots.”</a:t>
            </a: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Continued stakeholder reviews and stakeholder involvement.</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Social media strategies to promote infographics.  </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75360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0" y="360133"/>
            <a:ext cx="12192000" cy="890587"/>
          </a:xfrm>
          <a:prstGeom prst="rect">
            <a:avLst/>
          </a:prstGeom>
          <a:solidFill>
            <a:srgbClr val="002F45"/>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en-US" sz="4000" dirty="0" smtClean="0">
                <a:solidFill>
                  <a:schemeClr val="accent1">
                    <a:lumMod val="60000"/>
                    <a:lumOff val="40000"/>
                  </a:schemeClr>
                </a:solidFill>
                <a:latin typeface="Verdana" panose="020B0604030504040204" pitchFamily="34" charset="0"/>
              </a:rPr>
              <a:t>Summary </a:t>
            </a:r>
            <a:endParaRPr lang="en-US" altLang="en-US" sz="4000" dirty="0">
              <a:solidFill>
                <a:schemeClr val="accent1">
                  <a:lumMod val="60000"/>
                  <a:lumOff val="40000"/>
                </a:schemeClr>
              </a:solidFill>
              <a:latin typeface="Verdana" panose="020B0604030504040204" pitchFamily="34" charset="0"/>
            </a:endParaRP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10353804" y="6061758"/>
            <a:ext cx="1812418" cy="7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73159" y="2806613"/>
            <a:ext cx="5539063" cy="2246769"/>
          </a:xfrm>
          <a:prstGeom prst="rect">
            <a:avLst/>
          </a:prstGeom>
        </p:spPr>
        <p:txBody>
          <a:bodyPr wrap="square">
            <a:spAutoFit/>
          </a:bodyPr>
          <a:lstStyle/>
          <a:p>
            <a:pPr algn="ctr"/>
            <a:r>
              <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 learned more from that infographic in 2 minutes that I have all year on the subject. This is so accessible and encouraging. How do we connect this opportunity to those who need jobs and can expand their business in the region</a:t>
            </a:r>
            <a:r>
              <a:rPr 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 Regional Foundation Consultant </a:t>
            </a:r>
            <a:endParaRPr lang="en-US"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403413" y="1406230"/>
            <a:ext cx="5567081" cy="5047536"/>
          </a:xfrm>
          <a:prstGeom prst="rect">
            <a:avLst/>
          </a:prstGeom>
          <a:noFill/>
        </p:spPr>
        <p:txBody>
          <a:bodyPr wrap="square" rtlCol="0">
            <a:spAutoFit/>
          </a:bodyPr>
          <a:lstStyle/>
          <a:p>
            <a:pPr marL="285750" indent="-285750">
              <a:buFont typeface="Arial" panose="020B0604020202020204" pitchFamily="34" charset="0"/>
              <a:buChar char="•"/>
            </a:pPr>
            <a:r>
              <a:rPr lang="en-US" sz="2300" dirty="0" smtClean="0">
                <a:latin typeface="Verdana" panose="020B0604030504040204" pitchFamily="34" charset="0"/>
                <a:ea typeface="Verdana" panose="020B0604030504040204" pitchFamily="34" charset="0"/>
                <a:cs typeface="Verdana" panose="020B0604030504040204" pitchFamily="34" charset="0"/>
              </a:rPr>
              <a:t>The Data Center always strives to present data in the easiest way for stakeholders and community members to use – Democratizing data!</a:t>
            </a:r>
          </a:p>
          <a:p>
            <a:pPr marL="285750" indent="-285750">
              <a:buFont typeface="Arial" panose="020B0604020202020204" pitchFamily="34" charset="0"/>
              <a:buChar char="•"/>
            </a:pPr>
            <a:endParaRPr lang="en-US" sz="23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300" dirty="0" smtClean="0">
                <a:latin typeface="Verdana" panose="020B0604030504040204" pitchFamily="34" charset="0"/>
                <a:ea typeface="Verdana" panose="020B0604030504040204" pitchFamily="34" charset="0"/>
                <a:cs typeface="Verdana" panose="020B0604030504040204" pitchFamily="34" charset="0"/>
              </a:rPr>
              <a:t>Various stakeholders have incorporated these infographics in their meetings and presentations, whether internally or to a congressional committee. </a:t>
            </a:r>
          </a:p>
          <a:p>
            <a:pPr marL="285750" indent="-285750">
              <a:buFont typeface="Arial" panose="020B0604020202020204" pitchFamily="34" charset="0"/>
              <a:buChar char="•"/>
            </a:pPr>
            <a:endParaRPr lang="en-US" sz="23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S</a:t>
            </a:r>
            <a:r>
              <a:rPr lang="en-US" sz="2300" dirty="0" smtClean="0">
                <a:latin typeface="Verdana" panose="020B0604030504040204" pitchFamily="34" charset="0"/>
                <a:ea typeface="Verdana" panose="020B0604030504040204" pitchFamily="34" charset="0"/>
                <a:cs typeface="Verdana" panose="020B0604030504040204" pitchFamily="34" charset="0"/>
              </a:rPr>
              <a:t>trive </a:t>
            </a:r>
            <a:r>
              <a:rPr lang="en-US" sz="2300" dirty="0" smtClean="0">
                <a:latin typeface="Verdana" panose="020B0604030504040204" pitchFamily="34" charset="0"/>
                <a:ea typeface="Verdana" panose="020B0604030504040204" pitchFamily="34" charset="0"/>
                <a:cs typeface="Verdana" panose="020B0604030504040204" pitchFamily="34" charset="0"/>
              </a:rPr>
              <a:t>to continuously improve how we disseminate our products. </a:t>
            </a:r>
            <a:endParaRPr lang="en-US" sz="23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219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ChangeArrowheads="1"/>
          </p:cNvSpPr>
          <p:nvPr/>
        </p:nvSpPr>
        <p:spPr bwMode="auto">
          <a:xfrm>
            <a:off x="6662738" y="570706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lvl1pPr defTabSz="911225">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defTabSz="911225">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defTabSz="911225">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defTabSz="911225">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defTabSz="911225">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r>
              <a:rPr lang="en-US" altLang="en-US" sz="2400" dirty="0">
                <a:solidFill>
                  <a:srgbClr val="FFFFFF"/>
                </a:solidFill>
              </a:rPr>
              <a:t>Dr. George Dr. Allison Plyer</a:t>
            </a:r>
          </a:p>
          <a:p>
            <a:pPr eaLnBrk="1" hangingPunct="1">
              <a:spcBef>
                <a:spcPct val="0"/>
              </a:spcBef>
              <a:buFontTx/>
              <a:buNone/>
            </a:pPr>
            <a:r>
              <a:rPr lang="en-US" altLang="en-US" sz="2400" dirty="0">
                <a:solidFill>
                  <a:srgbClr val="FFFFFF"/>
                </a:solidFill>
              </a:rPr>
              <a:t>Ben</a:t>
            </a:r>
          </a:p>
        </p:txBody>
      </p:sp>
      <p:sp>
        <p:nvSpPr>
          <p:cNvPr id="151555" name="Title 3"/>
          <p:cNvSpPr>
            <a:spLocks noGrp="1"/>
          </p:cNvSpPr>
          <p:nvPr>
            <p:ph type="title"/>
          </p:nvPr>
        </p:nvSpPr>
        <p:spPr>
          <a:xfrm>
            <a:off x="10509" y="198211"/>
            <a:ext cx="12192000" cy="1159468"/>
          </a:xfrm>
          <a:solidFill>
            <a:srgbClr val="002F45"/>
          </a:solidFill>
        </p:spPr>
        <p:txBody>
          <a:bodyPr>
            <a:noAutofit/>
          </a:bodyPr>
          <a:lstStyle/>
          <a:p>
            <a:r>
              <a:rPr lang="en-US" altLang="en-US" sz="2800" dirty="0" smtClean="0">
                <a:solidFill>
                  <a:schemeClr val="accent1">
                    <a:lumMod val="40000"/>
                    <a:lumOff val="60000"/>
                  </a:schemeClr>
                </a:solidFill>
                <a:latin typeface="Verdana" panose="020B0604030504040204" pitchFamily="34" charset="0"/>
                <a:ea typeface="Verdana" panose="020B0604030504040204" pitchFamily="34" charset="0"/>
                <a:cs typeface="Verdana" panose="020B0604030504040204" pitchFamily="34" charset="0"/>
              </a:rPr>
              <a:t>We have been producing Index reports to bring awareness of key indicators in order to build foundational knowledge about the strength and vibrancy of greater New Orleans.</a:t>
            </a:r>
            <a:endParaRPr lang="en-US" altLang="en-US" sz="2800" dirty="0">
              <a:solidFill>
                <a:schemeClr val="accent1">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4037" name="Picture 2"/>
          <p:cNvPicPr>
            <a:picLocks noChangeAspect="1" noChangeArrowheads="1"/>
          </p:cNvPicPr>
          <p:nvPr/>
        </p:nvPicPr>
        <p:blipFill>
          <a:blip r:embed="rId3"/>
          <a:srcRect/>
          <a:stretch>
            <a:fillRect/>
          </a:stretch>
        </p:blipFill>
        <p:spPr bwMode="auto">
          <a:xfrm>
            <a:off x="528130" y="2235938"/>
            <a:ext cx="3337313" cy="4318254"/>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spect="1" noChangeArrowheads="1"/>
          </p:cNvPicPr>
          <p:nvPr/>
        </p:nvPicPr>
        <p:blipFill>
          <a:blip r:embed="rId4"/>
          <a:srcRect/>
          <a:stretch>
            <a:fillRect/>
          </a:stretch>
        </p:blipFill>
        <p:spPr bwMode="auto">
          <a:xfrm>
            <a:off x="4395353" y="1973130"/>
            <a:ext cx="3422312" cy="4318632"/>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405" t="861" b="963"/>
          <a:stretch/>
        </p:blipFill>
        <p:spPr>
          <a:xfrm>
            <a:off x="8371667" y="1704249"/>
            <a:ext cx="3400611" cy="4267404"/>
          </a:xfrm>
          <a:prstGeom prst="rect">
            <a:avLst/>
          </a:prstGeom>
        </p:spPr>
      </p:pic>
    </p:spTree>
    <p:extLst>
      <p:ext uri="{BB962C8B-B14F-4D97-AF65-F5344CB8AC3E}">
        <p14:creationId xmlns:p14="http://schemas.microsoft.com/office/powerpoint/2010/main" val="3211658126"/>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96" y="0"/>
            <a:ext cx="3916646"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3642" y="0"/>
            <a:ext cx="4035020" cy="6858000"/>
          </a:xfrm>
          <a:prstGeom prst="rect">
            <a:avLst/>
          </a:prstGeom>
        </p:spPr>
      </p:pic>
      <p:sp>
        <p:nvSpPr>
          <p:cNvPr id="5" name="TextBox 4"/>
          <p:cNvSpPr txBox="1"/>
          <p:nvPr/>
        </p:nvSpPr>
        <p:spPr>
          <a:xfrm>
            <a:off x="8398662" y="388969"/>
            <a:ext cx="3300279"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Comprehensive but dense reports </a:t>
            </a:r>
          </a:p>
          <a:p>
            <a:pPr marL="285750" indent="-285750">
              <a:buFont typeface="Arial" panose="020B0604020202020204" pitchFamily="34" charset="0"/>
              <a:buChar char="•"/>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Most people will not read them in their entirety</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3790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p:cNvPicPr>
          <p:nvPr/>
        </p:nvPicPr>
        <p:blipFill>
          <a:blip r:embed="rId3" cstate="print">
            <a:extLst>
              <a:ext uri="{28A0092B-C50C-407E-A947-70E740481C1C}">
                <a14:useLocalDpi xmlns:a14="http://schemas.microsoft.com/office/drawing/2010/main" val="0"/>
              </a:ext>
            </a:extLst>
          </a:blip>
          <a:srcRect l="6989" t="20000" r="5511" b="20625"/>
          <a:stretch>
            <a:fillRect/>
          </a:stretch>
        </p:blipFill>
        <p:spPr bwMode="auto">
          <a:xfrm>
            <a:off x="165477" y="5992323"/>
            <a:ext cx="1590800" cy="67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3296327" y="141534"/>
            <a:ext cx="8474754" cy="6139544"/>
            <a:chOff x="3035075" y="112506"/>
            <a:chExt cx="8474754" cy="6139544"/>
          </a:xfrm>
        </p:grpSpPr>
        <p:graphicFrame>
          <p:nvGraphicFramePr>
            <p:cNvPr id="6" name="Diagram 5"/>
            <p:cNvGraphicFramePr/>
            <p:nvPr>
              <p:extLst>
                <p:ext uri="{D42A27DB-BD31-4B8C-83A1-F6EECF244321}">
                  <p14:modId xmlns:p14="http://schemas.microsoft.com/office/powerpoint/2010/main" val="260021728"/>
                </p:ext>
              </p:extLst>
            </p:nvPr>
          </p:nvGraphicFramePr>
          <p:xfrm>
            <a:off x="3069576" y="112506"/>
            <a:ext cx="8440253" cy="13709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lus 10"/>
            <p:cNvSpPr/>
            <p:nvPr/>
          </p:nvSpPr>
          <p:spPr>
            <a:xfrm>
              <a:off x="6632815" y="1576190"/>
              <a:ext cx="798497" cy="7477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862495" y="4026132"/>
              <a:ext cx="380132" cy="727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p:cNvGraphicFramePr/>
            <p:nvPr>
              <p:extLst>
                <p:ext uri="{D42A27DB-BD31-4B8C-83A1-F6EECF244321}">
                  <p14:modId xmlns:p14="http://schemas.microsoft.com/office/powerpoint/2010/main" val="3806264350"/>
                </p:ext>
              </p:extLst>
            </p:nvPr>
          </p:nvGraphicFramePr>
          <p:xfrm>
            <a:off x="3069576" y="2467794"/>
            <a:ext cx="8440253" cy="13709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5" name="Diagram 14"/>
            <p:cNvGraphicFramePr/>
            <p:nvPr>
              <p:extLst>
                <p:ext uri="{D42A27DB-BD31-4B8C-83A1-F6EECF244321}">
                  <p14:modId xmlns:p14="http://schemas.microsoft.com/office/powerpoint/2010/main" val="654350088"/>
                </p:ext>
              </p:extLst>
            </p:nvPr>
          </p:nvGraphicFramePr>
          <p:xfrm>
            <a:off x="3035075" y="4881143"/>
            <a:ext cx="8474754" cy="137090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grpSp>
        <p:nvGrpSpPr>
          <p:cNvPr id="23" name="Group 22"/>
          <p:cNvGrpSpPr/>
          <p:nvPr/>
        </p:nvGrpSpPr>
        <p:grpSpPr>
          <a:xfrm>
            <a:off x="164498" y="119070"/>
            <a:ext cx="2702955" cy="2728686"/>
            <a:chOff x="2895600" y="1676400"/>
            <a:chExt cx="3886200" cy="3886200"/>
          </a:xfrm>
        </p:grpSpPr>
        <p:grpSp>
          <p:nvGrpSpPr>
            <p:cNvPr id="24" name="Group 23"/>
            <p:cNvGrpSpPr/>
            <p:nvPr/>
          </p:nvGrpSpPr>
          <p:grpSpPr>
            <a:xfrm>
              <a:off x="3240539" y="1873250"/>
              <a:ext cx="3061345" cy="3520349"/>
              <a:chOff x="3240539" y="1873250"/>
              <a:chExt cx="3061345" cy="3520349"/>
            </a:xfrm>
          </p:grpSpPr>
          <p:pic>
            <p:nvPicPr>
              <p:cNvPr id="26" name="Picture 6" descr="https://i.vimeocdn.com/portrait/6254694_300x30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20873" y="2173098"/>
                <a:ext cx="981011" cy="9810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62400" y="1873250"/>
                <a:ext cx="152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276600" y="2590800"/>
                <a:ext cx="16002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240539" y="3890957"/>
                <a:ext cx="1147604" cy="82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https://media.licdn.com/mpr/mpr/shrink_200_200/AAEAAQAAAAAAAAkjAAAAJGYzZTY4MDIxLTk2M2QtNDI5Ni05MjcyLTQxYmZmMjk1ZjQ1MA.pn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t="12151" b="27425"/>
              <a:stretch/>
            </p:blipFill>
            <p:spPr bwMode="auto">
              <a:xfrm>
                <a:off x="4337049" y="4699118"/>
                <a:ext cx="1149350" cy="6944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641662" y="4074146"/>
                <a:ext cx="1626821" cy="514322"/>
              </a:xfrm>
              <a:prstGeom prst="rect">
                <a:avLst/>
              </a:prstGeom>
            </p:spPr>
          </p:pic>
          <p:pic>
            <p:nvPicPr>
              <p:cNvPr id="32" name="Picture 12" descr="https://i.vimeocdn.com/portrait/10658593_300x300"/>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223075" y="3155375"/>
                <a:ext cx="843428" cy="843428"/>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Oval 10"/>
            <p:cNvSpPr>
              <a:spLocks noChangeArrowheads="1"/>
            </p:cNvSpPr>
            <p:nvPr/>
          </p:nvSpPr>
          <p:spPr bwMode="auto">
            <a:xfrm>
              <a:off x="2895600" y="1676400"/>
              <a:ext cx="3886200" cy="3886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1" name="Group 20"/>
          <p:cNvGrpSpPr/>
          <p:nvPr/>
        </p:nvGrpSpPr>
        <p:grpSpPr>
          <a:xfrm>
            <a:off x="857787" y="2951779"/>
            <a:ext cx="1652640" cy="2481900"/>
            <a:chOff x="10415114" y="1912297"/>
            <a:chExt cx="1652640" cy="2481900"/>
          </a:xfrm>
        </p:grpSpPr>
        <p:pic>
          <p:nvPicPr>
            <p:cNvPr id="1030" name="Picture 6" descr="http://blogs.cisco.com/wp-content/uploads/Facebook.Twitter.LinkedIn.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rot="21332376">
              <a:off x="10415114" y="1912297"/>
              <a:ext cx="827300" cy="24819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lmross.com/wp-content/uploads/2015/02/smartphone.jpg"/>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20305" r="20886"/>
            <a:stretch/>
          </p:blipFill>
          <p:spPr bwMode="auto">
            <a:xfrm rot="351658">
              <a:off x="11393409" y="2825561"/>
              <a:ext cx="674345" cy="1146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24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ChangeArrowheads="1"/>
          </p:cNvSpPr>
          <p:nvPr/>
        </p:nvSpPr>
        <p:spPr bwMode="auto">
          <a:xfrm>
            <a:off x="6662738" y="570706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lvl1pPr defTabSz="911225">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defTabSz="911225">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defTabSz="911225">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defTabSz="911225">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defTabSz="911225">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r>
              <a:rPr lang="en-US" altLang="en-US" sz="2400">
                <a:solidFill>
                  <a:srgbClr val="FFFFFF"/>
                </a:solidFill>
              </a:rPr>
              <a:t>Dr. George Dr. Allison Plyer</a:t>
            </a:r>
          </a:p>
          <a:p>
            <a:pPr eaLnBrk="1" hangingPunct="1">
              <a:spcBef>
                <a:spcPct val="0"/>
              </a:spcBef>
              <a:buFontTx/>
              <a:buNone/>
            </a:pPr>
            <a:r>
              <a:rPr lang="en-US" altLang="en-US" sz="2400">
                <a:solidFill>
                  <a:srgbClr val="FFFFFF"/>
                </a:solidFill>
              </a:rPr>
              <a:t>Ben</a:t>
            </a:r>
          </a:p>
        </p:txBody>
      </p:sp>
      <p:sp>
        <p:nvSpPr>
          <p:cNvPr id="151555" name="Title 3"/>
          <p:cNvSpPr>
            <a:spLocks noGrp="1"/>
          </p:cNvSpPr>
          <p:nvPr>
            <p:ph type="title"/>
          </p:nvPr>
        </p:nvSpPr>
        <p:spPr>
          <a:xfrm>
            <a:off x="0" y="258813"/>
            <a:ext cx="12192000" cy="1318059"/>
          </a:xfrm>
          <a:solidFill>
            <a:srgbClr val="002F45"/>
          </a:solidFill>
        </p:spPr>
        <p:txBody>
          <a:bodyPr>
            <a:noAutofit/>
          </a:bodyPr>
          <a:lstStyle/>
          <a:p>
            <a:r>
              <a:rPr lang="en-US" altLang="en-US" sz="2800" dirty="0" smtClean="0">
                <a:solidFill>
                  <a:srgbClr val="B9DFF2"/>
                </a:solidFill>
                <a:latin typeface="Verdana" panose="020B0604030504040204" pitchFamily="34" charset="0"/>
              </a:rPr>
              <a:t>Capitalizing on the continued interest </a:t>
            </a:r>
            <a:r>
              <a:rPr lang="en-US" altLang="en-US" sz="2800" dirty="0" smtClean="0">
                <a:solidFill>
                  <a:srgbClr val="B9DFF2"/>
                </a:solidFill>
                <a:latin typeface="Verdana" panose="020B0604030504040204" pitchFamily="34" charset="0"/>
              </a:rPr>
              <a:t>in and </a:t>
            </a:r>
            <a:r>
              <a:rPr lang="en-US" altLang="en-US" sz="2800" dirty="0" smtClean="0">
                <a:solidFill>
                  <a:srgbClr val="B9DFF2"/>
                </a:solidFill>
                <a:latin typeface="Verdana" panose="020B0604030504040204" pitchFamily="34" charset="0"/>
              </a:rPr>
              <a:t>how people use parts of our reports, our strategy focused on unpacking &amp; better disseminating these valuable results. </a:t>
            </a:r>
            <a:endParaRPr lang="en-US" altLang="en-US" sz="2800" dirty="0">
              <a:solidFill>
                <a:srgbClr val="B9DFF2"/>
              </a:solidFill>
              <a:latin typeface="Verdana" panose="020B0604030504040204" pitchFamily="34" charset="0"/>
            </a:endParaRPr>
          </a:p>
        </p:txBody>
      </p:sp>
      <p:grpSp>
        <p:nvGrpSpPr>
          <p:cNvPr id="3" name="Group 2"/>
          <p:cNvGrpSpPr/>
          <p:nvPr/>
        </p:nvGrpSpPr>
        <p:grpSpPr>
          <a:xfrm>
            <a:off x="2383731" y="1856791"/>
            <a:ext cx="7424537" cy="4770503"/>
            <a:chOff x="1912884" y="1317626"/>
            <a:chExt cx="8637610" cy="5461546"/>
          </a:xfrm>
        </p:grpSpPr>
        <p:pic>
          <p:nvPicPr>
            <p:cNvPr id="7" name="Picture 5"/>
            <p:cNvPicPr>
              <a:picLocks noChangeAspect="1" noChangeArrowheads="1"/>
            </p:cNvPicPr>
            <p:nvPr/>
          </p:nvPicPr>
          <p:blipFill>
            <a:blip r:embed="rId3"/>
            <a:srcRect/>
            <a:stretch>
              <a:fillRect/>
            </a:stretch>
          </p:blipFill>
          <p:spPr bwMode="auto">
            <a:xfrm rot="21289104">
              <a:off x="1912884" y="2721652"/>
              <a:ext cx="2617686" cy="3303271"/>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405" t="861" b="963"/>
            <a:stretch/>
          </p:blipFill>
          <p:spPr>
            <a:xfrm rot="311414">
              <a:off x="7925585" y="2756863"/>
              <a:ext cx="2624909" cy="3293981"/>
            </a:xfrm>
            <a:prstGeom prst="rect">
              <a:avLst/>
            </a:prstGeom>
          </p:spPr>
        </p:pic>
        <p:pic>
          <p:nvPicPr>
            <p:cNvPr id="44037" name="Picture 2"/>
            <p:cNvPicPr>
              <a:picLocks noChangeAspect="1" noChangeArrowheads="1"/>
            </p:cNvPicPr>
            <p:nvPr/>
          </p:nvPicPr>
          <p:blipFill>
            <a:blip r:embed="rId5"/>
            <a:srcRect/>
            <a:stretch>
              <a:fillRect/>
            </a:stretch>
          </p:blipFill>
          <p:spPr bwMode="auto">
            <a:xfrm>
              <a:off x="4058297" y="1317626"/>
              <a:ext cx="4220893" cy="54615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spTree>
    <p:extLst>
      <p:ext uri="{BB962C8B-B14F-4D97-AF65-F5344CB8AC3E}">
        <p14:creationId xmlns:p14="http://schemas.microsoft.com/office/powerpoint/2010/main" val="1382971256"/>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9569" y="9860359"/>
            <a:ext cx="636930"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3"/>
          <p:cNvSpPr txBox="1">
            <a:spLocks/>
          </p:cNvSpPr>
          <p:nvPr/>
        </p:nvSpPr>
        <p:spPr>
          <a:xfrm>
            <a:off x="0" y="117537"/>
            <a:ext cx="12192000" cy="890587"/>
          </a:xfrm>
          <a:prstGeom prst="rect">
            <a:avLst/>
          </a:prstGeom>
          <a:solidFill>
            <a:srgbClr val="002F45"/>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en-US" sz="4000" dirty="0" smtClean="0">
                <a:solidFill>
                  <a:schemeClr val="accent1">
                    <a:lumMod val="40000"/>
                    <a:lumOff val="60000"/>
                  </a:schemeClr>
                </a:solidFill>
                <a:latin typeface="Verdana" panose="020B0604030504040204" pitchFamily="34" charset="0"/>
              </a:rPr>
              <a:t>Infographics</a:t>
            </a:r>
            <a:endParaRPr lang="en-US" altLang="en-US" sz="4000" dirty="0">
              <a:solidFill>
                <a:schemeClr val="accent1">
                  <a:lumMod val="60000"/>
                  <a:lumOff val="40000"/>
                </a:schemeClr>
              </a:solidFill>
              <a:latin typeface="Verdana" panose="020B0604030504040204" pitchFamily="34" charset="0"/>
            </a:endParaRPr>
          </a:p>
        </p:txBody>
      </p:sp>
      <p:pic>
        <p:nvPicPr>
          <p:cNvPr id="6160" name="Picture 16" descr="https://s3.amazonaws.com/gnocdc/reports/TheDataCenter_SocialLeadershipInfographi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6712"/>
          <a:stretch/>
        </p:blipFill>
        <p:spPr bwMode="auto">
          <a:xfrm>
            <a:off x="71203" y="1051695"/>
            <a:ext cx="2831834" cy="392572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6096000" y="1051695"/>
            <a:ext cx="2831834" cy="5652847"/>
            <a:chOff x="6353485" y="1252893"/>
            <a:chExt cx="4277707" cy="9598689"/>
          </a:xfrm>
        </p:grpSpPr>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b="4077"/>
            <a:stretch/>
          </p:blipFill>
          <p:spPr>
            <a:xfrm>
              <a:off x="6353485" y="3879738"/>
              <a:ext cx="4277707" cy="6971844"/>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2309" r="4044"/>
            <a:stretch/>
          </p:blipFill>
          <p:spPr>
            <a:xfrm>
              <a:off x="6353485" y="1252893"/>
              <a:ext cx="4277707" cy="2626845"/>
            </a:xfrm>
            <a:prstGeom prst="rect">
              <a:avLst/>
            </a:prstGeom>
          </p:spPr>
        </p:pic>
      </p:grpSp>
      <p:pic>
        <p:nvPicPr>
          <p:cNvPr id="30" name="Picture 2" descr="https://s3.amazonaws.com/gnocdc/reports/TheDataCenter_InclusionInfographic.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81002"/>
          <a:stretch/>
        </p:blipFill>
        <p:spPr bwMode="auto">
          <a:xfrm>
            <a:off x="9016792" y="1051695"/>
            <a:ext cx="2972006" cy="4274067"/>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s://s3.amazonaws.com/gnocdc/reports/TheDataCenter_CoastalIndexInfographic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83666"/>
          <a:stretch/>
        </p:blipFill>
        <p:spPr bwMode="auto">
          <a:xfrm>
            <a:off x="2991995" y="1051695"/>
            <a:ext cx="3015047" cy="49046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p:cNvPicPr>
            <a:picLocks noChangeAspect="1"/>
          </p:cNvPicPr>
          <p:nvPr/>
        </p:nvPicPr>
        <p:blipFill>
          <a:blip r:embed="rId9" cstate="print">
            <a:extLst>
              <a:ext uri="{28A0092B-C50C-407E-A947-70E740481C1C}">
                <a14:useLocalDpi xmlns:a14="http://schemas.microsoft.com/office/drawing/2010/main" val="0"/>
              </a:ext>
            </a:extLst>
          </a:blip>
          <a:srcRect l="6989" t="20000" r="5511" b="20625"/>
          <a:stretch>
            <a:fillRect/>
          </a:stretch>
        </p:blipFill>
        <p:spPr bwMode="auto">
          <a:xfrm>
            <a:off x="10176380" y="6061758"/>
            <a:ext cx="1812418" cy="7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90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3.amazonaws.com/gnocdc/reports/TheDataCenter_InclusionInfographic.png"/>
          <p:cNvPicPr>
            <a:picLocks noChangeAspect="1" noChangeArrowheads="1"/>
          </p:cNvPicPr>
          <p:nvPr/>
        </p:nvPicPr>
        <p:blipFill rotWithShape="1">
          <a:blip r:embed="rId3">
            <a:extLst>
              <a:ext uri="{28A0092B-C50C-407E-A947-70E740481C1C}">
                <a14:useLocalDpi xmlns:a14="http://schemas.microsoft.com/office/drawing/2010/main" val="0"/>
              </a:ext>
            </a:extLst>
          </a:blip>
          <a:srcRect b="81002"/>
          <a:stretch/>
        </p:blipFill>
        <p:spPr bwMode="auto">
          <a:xfrm>
            <a:off x="155575" y="-24817388"/>
            <a:ext cx="6762750" cy="982413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3"/>
          <p:cNvSpPr txBox="1">
            <a:spLocks/>
          </p:cNvSpPr>
          <p:nvPr/>
        </p:nvSpPr>
        <p:spPr>
          <a:xfrm>
            <a:off x="0" y="117537"/>
            <a:ext cx="12192000" cy="890587"/>
          </a:xfrm>
          <a:prstGeom prst="rect">
            <a:avLst/>
          </a:prstGeom>
          <a:solidFill>
            <a:srgbClr val="002F45"/>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en-US" sz="4000" dirty="0" smtClean="0">
                <a:solidFill>
                  <a:schemeClr val="accent1">
                    <a:lumMod val="40000"/>
                    <a:lumOff val="60000"/>
                  </a:schemeClr>
                </a:solidFill>
                <a:latin typeface="Verdana" panose="020B0604030504040204" pitchFamily="34" charset="0"/>
              </a:rPr>
              <a:t>They All Tell a Story</a:t>
            </a:r>
            <a:endParaRPr lang="en-US" altLang="en-US" sz="4000" dirty="0">
              <a:solidFill>
                <a:schemeClr val="accent1">
                  <a:lumMod val="60000"/>
                  <a:lumOff val="40000"/>
                </a:schemeClr>
              </a:solidFill>
              <a:latin typeface="Verdana" panose="020B0604030504040204" pitchFamily="34" charset="0"/>
            </a:endParaRPr>
          </a:p>
        </p:txBody>
      </p:sp>
      <p:sp>
        <p:nvSpPr>
          <p:cNvPr id="4" name="Content Placeholder 3"/>
          <p:cNvSpPr>
            <a:spLocks noGrp="1"/>
          </p:cNvSpPr>
          <p:nvPr>
            <p:ph idx="1"/>
          </p:nvPr>
        </p:nvSpPr>
        <p:spPr>
          <a:xfrm>
            <a:off x="2203831" y="1417282"/>
            <a:ext cx="8816454" cy="5581937"/>
          </a:xfrm>
        </p:spPr>
        <p:txBody>
          <a:bodyPr>
            <a:noAutofit/>
          </a:bodyPr>
          <a:lstStyle/>
          <a:p>
            <a:pPr>
              <a:spcBef>
                <a:spcPts val="0"/>
              </a:spcBef>
            </a:pPr>
            <a:r>
              <a:rPr lang="en-US" sz="2000" dirty="0">
                <a:latin typeface="Verdana" panose="020B0604030504040204" pitchFamily="34" charset="0"/>
                <a:ea typeface="Verdana" panose="020B0604030504040204" pitchFamily="34" charset="0"/>
                <a:cs typeface="Verdana" panose="020B0604030504040204" pitchFamily="34" charset="0"/>
              </a:rPr>
              <a:t>W</a:t>
            </a:r>
            <a:r>
              <a:rPr lang="en-US" sz="2000" dirty="0" smtClean="0">
                <a:latin typeface="Verdana" panose="020B0604030504040204" pitchFamily="34" charset="0"/>
                <a:ea typeface="Verdana" panose="020B0604030504040204" pitchFamily="34" charset="0"/>
                <a:cs typeface="Verdana" panose="020B0604030504040204" pitchFamily="34" charset="0"/>
              </a:rPr>
              <a:t>ater </a:t>
            </a:r>
            <a:r>
              <a:rPr lang="en-US" sz="2000" dirty="0">
                <a:latin typeface="Verdana" panose="020B0604030504040204" pitchFamily="34" charset="0"/>
                <a:ea typeface="Verdana" panose="020B0604030504040204" pitchFamily="34" charset="0"/>
                <a:cs typeface="Verdana" panose="020B0604030504040204" pitchFamily="34" charset="0"/>
              </a:rPr>
              <a:t>m</a:t>
            </a:r>
            <a:r>
              <a:rPr lang="en-US" sz="2000" dirty="0" smtClean="0">
                <a:latin typeface="Verdana" panose="020B0604030504040204" pitchFamily="34" charset="0"/>
                <a:ea typeface="Verdana" panose="020B0604030504040204" pitchFamily="34" charset="0"/>
                <a:cs typeface="Verdana" panose="020B0604030504040204" pitchFamily="34" charset="0"/>
              </a:rPr>
              <a:t>anagement is a promising cluster for business and job growth</a:t>
            </a:r>
          </a:p>
          <a:p>
            <a:pPr>
              <a:spcBef>
                <a:spcPts val="0"/>
              </a:spcBef>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0"/>
              </a:spcBef>
            </a:pPr>
            <a:r>
              <a:rPr lang="en-US" sz="2000" dirty="0" smtClean="0">
                <a:latin typeface="Verdana" panose="020B0604030504040204" pitchFamily="34" charset="0"/>
                <a:ea typeface="Verdana" panose="020B0604030504040204" pitchFamily="34" charset="0"/>
                <a:cs typeface="Verdana" panose="020B0604030504040204" pitchFamily="34" charset="0"/>
              </a:rPr>
              <a:t>More water management contracts should go to Louisiana-based businesses and/or to outside businesses that establish branch offices in the state</a:t>
            </a:r>
          </a:p>
          <a:p>
            <a:pPr>
              <a:lnSpc>
                <a:spcPct val="100000"/>
              </a:lnSpc>
              <a:spcBef>
                <a:spcPts val="0"/>
              </a:spcBef>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sz="2000" dirty="0" smtClean="0">
                <a:latin typeface="Verdana" panose="020B0604030504040204" pitchFamily="34" charset="0"/>
                <a:ea typeface="Verdana" panose="020B0604030504040204" pitchFamily="34" charset="0"/>
                <a:cs typeface="Verdana" panose="020B0604030504040204" pitchFamily="34" charset="0"/>
              </a:rPr>
              <a:t>Greater philanthropic support for environmental organizations, as well as, maximizing our environmental social capital is needed to spur innovation and collaboration in the water management sector</a:t>
            </a:r>
          </a:p>
          <a:p>
            <a:pPr>
              <a:spcBef>
                <a:spcPts val="0"/>
              </a:spcBef>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sz="2000" dirty="0" smtClean="0">
                <a:latin typeface="Verdana" panose="020B0604030504040204" pitchFamily="34" charset="0"/>
                <a:ea typeface="Verdana" panose="020B0604030504040204" pitchFamily="34" charset="0"/>
                <a:cs typeface="Verdana" panose="020B0604030504040204" pitchFamily="34" charset="0"/>
              </a:rPr>
              <a:t>Equitable workforce development initiatives in the water management sector can provide a skilled workforce and boost prosperity in the region</a:t>
            </a:r>
          </a:p>
          <a:p>
            <a:pPr>
              <a:spcBef>
                <a:spcPts val="0"/>
              </a:spcBef>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sz="2000" dirty="0" smtClean="0">
                <a:latin typeface="Verdana" panose="020B0604030504040204" pitchFamily="34" charset="0"/>
                <a:ea typeface="Verdana" panose="020B0604030504040204" pitchFamily="34" charset="0"/>
                <a:cs typeface="Verdana" panose="020B0604030504040204" pitchFamily="34" charset="0"/>
              </a:rPr>
              <a:t>Increase efficiency and ease of cross-metro commuting </a:t>
            </a:r>
          </a:p>
        </p:txBody>
      </p:sp>
      <p:pic>
        <p:nvPicPr>
          <p:cNvPr id="5" name="Picture 4"/>
          <p:cNvPicPr>
            <a:picLocks noChangeAspect="1"/>
          </p:cNvPicPr>
          <p:nvPr/>
        </p:nvPicPr>
        <p:blipFill rotWithShape="1">
          <a:blip r:embed="rId4">
            <a:clrChange>
              <a:clrFrom>
                <a:srgbClr val="116F95"/>
              </a:clrFrom>
              <a:clrTo>
                <a:srgbClr val="116F95">
                  <a:alpha val="0"/>
                </a:srgbClr>
              </a:clrTo>
            </a:clrChange>
            <a:extLst>
              <a:ext uri="{28A0092B-C50C-407E-A947-70E740481C1C}">
                <a14:useLocalDpi xmlns:a14="http://schemas.microsoft.com/office/drawing/2010/main" val="0"/>
              </a:ext>
            </a:extLst>
          </a:blip>
          <a:srcRect l="18422" t="9417" r="10529" b="12581"/>
          <a:stretch/>
        </p:blipFill>
        <p:spPr>
          <a:xfrm>
            <a:off x="955341" y="5679674"/>
            <a:ext cx="818866" cy="846162"/>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6716" t="11730" r="7864" b="14791"/>
          <a:stretch/>
        </p:blipFill>
        <p:spPr>
          <a:xfrm>
            <a:off x="900750" y="3454924"/>
            <a:ext cx="846161" cy="818866"/>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1125" t="12173" r="20010" b="15612"/>
          <a:stretch/>
        </p:blipFill>
        <p:spPr>
          <a:xfrm>
            <a:off x="914397" y="4578791"/>
            <a:ext cx="846162" cy="859809"/>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10524" t="10448" r="11762" b="10234"/>
          <a:stretch/>
        </p:blipFill>
        <p:spPr>
          <a:xfrm>
            <a:off x="900750" y="2303762"/>
            <a:ext cx="873457" cy="846161"/>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14179" t="10996" r="14180" b="14353"/>
          <a:stretch/>
        </p:blipFill>
        <p:spPr>
          <a:xfrm>
            <a:off x="928046" y="1115500"/>
            <a:ext cx="846161" cy="846161"/>
          </a:xfrm>
          <a:prstGeom prst="rect">
            <a:avLst/>
          </a:prstGeom>
        </p:spPr>
      </p:pic>
    </p:spTree>
    <p:extLst>
      <p:ext uri="{BB962C8B-B14F-4D97-AF65-F5344CB8AC3E}">
        <p14:creationId xmlns:p14="http://schemas.microsoft.com/office/powerpoint/2010/main" val="159090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9569" y="9860359"/>
            <a:ext cx="636930"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3"/>
          <p:cNvSpPr txBox="1">
            <a:spLocks/>
          </p:cNvSpPr>
          <p:nvPr/>
        </p:nvSpPr>
        <p:spPr>
          <a:xfrm>
            <a:off x="0" y="117537"/>
            <a:ext cx="12192000" cy="701859"/>
          </a:xfrm>
          <a:prstGeom prst="rect">
            <a:avLst/>
          </a:prstGeom>
          <a:solidFill>
            <a:srgbClr val="002F45"/>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en-US" sz="4000" dirty="0" smtClean="0">
                <a:solidFill>
                  <a:schemeClr val="accent1">
                    <a:lumMod val="60000"/>
                    <a:lumOff val="40000"/>
                  </a:schemeClr>
                </a:solidFill>
                <a:latin typeface="Verdana" panose="020B0604030504040204" pitchFamily="34" charset="0"/>
              </a:rPr>
              <a:t>Connecting </a:t>
            </a:r>
            <a:r>
              <a:rPr lang="en-US" altLang="en-US" sz="4000" dirty="0">
                <a:solidFill>
                  <a:schemeClr val="accent1">
                    <a:lumMod val="60000"/>
                    <a:lumOff val="40000"/>
                  </a:schemeClr>
                </a:solidFill>
                <a:latin typeface="Verdana" panose="020B0604030504040204" pitchFamily="34" charset="0"/>
              </a:rPr>
              <a:t>O</a:t>
            </a:r>
            <a:r>
              <a:rPr lang="en-US" altLang="en-US" sz="4000" dirty="0" smtClean="0">
                <a:solidFill>
                  <a:schemeClr val="accent1">
                    <a:lumMod val="60000"/>
                    <a:lumOff val="40000"/>
                  </a:schemeClr>
                </a:solidFill>
                <a:latin typeface="Verdana" panose="020B0604030504040204" pitchFamily="34" charset="0"/>
              </a:rPr>
              <a:t>ur Region</a:t>
            </a:r>
            <a:endParaRPr lang="en-US" altLang="en-US" sz="4000" dirty="0">
              <a:solidFill>
                <a:schemeClr val="accent1">
                  <a:lumMod val="60000"/>
                  <a:lumOff val="40000"/>
                </a:schemeClr>
              </a:solidFill>
              <a:latin typeface="Verdana" panose="020B0604030504040204" pitchFamily="34" charset="0"/>
            </a:endParaRPr>
          </a:p>
        </p:txBody>
      </p:sp>
      <p:pic>
        <p:nvPicPr>
          <p:cNvPr id="33" name="Picture 5"/>
          <p:cNvPicPr>
            <a:picLocks noChangeAspect="1"/>
          </p:cNvPicPr>
          <p:nvPr/>
        </p:nvPicPr>
        <p:blipFill>
          <a:blip r:embed="rId4" cstate="print">
            <a:extLst>
              <a:ext uri="{28A0092B-C50C-407E-A947-70E740481C1C}">
                <a14:useLocalDpi xmlns:a14="http://schemas.microsoft.com/office/drawing/2010/main" val="0"/>
              </a:ext>
            </a:extLst>
          </a:blip>
          <a:srcRect l="6989" t="20000" r="5511" b="20625"/>
          <a:stretch>
            <a:fillRect/>
          </a:stretch>
        </p:blipFill>
        <p:spPr bwMode="auto">
          <a:xfrm>
            <a:off x="10176380" y="6061758"/>
            <a:ext cx="1812418" cy="7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602" y="940695"/>
            <a:ext cx="2819466" cy="468395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4958" y="940695"/>
            <a:ext cx="2557964" cy="5702702"/>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3067" y="940695"/>
            <a:ext cx="2068944" cy="5686499"/>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9088" y="940695"/>
            <a:ext cx="2552455" cy="5469436"/>
          </a:xfrm>
          <a:prstGeom prst="rect">
            <a:avLst/>
          </a:prstGeom>
        </p:spPr>
      </p:pic>
    </p:spTree>
    <p:extLst>
      <p:ext uri="{BB962C8B-B14F-4D97-AF65-F5344CB8AC3E}">
        <p14:creationId xmlns:p14="http://schemas.microsoft.com/office/powerpoint/2010/main" val="247248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9569" y="9860359"/>
            <a:ext cx="636930"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3"/>
          <p:cNvSpPr txBox="1">
            <a:spLocks/>
          </p:cNvSpPr>
          <p:nvPr/>
        </p:nvSpPr>
        <p:spPr>
          <a:xfrm>
            <a:off x="0" y="117537"/>
            <a:ext cx="12192000" cy="701859"/>
          </a:xfrm>
          <a:prstGeom prst="rect">
            <a:avLst/>
          </a:prstGeom>
          <a:solidFill>
            <a:srgbClr val="002F45"/>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en-US" sz="4000" dirty="0" smtClean="0">
                <a:solidFill>
                  <a:schemeClr val="accent1">
                    <a:lumMod val="60000"/>
                    <a:lumOff val="40000"/>
                  </a:schemeClr>
                </a:solidFill>
                <a:latin typeface="Verdana" panose="020B0604030504040204" pitchFamily="34" charset="0"/>
              </a:rPr>
              <a:t>Connecting </a:t>
            </a:r>
            <a:r>
              <a:rPr lang="en-US" altLang="en-US" sz="4000" dirty="0">
                <a:solidFill>
                  <a:schemeClr val="accent1">
                    <a:lumMod val="60000"/>
                    <a:lumOff val="40000"/>
                  </a:schemeClr>
                </a:solidFill>
                <a:latin typeface="Verdana" panose="020B0604030504040204" pitchFamily="34" charset="0"/>
              </a:rPr>
              <a:t>O</a:t>
            </a:r>
            <a:r>
              <a:rPr lang="en-US" altLang="en-US" sz="4000" dirty="0" smtClean="0">
                <a:solidFill>
                  <a:schemeClr val="accent1">
                    <a:lumMod val="60000"/>
                    <a:lumOff val="40000"/>
                  </a:schemeClr>
                </a:solidFill>
                <a:latin typeface="Verdana" panose="020B0604030504040204" pitchFamily="34" charset="0"/>
              </a:rPr>
              <a:t>ur Region</a:t>
            </a:r>
            <a:endParaRPr lang="en-US" altLang="en-US" sz="4000" dirty="0">
              <a:solidFill>
                <a:schemeClr val="accent1">
                  <a:lumMod val="60000"/>
                  <a:lumOff val="40000"/>
                </a:schemeClr>
              </a:solidFill>
              <a:latin typeface="Verdana" panose="020B0604030504040204" pitchFamily="34" charset="0"/>
            </a:endParaRPr>
          </a:p>
        </p:txBody>
      </p:sp>
      <p:pic>
        <p:nvPicPr>
          <p:cNvPr id="33" name="Picture 5"/>
          <p:cNvPicPr>
            <a:picLocks noChangeAspect="1"/>
          </p:cNvPicPr>
          <p:nvPr/>
        </p:nvPicPr>
        <p:blipFill>
          <a:blip r:embed="rId4" cstate="print">
            <a:extLst>
              <a:ext uri="{28A0092B-C50C-407E-A947-70E740481C1C}">
                <a14:useLocalDpi xmlns:a14="http://schemas.microsoft.com/office/drawing/2010/main" val="0"/>
              </a:ext>
            </a:extLst>
          </a:blip>
          <a:srcRect l="6989" t="20000" r="5511" b="20625"/>
          <a:stretch>
            <a:fillRect/>
          </a:stretch>
        </p:blipFill>
        <p:spPr bwMode="auto">
          <a:xfrm>
            <a:off x="10176380" y="6061758"/>
            <a:ext cx="1812418" cy="7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4129" y="1008530"/>
            <a:ext cx="5822577" cy="5586145"/>
          </a:xfrm>
          <a:prstGeom prst="rect">
            <a:avLst/>
          </a:prstGeom>
          <a:noFill/>
        </p:spPr>
        <p:txBody>
          <a:bodyPr wrap="square" rtlCol="0">
            <a:spAutoFit/>
          </a:bodyPr>
          <a:lstStyle/>
          <a:p>
            <a:pPr marL="285750" indent="-285750">
              <a:buFont typeface="Arial" panose="020B0604020202020204" pitchFamily="34" charset="0"/>
              <a:buChar char="•"/>
            </a:pPr>
            <a:r>
              <a:rPr lang="en-US" sz="2100" dirty="0" smtClean="0">
                <a:latin typeface="Verdana" panose="020B0604030504040204" pitchFamily="34" charset="0"/>
                <a:ea typeface="Verdana" panose="020B0604030504040204" pitchFamily="34" charset="0"/>
                <a:cs typeface="Verdana" panose="020B0604030504040204" pitchFamily="34" charset="0"/>
              </a:rPr>
              <a:t>Original report explored the economic ties in the three metro regions.</a:t>
            </a:r>
          </a:p>
          <a:p>
            <a:pPr marL="285750" indent="-285750">
              <a:buFont typeface="Arial" panose="020B0604020202020204" pitchFamily="34" charset="0"/>
              <a:buChar char="•"/>
            </a:pPr>
            <a:endParaRPr lang="en-US" sz="21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100" dirty="0" smtClean="0">
                <a:latin typeface="Verdana" panose="020B0604030504040204" pitchFamily="34" charset="0"/>
                <a:ea typeface="Verdana" panose="020B0604030504040204" pitchFamily="34" charset="0"/>
                <a:cs typeface="Verdana" panose="020B0604030504040204" pitchFamily="34" charset="0"/>
              </a:rPr>
              <a:t>Conclusions were widely reported and resulted in the formation of a “Super Region” committee.</a:t>
            </a:r>
          </a:p>
          <a:p>
            <a:pPr marL="285750" indent="-285750">
              <a:buFont typeface="Arial" panose="020B0604020202020204" pitchFamily="34" charset="0"/>
              <a:buChar char="•"/>
            </a:pPr>
            <a:endParaRPr lang="en-US" sz="21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S</a:t>
            </a:r>
            <a:r>
              <a:rPr lang="en-US" sz="2100" dirty="0" smtClean="0">
                <a:latin typeface="Verdana" panose="020B0604030504040204" pitchFamily="34" charset="0"/>
                <a:ea typeface="Verdana" panose="020B0604030504040204" pitchFamily="34" charset="0"/>
                <a:cs typeface="Verdana" panose="020B0604030504040204" pitchFamily="34" charset="0"/>
              </a:rPr>
              <a:t>ection on commuting patterns received traction </a:t>
            </a:r>
            <a:r>
              <a:rPr lang="en-US" sz="2100" dirty="0" smtClean="0">
                <a:latin typeface="Verdana" panose="020B0604030504040204" pitchFamily="34" charset="0"/>
                <a:ea typeface="Verdana" panose="020B0604030504040204" pitchFamily="34" charset="0"/>
                <a:cs typeface="Verdana" panose="020B0604030504040204" pitchFamily="34" charset="0"/>
              </a:rPr>
              <a:t>and many </a:t>
            </a:r>
            <a:r>
              <a:rPr lang="en-US" sz="2100" dirty="0" smtClean="0">
                <a:latin typeface="Verdana" panose="020B0604030504040204" pitchFamily="34" charset="0"/>
                <a:ea typeface="Verdana" panose="020B0604030504040204" pitchFamily="34" charset="0"/>
                <a:cs typeface="Verdana" panose="020B0604030504040204" pitchFamily="34" charset="0"/>
              </a:rPr>
              <a:t>requests for updates.</a:t>
            </a:r>
          </a:p>
          <a:p>
            <a:pPr marL="285750" indent="-285750">
              <a:buFont typeface="Arial" panose="020B0604020202020204" pitchFamily="34" charset="0"/>
              <a:buChar char="•"/>
            </a:pPr>
            <a:endParaRPr lang="en-US" sz="21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100" dirty="0" smtClean="0">
                <a:latin typeface="Verdana" panose="020B0604030504040204" pitchFamily="34" charset="0"/>
                <a:ea typeface="Verdana" panose="020B0604030504040204" pitchFamily="34" charset="0"/>
                <a:cs typeface="Verdana" panose="020B0604030504040204" pitchFamily="34" charset="0"/>
              </a:rPr>
              <a:t>Infographic allowed </a:t>
            </a:r>
            <a:r>
              <a:rPr lang="en-US" sz="2100" dirty="0" smtClean="0">
                <a:latin typeface="Verdana" panose="020B0604030504040204" pitchFamily="34" charset="0"/>
                <a:ea typeface="Verdana" panose="020B0604030504040204" pitchFamily="34" charset="0"/>
                <a:cs typeface="Verdana" panose="020B0604030504040204" pitchFamily="34" charset="0"/>
              </a:rPr>
              <a:t>opportunity for these updates. </a:t>
            </a:r>
            <a:endParaRPr lang="en-US" sz="21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21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100" dirty="0" smtClean="0">
                <a:latin typeface="Verdana" panose="020B0604030504040204" pitchFamily="34" charset="0"/>
                <a:ea typeface="Verdana" panose="020B0604030504040204" pitchFamily="34" charset="0"/>
                <a:cs typeface="Verdana" panose="020B0604030504040204" pitchFamily="34" charset="0"/>
              </a:rPr>
              <a:t>Resulting </a:t>
            </a:r>
            <a:r>
              <a:rPr lang="en-US" sz="2100" dirty="0">
                <a:latin typeface="Verdana" panose="020B0604030504040204" pitchFamily="34" charset="0"/>
                <a:ea typeface="Verdana" panose="020B0604030504040204" pitchFamily="34" charset="0"/>
                <a:cs typeface="Verdana" panose="020B0604030504040204" pitchFamily="34" charset="0"/>
              </a:rPr>
              <a:t>i</a:t>
            </a:r>
            <a:r>
              <a:rPr lang="en-US" sz="2100" dirty="0" smtClean="0">
                <a:latin typeface="Verdana" panose="020B0604030504040204" pitchFamily="34" charset="0"/>
                <a:ea typeface="Verdana" panose="020B0604030504040204" pitchFamily="34" charset="0"/>
                <a:cs typeface="Verdana" panose="020B0604030504040204" pitchFamily="34" charset="0"/>
              </a:rPr>
              <a:t>nfographic presented years later to Super </a:t>
            </a:r>
            <a:r>
              <a:rPr lang="en-US" sz="2100" dirty="0">
                <a:latin typeface="Verdana" panose="020B0604030504040204" pitchFamily="34" charset="0"/>
                <a:ea typeface="Verdana" panose="020B0604030504040204" pitchFamily="34" charset="0"/>
                <a:cs typeface="Verdana" panose="020B0604030504040204" pitchFamily="34" charset="0"/>
              </a:rPr>
              <a:t>R</a:t>
            </a:r>
            <a:r>
              <a:rPr lang="en-US" sz="2100" dirty="0" smtClean="0">
                <a:latin typeface="Verdana" panose="020B0604030504040204" pitchFamily="34" charset="0"/>
                <a:ea typeface="Verdana" panose="020B0604030504040204" pitchFamily="34" charset="0"/>
                <a:cs typeface="Verdana" panose="020B0604030504040204" pitchFamily="34" charset="0"/>
              </a:rPr>
              <a:t>egion committee as evidence for transportation investment.</a:t>
            </a:r>
            <a:endParaRPr lang="en-US" sz="21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5306" y="1103180"/>
            <a:ext cx="5843492" cy="4674794"/>
          </a:xfrm>
          <a:prstGeom prst="rect">
            <a:avLst/>
          </a:prstGeom>
        </p:spPr>
      </p:pic>
    </p:spTree>
    <p:extLst>
      <p:ext uri="{BB962C8B-B14F-4D97-AF65-F5344CB8AC3E}">
        <p14:creationId xmlns:p14="http://schemas.microsoft.com/office/powerpoint/2010/main" val="92800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10256</TotalTime>
  <Words>539</Words>
  <Application>Microsoft Office PowerPoint</Application>
  <PresentationFormat>Widescreen</PresentationFormat>
  <Paragraphs>85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Verdana</vt:lpstr>
      <vt:lpstr>Office Theme</vt:lpstr>
      <vt:lpstr>PowerPoint Presentation</vt:lpstr>
      <vt:lpstr>We have been producing Index reports to bring awareness of key indicators in order to build foundational knowledge about the strength and vibrancy of greater New Orleans.</vt:lpstr>
      <vt:lpstr>PowerPoint Presentation</vt:lpstr>
      <vt:lpstr>PowerPoint Presentation</vt:lpstr>
      <vt:lpstr>Capitalizing on the continued interest in and how people use parts of our reports, our strategy focused on unpacking &amp; better disseminating these valuable 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Keisha</dc:creator>
  <cp:lastModifiedBy>Bernardo</cp:lastModifiedBy>
  <cp:revision>94</cp:revision>
  <dcterms:created xsi:type="dcterms:W3CDTF">2016-11-11T20:11:28Z</dcterms:created>
  <dcterms:modified xsi:type="dcterms:W3CDTF">2017-05-08T15:57:58Z</dcterms:modified>
</cp:coreProperties>
</file>