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5" r:id="rId3"/>
    <p:sldId id="257" r:id="rId4"/>
    <p:sldId id="268" r:id="rId5"/>
    <p:sldId id="267" r:id="rId6"/>
    <p:sldId id="263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0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51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72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5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9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2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2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8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5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1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0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58046"/>
            <a:ext cx="7766936" cy="1646302"/>
          </a:xfrm>
        </p:spPr>
        <p:txBody>
          <a:bodyPr/>
          <a:lstStyle/>
          <a:p>
            <a:r>
              <a:rPr lang="en-US" dirty="0" smtClean="0"/>
              <a:t>Data Driven Advocacy in Baltimore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104348"/>
            <a:ext cx="7766936" cy="1096899"/>
          </a:xfrm>
        </p:spPr>
        <p:txBody>
          <a:bodyPr/>
          <a:lstStyle/>
          <a:p>
            <a:r>
              <a:rPr lang="en-US" dirty="0" smtClean="0"/>
              <a:t>The Baltimore Neighborhood </a:t>
            </a:r>
            <a:r>
              <a:rPr lang="en-US" dirty="0"/>
              <a:t>I</a:t>
            </a:r>
            <a:r>
              <a:rPr lang="en-US" dirty="0" smtClean="0"/>
              <a:t>ndicators </a:t>
            </a:r>
            <a:r>
              <a:rPr lang="en-US" dirty="0"/>
              <a:t>A</a:t>
            </a:r>
            <a:r>
              <a:rPr lang="en-US" dirty="0" smtClean="0"/>
              <a:t>lliance – </a:t>
            </a:r>
            <a:br>
              <a:rPr lang="en-US" dirty="0" smtClean="0"/>
            </a:br>
            <a:r>
              <a:rPr lang="en-US" dirty="0" smtClean="0"/>
              <a:t>Jacob </a:t>
            </a:r>
            <a:r>
              <a:rPr lang="en-US" dirty="0"/>
              <a:t>F</a:t>
            </a:r>
            <a:r>
              <a:rPr lang="en-US" dirty="0" smtClean="0"/>
              <a:t>rance </a:t>
            </a:r>
            <a:r>
              <a:rPr lang="en-US" dirty="0"/>
              <a:t>I</a:t>
            </a:r>
            <a:r>
              <a:rPr lang="en-US" dirty="0" smtClean="0"/>
              <a:t>nstitute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1203" y="4310841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Seema D. Iyer, PhD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NNIP Meeting</a:t>
            </a:r>
            <a:endParaRPr lang="en-US" sz="2400" dirty="0" smtClean="0"/>
          </a:p>
          <a:p>
            <a:pPr algn="r"/>
            <a:r>
              <a:rPr lang="en-US" sz="2400" dirty="0" smtClean="0"/>
              <a:t>June 13, </a:t>
            </a:r>
            <a:r>
              <a:rPr lang="en-US" sz="2400" dirty="0" smtClean="0"/>
              <a:t>2019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6" y="4850689"/>
            <a:ext cx="1851107" cy="1809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33" t="52963" r="72500" b="36667"/>
          <a:stretch/>
        </p:blipFill>
        <p:spPr>
          <a:xfrm>
            <a:off x="9942758" y="6026261"/>
            <a:ext cx="2083107" cy="6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05" y="924310"/>
            <a:ext cx="1697839" cy="1657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2318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About BNIA-JFI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34067"/>
            <a:ext cx="8596668" cy="46137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Began in 2000 by </a:t>
            </a:r>
            <a:r>
              <a:rPr lang="en-US" sz="2000" dirty="0"/>
              <a:t>local stakeholders, now based within Jacob France Institute at University of </a:t>
            </a:r>
            <a:r>
              <a:rPr lang="en-US" sz="2000" dirty="0" smtClean="0"/>
              <a:t>Baltimore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/>
              <a:t>Prepare the annual “Vital Signs” report and open-data portal of quality of life indicators for Baltimore’s neighborhoods</a:t>
            </a:r>
            <a:endParaRPr lang="en-US" sz="20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/>
              <a:t>“One-stop-shop” for </a:t>
            </a:r>
            <a:r>
              <a:rPr lang="en-US" sz="2000" i="1" dirty="0"/>
              <a:t>comprehensive</a:t>
            </a:r>
            <a:r>
              <a:rPr lang="en-US" sz="2000" dirty="0"/>
              <a:t>, non-partisan data indicators and training</a:t>
            </a:r>
          </a:p>
          <a:p>
            <a:pPr lvl="2"/>
            <a:r>
              <a:rPr lang="en-US" sz="1600" dirty="0"/>
              <a:t>Multiple topic areas</a:t>
            </a:r>
          </a:p>
          <a:p>
            <a:pPr lvl="2"/>
            <a:r>
              <a:rPr lang="en-US" sz="1600" dirty="0"/>
              <a:t>Longitudinal data (2000 – 2016)</a:t>
            </a:r>
            <a:br>
              <a:rPr lang="en-US" sz="1600" dirty="0"/>
            </a:br>
            <a:endParaRPr lang="en-US" sz="1600" dirty="0"/>
          </a:p>
          <a:p>
            <a:r>
              <a:rPr lang="en-US" sz="2000" dirty="0"/>
              <a:t>Member of the National Neighborhood </a:t>
            </a:r>
            <a:br>
              <a:rPr lang="en-US" sz="2000" dirty="0"/>
            </a:br>
            <a:r>
              <a:rPr lang="en-US" sz="2000" dirty="0"/>
              <a:t>Indicators Partnership </a:t>
            </a:r>
            <a:r>
              <a:rPr lang="en-US" sz="2000" dirty="0" smtClean="0"/>
              <a:t>hosted at the Urban </a:t>
            </a:r>
            <a:r>
              <a:rPr lang="en-US" sz="2000" dirty="0"/>
              <a:t>Institute</a:t>
            </a:r>
          </a:p>
          <a:p>
            <a:pPr lvl="1"/>
            <a:r>
              <a:rPr lang="en-US" sz="1800" dirty="0" smtClean="0"/>
              <a:t>30+ </a:t>
            </a:r>
            <a:r>
              <a:rPr lang="en-US" sz="1800" dirty="0"/>
              <a:t>cities focusing on </a:t>
            </a:r>
            <a:r>
              <a:rPr lang="en-US" sz="1800" i="1" dirty="0"/>
              <a:t>data democratization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  <a:hlinkClick r:id="rId3"/>
              </a:rPr>
              <a:t>http://www.neighborhoodindicators.org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6490" y="155531"/>
            <a:ext cx="1765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@</a:t>
            </a:r>
            <a:r>
              <a:rPr lang="en-US" sz="2100" dirty="0" err="1" smtClean="0">
                <a:solidFill>
                  <a:schemeClr val="bg1"/>
                </a:solidFill>
              </a:rPr>
              <a:t>bniajfi</a:t>
            </a: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r>
              <a:rPr lang="en-US" sz="2100" dirty="0" smtClean="0">
                <a:solidFill>
                  <a:schemeClr val="bg1"/>
                </a:solidFill>
              </a:rPr>
              <a:t>#VitalSigns17</a:t>
            </a:r>
            <a:endParaRPr lang="en-US" sz="21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96570" y="4408742"/>
            <a:ext cx="2875384" cy="1830225"/>
            <a:chOff x="1798961" y="1779468"/>
            <a:chExt cx="5585058" cy="3361485"/>
          </a:xfrm>
        </p:grpSpPr>
        <p:grpSp>
          <p:nvGrpSpPr>
            <p:cNvPr id="9" name="Group 8"/>
            <p:cNvGrpSpPr/>
            <p:nvPr/>
          </p:nvGrpSpPr>
          <p:grpSpPr>
            <a:xfrm>
              <a:off x="1798961" y="1779468"/>
              <a:ext cx="5585058" cy="3361485"/>
              <a:chOff x="1798961" y="1779468"/>
              <a:chExt cx="5585058" cy="3361485"/>
            </a:xfrm>
          </p:grpSpPr>
          <p:pic>
            <p:nvPicPr>
              <p:cNvPr id="11" name="Picture 10" descr="Map.png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961" y="1779468"/>
                <a:ext cx="5585058" cy="3361485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 userDrawn="1"/>
            </p:nvSpPr>
            <p:spPr>
              <a:xfrm>
                <a:off x="2231019" y="196262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2125806" y="221843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2047622" y="316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921452" y="324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 userDrawn="1"/>
            </p:nvSpPr>
            <p:spPr>
              <a:xfrm>
                <a:off x="3717295" y="333579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4531790" y="420055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>
                <a:off x="4766269" y="336331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 userDrawn="1"/>
            </p:nvSpPr>
            <p:spPr>
              <a:xfrm>
                <a:off x="4834925" y="298051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4840419" y="25442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 userDrawn="1"/>
            </p:nvSpPr>
            <p:spPr>
              <a:xfrm>
                <a:off x="5190276" y="3377265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 userDrawn="1"/>
            </p:nvSpPr>
            <p:spPr>
              <a:xfrm>
                <a:off x="5288111" y="38121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364314" y="275613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 userDrawn="1"/>
            </p:nvSpPr>
            <p:spPr>
              <a:xfrm>
                <a:off x="5629484" y="274591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>
                <a:off x="5603940" y="323363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5623080" y="36689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897420" y="392910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5937011" y="3102080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5835513" y="27847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6034045" y="29123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6206042" y="296184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6569921" y="30788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6527622" y="310680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6681121" y="293515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6729536" y="29538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6850496" y="280852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6891969" y="272558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7001392" y="26335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 userDrawn="1"/>
            </p:nvSpPr>
            <p:spPr>
              <a:xfrm>
                <a:off x="7025627" y="254127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4453011" y="446154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4362512" y="45802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5364314" y="45432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6224124" y="471474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532779" y="49360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6259006" y="3665579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59"/>
          <a:stretch/>
        </p:blipFill>
        <p:spPr>
          <a:xfrm>
            <a:off x="9783809" y="4486607"/>
            <a:ext cx="782955" cy="8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98" y="78427"/>
            <a:ext cx="8596668" cy="831916"/>
          </a:xfrm>
        </p:spPr>
        <p:txBody>
          <a:bodyPr/>
          <a:lstStyle/>
          <a:p>
            <a:r>
              <a:rPr lang="en-US" b="1" dirty="0" smtClean="0"/>
              <a:t>Vacant and Abandoned Housing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5826" r="5589" b="5131"/>
          <a:stretch/>
        </p:blipFill>
        <p:spPr>
          <a:xfrm>
            <a:off x="4585567" y="760504"/>
            <a:ext cx="4695987" cy="6088400"/>
          </a:xfrm>
        </p:spPr>
      </p:pic>
      <p:sp>
        <p:nvSpPr>
          <p:cNvPr id="10" name="5-Point Star 9"/>
          <p:cNvSpPr/>
          <p:nvPr/>
        </p:nvSpPr>
        <p:spPr>
          <a:xfrm>
            <a:off x="6770828" y="3242285"/>
            <a:ext cx="325465" cy="247973"/>
          </a:xfrm>
          <a:prstGeom prst="star5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4444" r="5014" b="4360"/>
          <a:stretch/>
        </p:blipFill>
        <p:spPr>
          <a:xfrm>
            <a:off x="0" y="787078"/>
            <a:ext cx="4585567" cy="6061826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6302969" y="3107705"/>
            <a:ext cx="325465" cy="247973"/>
          </a:xfrm>
          <a:prstGeom prst="star5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036" y="4634694"/>
            <a:ext cx="3079820" cy="1569335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6470248" y="3355678"/>
            <a:ext cx="2300788" cy="206368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8333" t="52963" r="72500" b="36667"/>
          <a:stretch/>
        </p:blipFill>
        <p:spPr>
          <a:xfrm>
            <a:off x="9171134" y="2608296"/>
            <a:ext cx="2897876" cy="881962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1"/>
            <a:endCxn id="10" idx="4"/>
          </p:cNvCxnSpPr>
          <p:nvPr/>
        </p:nvCxnSpPr>
        <p:spPr>
          <a:xfrm flipH="1">
            <a:off x="7096293" y="3049277"/>
            <a:ext cx="2074841" cy="28772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0233"/>
            <a:ext cx="8596668" cy="918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Not Forthcoming Because Who’s in Charge? </a:t>
            </a:r>
            <a:endParaRPr lang="en-US" dirty="0"/>
          </a:p>
        </p:txBody>
      </p:sp>
      <p:pic>
        <p:nvPicPr>
          <p:cNvPr id="4" name="Shape 162" descr="Urban governance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2419" y="1417899"/>
            <a:ext cx="6886938" cy="5243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0"/>
          <p:cNvSpPr txBox="1">
            <a:spLocks/>
          </p:cNvSpPr>
          <p:nvPr/>
        </p:nvSpPr>
        <p:spPr>
          <a:xfrm>
            <a:off x="9410217" y="5735256"/>
            <a:ext cx="3020993" cy="1122744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sz="2000" dirty="0" smtClean="0">
                <a:solidFill>
                  <a:schemeClr val="accent3">
                    <a:lumMod val="50000"/>
                  </a:schemeClr>
                </a:solidFill>
              </a:rPr>
              <a:t>Relational Nature of Urban Governance </a:t>
            </a:r>
          </a:p>
          <a:p>
            <a:pPr>
              <a:spcBef>
                <a:spcPts val="0"/>
              </a:spcBef>
            </a:pPr>
            <a:r>
              <a:rPr lang="en" sz="2000" i="1" dirty="0" smtClean="0">
                <a:solidFill>
                  <a:schemeClr val="accent3">
                    <a:lumMod val="50000"/>
                  </a:schemeClr>
                </a:solidFill>
              </a:rPr>
              <a:t>Ed Petriese</a:t>
            </a:r>
            <a:endParaRPr lang="en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14127" y="1458410"/>
            <a:ext cx="1551007" cy="125006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79535" y="5314709"/>
            <a:ext cx="1759352" cy="13060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41580" y="2733555"/>
            <a:ext cx="1516283" cy="13060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64464" y="2733555"/>
            <a:ext cx="1493135" cy="13060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51275" y="5314709"/>
            <a:ext cx="1493135" cy="130601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0098" y="910343"/>
            <a:ext cx="10410656" cy="562935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Completed several projects: </a:t>
            </a:r>
          </a:p>
          <a:p>
            <a:pPr lvl="1" indent="-342900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Sustainable Communities Regional Housing Plan</a:t>
            </a:r>
          </a:p>
          <a:p>
            <a:pPr lvl="1" indent="-342900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Byrne Criminal Justice Innovation Grant</a:t>
            </a:r>
          </a:p>
          <a:p>
            <a:pPr lvl="1" indent="-342900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Grow Baltimore Recommendations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4000" i="1" dirty="0" smtClean="0">
              <a:latin typeface="Arial Black" panose="020B0A040201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4000" i="1" dirty="0">
              <a:latin typeface="Arial Black" panose="020B0A040201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4000" i="1" dirty="0" smtClean="0">
                <a:latin typeface="Arial Black" panose="020B0A04020102020204" pitchFamily="34" charset="0"/>
              </a:rPr>
              <a:t>Address </a:t>
            </a:r>
            <a:r>
              <a:rPr lang="en-US" sz="4000" i="1" dirty="0">
                <a:latin typeface="Arial Black" panose="020B0A04020102020204" pitchFamily="34" charset="0"/>
              </a:rPr>
              <a:t>the scale of the </a:t>
            </a:r>
            <a:r>
              <a:rPr lang="en-US" sz="4000" i="1" dirty="0" smtClean="0">
                <a:latin typeface="Arial Black" panose="020B0A04020102020204" pitchFamily="34" charset="0"/>
              </a:rPr>
              <a:t>25,000</a:t>
            </a:r>
            <a:r>
              <a:rPr lang="en-US" sz="4000" i="1" dirty="0">
                <a:latin typeface="Arial Black" panose="020B0A04020102020204" pitchFamily="34" charset="0"/>
              </a:rPr>
              <a:t>+ housing assistance waitlist.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0098" y="78427"/>
            <a:ext cx="8596668" cy="831916"/>
          </a:xfrm>
        </p:spPr>
        <p:txBody>
          <a:bodyPr/>
          <a:lstStyle/>
          <a:p>
            <a:r>
              <a:rPr lang="en-US" b="1" dirty="0" smtClean="0"/>
              <a:t>Using Data to Provide Policy</a:t>
            </a:r>
            <a:r>
              <a:rPr lang="en-US" b="1" dirty="0" smtClean="0"/>
              <a:t> Solutions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439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69" y="208572"/>
            <a:ext cx="9798509" cy="9210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Getting Involved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69" y="844953"/>
            <a:ext cx="6383955" cy="57100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cs typeface="Times New Roman" panose="02020603050405020304" pitchFamily="18" charset="0"/>
              </a:rPr>
              <a:t>Let people know we had a point of view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cs typeface="Times New Roman" panose="02020603050405020304" pitchFamily="18" charset="0"/>
              </a:rPr>
              <a:t>Get engaged in existing processes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cs typeface="Times New Roman" panose="02020603050405020304" pitchFamily="18" charset="0"/>
              </a:rPr>
              <a:t>Be very clear when it’s the organization advocating and when it’s you personally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cs typeface="Times New Roman" panose="02020603050405020304" pitchFamily="18" charset="0"/>
              </a:rPr>
              <a:t>Give the same recommendations to everyone to remain non-partisan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1"/>
          <a:stretch/>
        </p:blipFill>
        <p:spPr>
          <a:xfrm>
            <a:off x="7340119" y="3550479"/>
            <a:ext cx="2311331" cy="3307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417" t="13774" r="27500" b="74374"/>
          <a:stretch/>
        </p:blipFill>
        <p:spPr>
          <a:xfrm>
            <a:off x="625764" y="4668469"/>
            <a:ext cx="5512676" cy="135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119" y="0"/>
            <a:ext cx="4604954" cy="3341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208727">
            <a:off x="6318825" y="4742574"/>
            <a:ext cx="4256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Passed 2016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719" y="1280932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Advocates Play a Critical Role in Urban Governance and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288" y="2847372"/>
            <a:ext cx="2442259" cy="555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Thank you!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6" y="4850689"/>
            <a:ext cx="1851107" cy="18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191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Trebuchet MS</vt:lpstr>
      <vt:lpstr>Wingdings 3</vt:lpstr>
      <vt:lpstr>Facet</vt:lpstr>
      <vt:lpstr>Data Driven Advocacy in Baltimore</vt:lpstr>
      <vt:lpstr>About BNIA-JFI</vt:lpstr>
      <vt:lpstr>Vacant and Abandoned Housing</vt:lpstr>
      <vt:lpstr>Solutions Not Forthcoming Because Who’s in Charge? </vt:lpstr>
      <vt:lpstr>Using Data to Provide Policy Solutions</vt:lpstr>
      <vt:lpstr>Getting Involved </vt:lpstr>
      <vt:lpstr>Advocates Play a Critical Role in Urban Governance and Decision-Making</vt:lpstr>
    </vt:vector>
  </TitlesOfParts>
  <Company>University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Baltimore Data Day 2015</dc:title>
  <dc:creator>Cheryl Knott</dc:creator>
  <cp:lastModifiedBy>Seema Iyer</cp:lastModifiedBy>
  <cp:revision>36</cp:revision>
  <dcterms:created xsi:type="dcterms:W3CDTF">2015-07-15T13:25:39Z</dcterms:created>
  <dcterms:modified xsi:type="dcterms:W3CDTF">2019-06-10T19:07:29Z</dcterms:modified>
</cp:coreProperties>
</file>