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896" r:id="rId2"/>
    <p:sldMasterId id="2147483922" r:id="rId3"/>
    <p:sldMasterId id="2147483964" r:id="rId4"/>
  </p:sldMasterIdLst>
  <p:notesMasterIdLst>
    <p:notesMasterId r:id="rId11"/>
  </p:notesMasterIdLst>
  <p:handoutMasterIdLst>
    <p:handoutMasterId r:id="rId12"/>
  </p:handoutMasterIdLst>
  <p:sldIdLst>
    <p:sldId id="257" r:id="rId5"/>
    <p:sldId id="440" r:id="rId6"/>
    <p:sldId id="412" r:id="rId7"/>
    <p:sldId id="411" r:id="rId8"/>
    <p:sldId id="403" r:id="rId9"/>
    <p:sldId id="269" r:id="rId1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6600"/>
    <a:srgbClr val="2B7D5E"/>
    <a:srgbClr val="2F8D74"/>
    <a:srgbClr val="297F58"/>
    <a:srgbClr val="2A867D"/>
    <a:srgbClr val="003300"/>
    <a:srgbClr val="008080"/>
    <a:srgbClr val="00669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60" autoAdjust="0"/>
    <p:restoredTop sz="86501" autoAdjust="0"/>
  </p:normalViewPr>
  <p:slideViewPr>
    <p:cSldViewPr>
      <p:cViewPr varScale="1">
        <p:scale>
          <a:sx n="93" d="100"/>
          <a:sy n="93" d="100"/>
        </p:scale>
        <p:origin x="-2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64"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1"/>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p>
        </p:txBody>
      </p:sp>
      <p:sp>
        <p:nvSpPr>
          <p:cNvPr id="139267" name="Rectangle 3"/>
          <p:cNvSpPr>
            <a:spLocks noGrp="1" noChangeArrowheads="1"/>
          </p:cNvSpPr>
          <p:nvPr>
            <p:ph type="dt" sz="quarter" idx="1"/>
          </p:nvPr>
        </p:nvSpPr>
        <p:spPr bwMode="auto">
          <a:xfrm>
            <a:off x="3970939" y="1"/>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39268"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139269" name="Rectangle 5"/>
          <p:cNvSpPr>
            <a:spLocks noGrp="1" noChangeArrowheads="1"/>
          </p:cNvSpPr>
          <p:nvPr>
            <p:ph type="sldNum" sz="quarter" idx="3"/>
          </p:nvPr>
        </p:nvSpPr>
        <p:spPr bwMode="auto">
          <a:xfrm>
            <a:off x="3970939"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FBF3FF-5809-4F35-AA49-9B7531AC5AA0}" type="slidenum">
              <a:rPr lang="en-US"/>
              <a:pPr>
                <a:defRPr/>
              </a:pPr>
              <a:t>‹#›</a:t>
            </a:fld>
            <a:endParaRPr lang="en-US"/>
          </a:p>
        </p:txBody>
      </p:sp>
    </p:spTree>
    <p:extLst>
      <p:ext uri="{BB962C8B-B14F-4D97-AF65-F5344CB8AC3E}">
        <p14:creationId xmlns:p14="http://schemas.microsoft.com/office/powerpoint/2010/main" val="2163488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p>
        </p:txBody>
      </p:sp>
      <p:sp>
        <p:nvSpPr>
          <p:cNvPr id="4099" name="Rectangle 3"/>
          <p:cNvSpPr>
            <a:spLocks noGrp="1" noChangeArrowheads="1"/>
          </p:cNvSpPr>
          <p:nvPr>
            <p:ph type="dt" idx="1"/>
          </p:nvPr>
        </p:nvSpPr>
        <p:spPr bwMode="auto">
          <a:xfrm>
            <a:off x="3970939" y="1"/>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79513" y="695325"/>
            <a:ext cx="4651375" cy="34877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6427"/>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4103" name="Rectangle 7"/>
          <p:cNvSpPr>
            <a:spLocks noGrp="1" noChangeArrowheads="1"/>
          </p:cNvSpPr>
          <p:nvPr>
            <p:ph type="sldNum" sz="quarter" idx="5"/>
          </p:nvPr>
        </p:nvSpPr>
        <p:spPr bwMode="auto">
          <a:xfrm>
            <a:off x="3970939"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2055AA-2CB3-4A8F-93EE-DA687E3A7DFE}" type="slidenum">
              <a:rPr lang="en-US"/>
              <a:pPr>
                <a:defRPr/>
              </a:pPr>
              <a:t>‹#›</a:t>
            </a:fld>
            <a:endParaRPr lang="en-US"/>
          </a:p>
        </p:txBody>
      </p:sp>
    </p:spTree>
    <p:extLst>
      <p:ext uri="{BB962C8B-B14F-4D97-AF65-F5344CB8AC3E}">
        <p14:creationId xmlns:p14="http://schemas.microsoft.com/office/powerpoint/2010/main" val="4132848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8301482D-3A25-47AC-A973-6C5FCF1DEB5C}" type="slidenum">
              <a:rPr lang="en-US" smtClean="0"/>
              <a:pPr/>
              <a:t>1</a:t>
            </a:fld>
            <a:endParaRPr lang="en-US" smtClean="0"/>
          </a:p>
        </p:txBody>
      </p:sp>
      <p:sp>
        <p:nvSpPr>
          <p:cNvPr id="87042" name="Rectangle 2"/>
          <p:cNvSpPr>
            <a:spLocks noGrp="1" noRot="1" noChangeAspect="1" noChangeArrowheads="1" noTextEdit="1"/>
          </p:cNvSpPr>
          <p:nvPr>
            <p:ph type="sldImg"/>
          </p:nvPr>
        </p:nvSpPr>
        <p:spPr>
          <a:xfrm>
            <a:off x="1219200" y="685800"/>
            <a:ext cx="4649788" cy="3487738"/>
          </a:xfrm>
          <a:ln/>
        </p:spPr>
      </p:sp>
      <p:sp>
        <p:nvSpPr>
          <p:cNvPr id="87043" name="Rectangle 3"/>
          <p:cNvSpPr>
            <a:spLocks noGrp="1" noChangeArrowheads="1"/>
          </p:cNvSpPr>
          <p:nvPr>
            <p:ph type="body" idx="1"/>
          </p:nvPr>
        </p:nvSpPr>
        <p:spPr>
          <a:xfrm>
            <a:off x="701040" y="4414840"/>
            <a:ext cx="5608320" cy="4184650"/>
          </a:xfrm>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p:spPr>
        <p:txBody>
          <a:bodyPr/>
          <a:lstStyle/>
          <a:p>
            <a:r>
              <a:rPr lang="en-US" dirty="0" smtClean="0"/>
              <a:t>“Fair and  just”  - guiding principle for County Strategic Plan</a:t>
            </a:r>
          </a:p>
          <a:p>
            <a:endParaRPr lang="en-US" dirty="0" smtClean="0"/>
          </a:p>
          <a:p>
            <a:r>
              <a:rPr lang="en-US" dirty="0" smtClean="0"/>
              <a:t>ESJ Ordinance 16948  unanimously approved by KC Council</a:t>
            </a:r>
          </a:p>
          <a:p>
            <a:r>
              <a:rPr lang="en-US" dirty="0" smtClean="0"/>
              <a:t>Establishes definitions and identifies approaches</a:t>
            </a:r>
          </a:p>
          <a:p>
            <a:r>
              <a:rPr lang="en-US" dirty="0" smtClean="0"/>
              <a:t>Creates inter-agency team with all agencies and branches of County government</a:t>
            </a:r>
          </a:p>
          <a:p>
            <a:endParaRPr lang="en-US" dirty="0" smtClean="0"/>
          </a:p>
          <a:p>
            <a:r>
              <a:rPr lang="en-US" dirty="0" smtClean="0"/>
              <a:t>Reports annually on ESJ measures and results to King County elected leadership, employees and the public.</a:t>
            </a:r>
          </a:p>
        </p:txBody>
      </p:sp>
      <p:sp>
        <p:nvSpPr>
          <p:cNvPr id="102403" name="Slide Number Placeholder 3"/>
          <p:cNvSpPr>
            <a:spLocks noGrp="1"/>
          </p:cNvSpPr>
          <p:nvPr>
            <p:ph type="sldNum" sz="quarter" idx="5"/>
          </p:nvPr>
        </p:nvSpPr>
        <p:spPr>
          <a:noFill/>
        </p:spPr>
        <p:txBody>
          <a:bodyPr/>
          <a:lstStyle/>
          <a:p>
            <a:fld id="{7F2C20D1-831E-4ADB-B108-67A65FB289CF}" type="slidenum">
              <a:rPr lang="en-US" smtClean="0">
                <a:solidFill>
                  <a:prstClr val="black"/>
                </a:solidFill>
              </a:rPr>
              <a:pPr/>
              <a:t>3</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0B132CE-A6DD-4ED7-A72B-25251985782B}" type="slidenum">
              <a:rPr lang="en-US">
                <a:solidFill>
                  <a:prstClr val="black"/>
                </a:solidFill>
              </a:rPr>
              <a:pPr/>
              <a:t>4</a:t>
            </a:fld>
            <a:endParaRPr lang="en-US">
              <a:solidFill>
                <a:prstClr val="black"/>
              </a:solidFill>
            </a:endParaRPr>
          </a:p>
        </p:txBody>
      </p:sp>
      <p:sp>
        <p:nvSpPr>
          <p:cNvPr id="38915" name="Rectangle 2"/>
          <p:cNvSpPr>
            <a:spLocks noGrp="1" noRot="1" noChangeAspect="1" noChangeArrowheads="1" noTextEdit="1"/>
          </p:cNvSpPr>
          <p:nvPr>
            <p:ph type="sldImg"/>
          </p:nvPr>
        </p:nvSpPr>
        <p:spPr>
          <a:xfrm>
            <a:off x="1141413" y="685800"/>
            <a:ext cx="4649787" cy="3487738"/>
          </a:xfrm>
          <a:ln/>
        </p:spPr>
      </p:sp>
      <p:sp>
        <p:nvSpPr>
          <p:cNvPr id="38916" name="Rectangle 3"/>
          <p:cNvSpPr>
            <a:spLocks noGrp="1" noChangeArrowheads="1"/>
          </p:cNvSpPr>
          <p:nvPr>
            <p:ph type="body" idx="1"/>
          </p:nvPr>
        </p:nvSpPr>
        <p:spPr>
          <a:xfrm>
            <a:off x="311574" y="4343402"/>
            <a:ext cx="6465147" cy="4648202"/>
          </a:xfrm>
          <a:noFill/>
          <a:ln/>
        </p:spPr>
        <p:txBody>
          <a:bodyPr/>
          <a:lstStyle/>
          <a:p>
            <a:pPr eaLnBrk="1" hangingPunct="1">
              <a:buFontTx/>
              <a:buChar char="•"/>
            </a:pPr>
            <a:endParaRPr lang="en-US" sz="2000" dirty="0" smtClean="0"/>
          </a:p>
          <a:p>
            <a:pPr eaLnBrk="1" hangingPunct="1"/>
            <a:endParaRPr lang="en-US" sz="2000" b="1" dirty="0" smtClean="0"/>
          </a:p>
        </p:txBody>
      </p:sp>
      <p:sp>
        <p:nvSpPr>
          <p:cNvPr id="38917" name="Rectangle 4"/>
          <p:cNvSpPr>
            <a:spLocks noChangeArrowheads="1"/>
          </p:cNvSpPr>
          <p:nvPr/>
        </p:nvSpPr>
        <p:spPr bwMode="auto">
          <a:xfrm>
            <a:off x="311576" y="4648203"/>
            <a:ext cx="6387253" cy="4591748"/>
          </a:xfrm>
          <a:prstGeom prst="rect">
            <a:avLst/>
          </a:prstGeom>
          <a:noFill/>
          <a:ln w="9525">
            <a:noFill/>
            <a:miter lim="800000"/>
            <a:headEnd/>
            <a:tailEnd/>
          </a:ln>
        </p:spPr>
        <p:txBody>
          <a:bodyPr>
            <a:spAutoFit/>
          </a:bodyPr>
          <a:lstStyle/>
          <a:p>
            <a:r>
              <a:rPr lang="en-US" sz="1600" dirty="0">
                <a:solidFill>
                  <a:prstClr val="black"/>
                </a:solidFill>
              </a:rPr>
              <a:t>King County uses this stream to describe its vision for advancing equity.</a:t>
            </a:r>
          </a:p>
          <a:p>
            <a:r>
              <a:rPr lang="en-US" sz="1600" dirty="0">
                <a:solidFill>
                  <a:prstClr val="black"/>
                </a:solidFill>
              </a:rPr>
              <a:t> </a:t>
            </a:r>
            <a:endParaRPr lang="en-US" sz="1600" dirty="0" smtClean="0">
              <a:solidFill>
                <a:prstClr val="black"/>
              </a:solidFill>
            </a:endParaRPr>
          </a:p>
          <a:p>
            <a:r>
              <a:rPr lang="en-US" sz="1600" dirty="0" smtClean="0">
                <a:solidFill>
                  <a:prstClr val="black"/>
                </a:solidFill>
              </a:rPr>
              <a:t>Government </a:t>
            </a:r>
            <a:r>
              <a:rPr lang="en-US" sz="1600" dirty="0">
                <a:solidFill>
                  <a:prstClr val="black"/>
                </a:solidFill>
              </a:rPr>
              <a:t>policies have historically aimed at the right side of this stream, designing policies and programs to treat problems at the individual level.</a:t>
            </a:r>
          </a:p>
          <a:p>
            <a:r>
              <a:rPr lang="en-US" sz="1600" dirty="0">
                <a:solidFill>
                  <a:prstClr val="black"/>
                </a:solidFill>
              </a:rPr>
              <a:t> </a:t>
            </a:r>
            <a:endParaRPr lang="en-US" sz="1600" dirty="0" smtClean="0">
              <a:solidFill>
                <a:prstClr val="black"/>
              </a:solidFill>
            </a:endParaRPr>
          </a:p>
          <a:p>
            <a:r>
              <a:rPr lang="en-US" sz="1600" dirty="0" smtClean="0">
                <a:solidFill>
                  <a:prstClr val="black"/>
                </a:solidFill>
              </a:rPr>
              <a:t>Inequities </a:t>
            </a:r>
            <a:r>
              <a:rPr lang="en-US" sz="1600" dirty="0">
                <a:solidFill>
                  <a:prstClr val="black"/>
                </a:solidFill>
              </a:rPr>
              <a:t>like the ones in King County, however, are linked to the underlying conditions where people live, learn and work. The middle of the stream includes these determinants of equity, and our vision is that all people have access to these determinants.</a:t>
            </a:r>
          </a:p>
          <a:p>
            <a:endParaRPr lang="en-US" sz="800" dirty="0">
              <a:solidFill>
                <a:prstClr val="black"/>
              </a:solidFill>
            </a:endParaRPr>
          </a:p>
          <a:p>
            <a:r>
              <a:rPr lang="en-US" sz="1600" dirty="0">
                <a:solidFill>
                  <a:prstClr val="black"/>
                </a:solidFill>
              </a:rPr>
              <a:t> The left side of the stream represents the political and institutional systems and factors that produce an inequitable distribution of the determinants of equity among communities.  </a:t>
            </a:r>
          </a:p>
          <a:p>
            <a:r>
              <a:rPr lang="en-US" sz="800" dirty="0">
                <a:solidFill>
                  <a:prstClr val="black"/>
                </a:solidFill>
              </a:rPr>
              <a:t> </a:t>
            </a:r>
          </a:p>
          <a:p>
            <a:r>
              <a:rPr lang="en-US" sz="1600" dirty="0">
                <a:solidFill>
                  <a:prstClr val="black"/>
                </a:solidFill>
              </a:rPr>
              <a:t>Actions that change these underlying systems and conditions have a larger impact inequities than programs that attempt to change </a:t>
            </a:r>
            <a:r>
              <a:rPr lang="en-US" sz="1600" dirty="0" smtClean="0">
                <a:solidFill>
                  <a:prstClr val="black"/>
                </a:solidFill>
              </a:rPr>
              <a:t>individual </a:t>
            </a:r>
            <a:r>
              <a:rPr lang="en-US" sz="1600" dirty="0">
                <a:solidFill>
                  <a:prstClr val="black"/>
                </a:solidFill>
              </a:rPr>
              <a:t>behaviors.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2055AA-2CB3-4A8F-93EE-DA687E3A7DFE}" type="slidenum">
              <a:rPr lang="en-US" smtClean="0"/>
              <a:pPr>
                <a:defRPr/>
              </a:pPr>
              <a:t>5</a:t>
            </a:fld>
            <a:endParaRPr lang="en-US"/>
          </a:p>
        </p:txBody>
      </p:sp>
    </p:spTree>
    <p:extLst>
      <p:ext uri="{BB962C8B-B14F-4D97-AF65-F5344CB8AC3E}">
        <p14:creationId xmlns:p14="http://schemas.microsoft.com/office/powerpoint/2010/main" val="1348320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940509EA-4166-4924-A5CA-1E8DBF173F00}" type="slidenum">
              <a:rPr lang="en-US" smtClean="0"/>
              <a:pPr/>
              <a:t>6</a:t>
            </a:fld>
            <a:endParaRPr lang="en-US" smtClean="0"/>
          </a:p>
        </p:txBody>
      </p:sp>
      <p:sp>
        <p:nvSpPr>
          <p:cNvPr id="111618" name="Rectangle 2"/>
          <p:cNvSpPr>
            <a:spLocks noGrp="1" noRot="1" noChangeAspect="1" noChangeArrowheads="1" noTextEdit="1"/>
          </p:cNvSpPr>
          <p:nvPr>
            <p:ph type="sldImg"/>
          </p:nvPr>
        </p:nvSpPr>
        <p:spPr>
          <a:xfrm>
            <a:off x="1182688" y="695325"/>
            <a:ext cx="4649787" cy="3487738"/>
          </a:xfrm>
          <a:ln/>
        </p:spPr>
      </p:sp>
      <p:sp>
        <p:nvSpPr>
          <p:cNvPr id="111619" name="Rectangle 3"/>
          <p:cNvSpPr>
            <a:spLocks noGrp="1" noChangeArrowheads="1"/>
          </p:cNvSpPr>
          <p:nvPr>
            <p:ph type="body" idx="1"/>
          </p:nvPr>
        </p:nvSpPr>
        <p:spPr>
          <a:xfrm>
            <a:off x="701040" y="4414840"/>
            <a:ext cx="5608320" cy="4184650"/>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lgn="r" eaLnBrk="0" hangingPunct="0">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lgn="r" eaLnBrk="0" hangingPunct="0">
              <a:defRPr/>
            </a:pPr>
            <a:endParaRPr lang="en-US"/>
          </a:p>
        </p:txBody>
      </p:sp>
      <p:sp>
        <p:nvSpPr>
          <p:cNvPr id="89090" name="Rectangle 2"/>
          <p:cNvSpPr>
            <a:spLocks noGrp="1" noChangeArrowheads="1"/>
          </p:cNvSpPr>
          <p:nvPr>
            <p:ph type="ctrTitle"/>
          </p:nvPr>
        </p:nvSpPr>
        <p:spPr>
          <a:xfrm>
            <a:off x="914400" y="1524000"/>
            <a:ext cx="7623175" cy="1752600"/>
          </a:xfrm>
        </p:spPr>
        <p:txBody>
          <a:bodyPr/>
          <a:lstStyle>
            <a:lvl1pPr>
              <a:defRPr/>
            </a:lvl1pPr>
          </a:lstStyle>
          <a:p>
            <a:r>
              <a:rPr lang="en-US" altLang="en-US"/>
              <a:t>Click to edit Master title style</a:t>
            </a:r>
          </a:p>
        </p:txBody>
      </p:sp>
      <p:sp>
        <p:nvSpPr>
          <p:cNvPr id="89091" name="Rectangle 3"/>
          <p:cNvSpPr>
            <a:spLocks noGrp="1" noChangeArrowheads="1"/>
          </p:cNvSpPr>
          <p:nvPr>
            <p:ph type="subTitle" idx="1"/>
          </p:nvPr>
        </p:nvSpPr>
        <p:spPr>
          <a:xfrm>
            <a:off x="1981200" y="3962400"/>
            <a:ext cx="6553200" cy="1752600"/>
          </a:xfrm>
        </p:spPr>
        <p:txBody>
          <a:bodyPr/>
          <a:lstStyle>
            <a:lvl1pPr marL="0" indent="0" algn="ctr">
              <a:buFont typeface="Wingdings" pitchFamily="2" charset="2"/>
              <a:buNone/>
              <a:defRPr/>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00BDFB8B-C2AE-448A-927E-DDA76AEC1EB2}" type="slidenum">
              <a:rPr lang="en-US" altLang="en-US"/>
              <a:pPr>
                <a:defRPr/>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51E5B1-74E7-41F7-8D88-BBD26379CBAD}"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CF2EA10-3BBA-41B3-86EC-C06561524319}" type="slidenum">
              <a:rPr lang="en-US" altLang="en-US"/>
              <a:pPr>
                <a:defRPr/>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13F2466-3153-40BD-8D33-5C56168DF28F}" type="slidenum">
              <a:rPr lang="en-US" altLang="en-US"/>
              <a:pPr>
                <a:defRPr/>
              </a:pPr>
              <a:t>‹#›</a:t>
            </a:fld>
            <a:endParaRPr lang="en-US"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463087-D45E-4653-A2B0-13128D9B68D2}"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lgn="r" eaLnBrk="0" hangingPunct="0">
              <a:defRPr/>
            </a:pPr>
            <a:endParaRPr lang="en-US">
              <a:solidFill>
                <a:srgbClr val="FFFFFF"/>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lgn="r" eaLnBrk="0" hangingPunct="0">
              <a:defRPr/>
            </a:pPr>
            <a:endParaRPr lang="en-US">
              <a:solidFill>
                <a:srgbClr val="FFFFFF"/>
              </a:solidFill>
            </a:endParaRPr>
          </a:p>
        </p:txBody>
      </p:sp>
      <p:sp>
        <p:nvSpPr>
          <p:cNvPr id="89090" name="Rectangle 2"/>
          <p:cNvSpPr>
            <a:spLocks noGrp="1" noChangeArrowheads="1"/>
          </p:cNvSpPr>
          <p:nvPr>
            <p:ph type="ctrTitle"/>
          </p:nvPr>
        </p:nvSpPr>
        <p:spPr>
          <a:xfrm>
            <a:off x="914400" y="1524000"/>
            <a:ext cx="7623175" cy="1752600"/>
          </a:xfrm>
        </p:spPr>
        <p:txBody>
          <a:bodyPr/>
          <a:lstStyle>
            <a:lvl1pPr>
              <a:defRPr/>
            </a:lvl1pPr>
          </a:lstStyle>
          <a:p>
            <a:r>
              <a:rPr lang="en-US" altLang="en-US"/>
              <a:t>Click to edit Master title style</a:t>
            </a:r>
          </a:p>
        </p:txBody>
      </p:sp>
      <p:sp>
        <p:nvSpPr>
          <p:cNvPr id="89091" name="Rectangle 3"/>
          <p:cNvSpPr>
            <a:spLocks noGrp="1" noChangeArrowheads="1"/>
          </p:cNvSpPr>
          <p:nvPr>
            <p:ph type="subTitle" idx="1"/>
          </p:nvPr>
        </p:nvSpPr>
        <p:spPr>
          <a:xfrm>
            <a:off x="1981200" y="3962400"/>
            <a:ext cx="6553200" cy="1752600"/>
          </a:xfrm>
        </p:spPr>
        <p:txBody>
          <a:bodyPr/>
          <a:lstStyle>
            <a:lvl1pPr marL="0" indent="0" algn="ctr">
              <a:buFont typeface="Wingdings" pitchFamily="2" charset="2"/>
              <a:buNone/>
              <a:defRPr/>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solidFill>
                <a:srgbClr val="FFFFFF"/>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en-US">
              <a:solidFill>
                <a:srgbClr val="FFFFFF"/>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D1E8682C-3900-4B8A-9232-6B2E8FF0798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545571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0E9D13-D53A-4EC0-AB12-9EDF6C661F8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4434405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B531AA-15FC-4951-A35D-B0F5C31D01C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087855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25E5A4-5465-41EC-8D8A-F7819C78E43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1434868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16723A4-45D3-49E4-90CF-2BAED2D6C87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950610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9E54E4-A858-448A-AA94-79EE77BF482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9719844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07CF935-9C0F-4F4B-A315-1CE860751867}" type="slidenum">
              <a:rPr lang="en-US" altLang="en-US"/>
              <a:pPr>
                <a:defRPr/>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E90C8A-1380-491B-811D-29C607F4E80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2550080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78A72F-F533-4F0B-96E2-456107A8A48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041504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DDC1B5-52C7-4A00-BF74-10A6CB364F5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90663769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2BADEC-688B-4C41-9584-F6F84BF8186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069311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9F7B5-13AC-45E9-B052-5DAFBA5F297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4795538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E76EC9-502A-4479-9042-3467F71C5FE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2089605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FAA0FD-803A-4907-88E6-07932FCD410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03983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lgn="r" eaLnBrk="0" hangingPunct="0">
              <a:defRPr/>
            </a:pPr>
            <a:endParaRPr lang="en-US">
              <a:solidFill>
                <a:srgbClr val="FFFFFF"/>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lgn="r" eaLnBrk="0" hangingPunct="0">
              <a:defRPr/>
            </a:pPr>
            <a:endParaRPr lang="en-US">
              <a:solidFill>
                <a:srgbClr val="FFFFFF"/>
              </a:solidFill>
            </a:endParaRPr>
          </a:p>
        </p:txBody>
      </p:sp>
      <p:sp>
        <p:nvSpPr>
          <p:cNvPr id="89090" name="Rectangle 2"/>
          <p:cNvSpPr>
            <a:spLocks noGrp="1" noChangeArrowheads="1"/>
          </p:cNvSpPr>
          <p:nvPr>
            <p:ph type="ctrTitle"/>
          </p:nvPr>
        </p:nvSpPr>
        <p:spPr>
          <a:xfrm>
            <a:off x="914400" y="1524000"/>
            <a:ext cx="7623175" cy="1752600"/>
          </a:xfrm>
        </p:spPr>
        <p:txBody>
          <a:bodyPr/>
          <a:lstStyle>
            <a:lvl1pPr>
              <a:defRPr/>
            </a:lvl1pPr>
          </a:lstStyle>
          <a:p>
            <a:r>
              <a:rPr lang="en-US" altLang="en-US"/>
              <a:t>Click to edit Master title style</a:t>
            </a:r>
          </a:p>
        </p:txBody>
      </p:sp>
      <p:sp>
        <p:nvSpPr>
          <p:cNvPr id="89091" name="Rectangle 3"/>
          <p:cNvSpPr>
            <a:spLocks noGrp="1" noChangeArrowheads="1"/>
          </p:cNvSpPr>
          <p:nvPr>
            <p:ph type="subTitle" idx="1"/>
          </p:nvPr>
        </p:nvSpPr>
        <p:spPr>
          <a:xfrm>
            <a:off x="1981200" y="3962400"/>
            <a:ext cx="6553200" cy="1752600"/>
          </a:xfrm>
        </p:spPr>
        <p:txBody>
          <a:bodyPr/>
          <a:lstStyle>
            <a:lvl1pPr marL="0" indent="0" algn="ctr">
              <a:buFont typeface="Wingdings" pitchFamily="2" charset="2"/>
              <a:buNone/>
              <a:defRPr/>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solidFill>
                <a:srgbClr val="FFFFFF"/>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solidFill>
                <a:srgbClr val="FFFFFF"/>
              </a:solidFill>
            </a:endParaRPr>
          </a:p>
        </p:txBody>
      </p:sp>
      <p:sp>
        <p:nvSpPr>
          <p:cNvPr id="8" name="Rectangle 6"/>
          <p:cNvSpPr>
            <a:spLocks noGrp="1" noChangeArrowheads="1"/>
          </p:cNvSpPr>
          <p:nvPr>
            <p:ph type="sldNum" sz="quarter" idx="12"/>
          </p:nvPr>
        </p:nvSpPr>
        <p:spPr/>
        <p:txBody>
          <a:bodyPr/>
          <a:lstStyle>
            <a:lvl1pPr>
              <a:defRPr/>
            </a:lvl1pPr>
          </a:lstStyle>
          <a:p>
            <a:pPr>
              <a:defRPr/>
            </a:pPr>
            <a:fld id="{00BDFB8B-C2AE-448A-927E-DDA76AEC1EB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72061884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7CF935-9C0F-4F4B-A315-1CE86075186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788026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3ED256-1D28-4409-B655-5E9557233C3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829171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F3ED256-1D28-4409-B655-5E9557233C3F}" type="slidenum">
              <a:rPr lang="en-US" altLang="en-US"/>
              <a:pPr>
                <a:defRPr/>
              </a:pPr>
              <a:t>‹#›</a:t>
            </a:fld>
            <a:endParaRPr lang="en-US"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84B30C-F1A7-4C34-A2EF-0EE0B1A7442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72782820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47CDE1B-2F4A-48F2-8FDE-692D642BFE6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7258424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9A6138-DF22-4065-92D2-09B447FF262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8771276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C2DA96-1469-4E11-844F-BA26FACA3D9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9193271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415E30-7757-47CB-8F7F-C19A5FF0E5A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27027620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9F6350-9715-4D84-8B5E-46F756323B3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2937105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51E5B1-74E7-41F7-8D88-BBD26379CBA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21317820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F2EA10-3BBA-41B3-86EC-C0656152431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875856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3F2466-3153-40BD-8D33-5C56168DF28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2687114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463087-D45E-4653-A2B0-13128D9B68D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6797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C84B30C-F1A7-4C34-A2EF-0EE0B1A74421}" type="slidenum">
              <a:rPr lang="en-US" altLang="en-US"/>
              <a:pPr>
                <a:defRPr/>
              </a:pPr>
              <a:t>‹#›</a:t>
            </a:fld>
            <a:endParaRPr lang="en-US"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795102B-67E5-47CB-B961-91BC1777B01B}" type="datetimeFigureOut">
              <a:rPr lang="en-US" smtClean="0">
                <a:solidFill>
                  <a:prstClr val="black">
                    <a:lumMod val="65000"/>
                    <a:lumOff val="35000"/>
                  </a:prstClr>
                </a:solidFill>
              </a:rPr>
              <a:pPr/>
              <a:t>4/4/2016</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EDCCAA1-E197-43EC-AF6C-7F7B833CD8F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871752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795102B-67E5-47CB-B961-91BC1777B01B}" type="datetimeFigureOut">
              <a:rPr lang="en-US" smtClean="0">
                <a:solidFill>
                  <a:prstClr val="black">
                    <a:lumMod val="65000"/>
                    <a:lumOff val="35000"/>
                  </a:prstClr>
                </a:solidFill>
              </a:rPr>
              <a:pPr/>
              <a:t>4/4/2016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EDCCAA1-E197-43EC-AF6C-7F7B833CD8F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95454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5102B-67E5-47CB-B961-91BC1777B01B}" type="datetimeFigureOut">
              <a:rPr lang="en-US" smtClean="0">
                <a:solidFill>
                  <a:prstClr val="black">
                    <a:lumMod val="65000"/>
                    <a:lumOff val="35000"/>
                  </a:prstClr>
                </a:solidFill>
              </a:rPr>
              <a:pPr/>
              <a:t>4/4/2016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EDCCAA1-E197-43EC-AF6C-7F7B833CD8F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088106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795102B-67E5-47CB-B961-91BC1777B01B}" type="datetimeFigureOut">
              <a:rPr lang="en-US" smtClean="0">
                <a:solidFill>
                  <a:prstClr val="black">
                    <a:lumMod val="65000"/>
                    <a:lumOff val="35000"/>
                  </a:prstClr>
                </a:solidFill>
              </a:rPr>
              <a:pPr/>
              <a:t>4/4/2016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EDCCAA1-E197-43EC-AF6C-7F7B833CD8F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1926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795102B-67E5-47CB-B961-91BC1777B01B}" type="datetimeFigureOut">
              <a:rPr lang="en-US" smtClean="0">
                <a:solidFill>
                  <a:prstClr val="black">
                    <a:lumMod val="65000"/>
                    <a:lumOff val="35000"/>
                  </a:prstClr>
                </a:solidFill>
              </a:rPr>
              <a:pPr/>
              <a:t>4/4/2016</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EDCCAA1-E197-43EC-AF6C-7F7B833CD8FB}"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6114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95102B-67E5-47CB-B961-91BC1777B01B}" type="datetimeFigureOut">
              <a:rPr lang="en-US" smtClean="0">
                <a:solidFill>
                  <a:prstClr val="black">
                    <a:lumMod val="65000"/>
                    <a:lumOff val="35000"/>
                  </a:prstClr>
                </a:solidFill>
              </a:rPr>
              <a:pPr/>
              <a:t>4/4/2016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EDCCAA1-E197-43EC-AF6C-7F7B833CD8F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13361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5102B-67E5-47CB-B961-91BC1777B01B}" type="datetimeFigureOut">
              <a:rPr lang="en-US" smtClean="0">
                <a:solidFill>
                  <a:prstClr val="black">
                    <a:lumMod val="65000"/>
                    <a:lumOff val="35000"/>
                  </a:prstClr>
                </a:solidFill>
              </a:rPr>
              <a:pPr/>
              <a:t>4/4/2016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EDCCAA1-E197-43EC-AF6C-7F7B833CD8F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810196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5102B-67E5-47CB-B961-91BC1777B01B}" type="datetimeFigureOut">
              <a:rPr lang="en-US" smtClean="0">
                <a:solidFill>
                  <a:prstClr val="black">
                    <a:lumMod val="65000"/>
                    <a:lumOff val="35000"/>
                  </a:prstClr>
                </a:solidFill>
              </a:rPr>
              <a:pPr/>
              <a:t>4/4/2016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EDCCAA1-E197-43EC-AF6C-7F7B833CD8F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14298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5102B-67E5-47CB-B961-91BC1777B01B}" type="datetimeFigureOut">
              <a:rPr lang="en-US" smtClean="0">
                <a:solidFill>
                  <a:prstClr val="black">
                    <a:lumMod val="65000"/>
                    <a:lumOff val="35000"/>
                  </a:prstClr>
                </a:solidFill>
              </a:rPr>
              <a:pPr/>
              <a:t>4/4/2016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EDCCAA1-E197-43EC-AF6C-7F7B833CD8F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14562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5102B-67E5-47CB-B961-91BC1777B01B}" type="datetimeFigureOut">
              <a:rPr lang="en-US" smtClean="0">
                <a:solidFill>
                  <a:prstClr val="black">
                    <a:lumMod val="65000"/>
                    <a:lumOff val="35000"/>
                  </a:prstClr>
                </a:solidFill>
              </a:rPr>
              <a:pPr/>
              <a:t>4/4/2016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EDCCAA1-E197-43EC-AF6C-7F7B833CD8F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68117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47CDE1B-2F4A-48F2-8FDE-692D642BFE65}" type="slidenum">
              <a:rPr lang="en-US" altLang="en-US"/>
              <a:pPr>
                <a:defRPr/>
              </a:pPr>
              <a:t>‹#›</a:t>
            </a:fld>
            <a:endParaRPr lang="en-US"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5102B-67E5-47CB-B961-91BC1777B01B}" type="datetimeFigureOut">
              <a:rPr lang="en-US" smtClean="0">
                <a:solidFill>
                  <a:prstClr val="black">
                    <a:lumMod val="65000"/>
                    <a:lumOff val="35000"/>
                  </a:prstClr>
                </a:solidFill>
              </a:rPr>
              <a:pPr/>
              <a:t>4/4/2016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EDCCAA1-E197-43EC-AF6C-7F7B833CD8FB}"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2009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A9A6138-DF22-4065-92D2-09B447FF2620}" type="slidenum">
              <a:rPr lang="en-US" altLang="en-US"/>
              <a:pPr>
                <a:defRPr/>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6C2DA96-1469-4E11-844F-BA26FACA3D90}" type="slidenum">
              <a:rPr lang="en-US" altLang="en-US"/>
              <a:pPr>
                <a:defRPr/>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415E30-7757-47CB-8F7F-C19A5FF0E5A7}" type="slidenum">
              <a:rPr lang="en-US" altLang="en-US"/>
              <a:pPr>
                <a:defRPr/>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79F6350-9715-4D84-8B5E-46F756323B3A}" type="slidenum">
              <a:rPr lang="en-US" altLang="en-US"/>
              <a:pPr>
                <a:defRPr/>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9" descr="Template2_060712 copy"/>
          <p:cNvPicPr>
            <a:picLocks noChangeAspect="1" noChangeArrowheads="1"/>
          </p:cNvPicPr>
          <p:nvPr userDrawn="1"/>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806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mj-lt"/>
              </a:defRPr>
            </a:lvl1pPr>
          </a:lstStyle>
          <a:p>
            <a:pPr>
              <a:defRPr/>
            </a:pPr>
            <a:endParaRPr lang="en-US" altLang="en-US"/>
          </a:p>
        </p:txBody>
      </p:sp>
      <p:sp>
        <p:nvSpPr>
          <p:cNvPr id="880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en-US"/>
          </a:p>
        </p:txBody>
      </p:sp>
      <p:sp>
        <p:nvSpPr>
          <p:cNvPr id="8807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pPr>
              <a:defRPr/>
            </a:pPr>
            <a:fld id="{0B724432-7074-48CD-A4BB-1124BF04B4F5}" type="slidenum">
              <a:rPr lang="en-US" altLang="en-US"/>
              <a:pPr>
                <a:defRPr/>
              </a:pPr>
              <a:t>‹#›</a:t>
            </a:fld>
            <a:endParaRPr lang="en-US" altLang="en-US"/>
          </a:p>
        </p:txBody>
      </p:sp>
      <p:sp>
        <p:nvSpPr>
          <p:cNvPr id="8807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lgn="r" eaLnBrk="0" hangingPunct="0">
              <a:defRPr/>
            </a:pPr>
            <a:endParaRPr lang="en-US"/>
          </a:p>
        </p:txBody>
      </p:sp>
      <p:sp>
        <p:nvSpPr>
          <p:cNvPr id="88072" name="Line 8"/>
          <p:cNvSpPr>
            <a:spLocks noChangeShapeType="1"/>
          </p:cNvSpPr>
          <p:nvPr/>
        </p:nvSpPr>
        <p:spPr bwMode="auto">
          <a:xfrm>
            <a:off x="457200" y="6553200"/>
            <a:ext cx="8229600" cy="0"/>
          </a:xfrm>
          <a:prstGeom prst="line">
            <a:avLst/>
          </a:prstGeom>
          <a:noFill/>
          <a:ln w="19050">
            <a:solidFill>
              <a:schemeClr val="accent1"/>
            </a:solidFill>
            <a:round/>
            <a:headEnd/>
            <a:tailEnd/>
          </a:ln>
          <a:effectLst/>
        </p:spPr>
        <p:txBody>
          <a:bodyPr/>
          <a:lstStyle/>
          <a:p>
            <a:pPr algn="r" eaLnBrk="0" hangingPunct="0">
              <a:defRPr/>
            </a:pPr>
            <a:endParaRPr lang="en-US"/>
          </a:p>
        </p:txBody>
      </p:sp>
    </p:spTree>
  </p:cSld>
  <p:clrMap bg1="dk2" tx1="lt1" bg2="dk1" tx2="lt2" accent1="accent1" accent2="accent2" accent3="accent3" accent4="accent4" accent5="accent5" accent6="accent6" hlink="hlink" folHlink="folHlink"/>
  <p:sldLayoutIdLst>
    <p:sldLayoutId id="2147483834" r:id="rId1"/>
    <p:sldLayoutId id="2147483833" r:id="rId2"/>
    <p:sldLayoutId id="2147483832" r:id="rId3"/>
    <p:sldLayoutId id="2147483831" r:id="rId4"/>
    <p:sldLayoutId id="2147483830" r:id="rId5"/>
    <p:sldLayoutId id="2147483829" r:id="rId6"/>
    <p:sldLayoutId id="2147483828" r:id="rId7"/>
    <p:sldLayoutId id="2147483827" r:id="rId8"/>
    <p:sldLayoutId id="2147483826" r:id="rId9"/>
    <p:sldLayoutId id="2147483825" r:id="rId10"/>
    <p:sldLayoutId id="2147483824" r:id="rId11"/>
    <p:sldLayoutId id="2147483823" r:id="rId12"/>
    <p:sldLayoutId id="2147483822" r:id="rId13"/>
  </p:sldLayoutIdLs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806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smtClean="0">
                <a:latin typeface="+mj-lt"/>
              </a:defRPr>
            </a:lvl1pPr>
          </a:lstStyle>
          <a:p>
            <a:pPr>
              <a:defRPr/>
            </a:pPr>
            <a:endParaRPr lang="en-US" altLang="en-US">
              <a:solidFill>
                <a:srgbClr val="FFFFFF"/>
              </a:solidFill>
            </a:endParaRPr>
          </a:p>
        </p:txBody>
      </p:sp>
      <p:sp>
        <p:nvSpPr>
          <p:cNvPr id="880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mj-lt"/>
              </a:defRPr>
            </a:lvl1pPr>
          </a:lstStyle>
          <a:p>
            <a:pPr>
              <a:defRPr/>
            </a:pPr>
            <a:endParaRPr lang="en-US" altLang="en-US">
              <a:solidFill>
                <a:srgbClr val="FFFFFF"/>
              </a:solidFill>
            </a:endParaRPr>
          </a:p>
        </p:txBody>
      </p:sp>
      <p:sp>
        <p:nvSpPr>
          <p:cNvPr id="8807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mj-lt"/>
              </a:defRPr>
            </a:lvl1pPr>
          </a:lstStyle>
          <a:p>
            <a:pPr algn="r">
              <a:defRPr/>
            </a:pPr>
            <a:fld id="{D0D0F61D-1983-4318-96D5-59BCD6608CAD}" type="slidenum">
              <a:rPr lang="en-US" altLang="en-US">
                <a:solidFill>
                  <a:srgbClr val="FFFFFF"/>
                </a:solidFill>
              </a:rPr>
              <a:pPr algn="r">
                <a:defRPr/>
              </a:pPr>
              <a:t>‹#›</a:t>
            </a:fld>
            <a:endParaRPr lang="en-US" altLang="en-US">
              <a:solidFill>
                <a:srgbClr val="FFFFFF"/>
              </a:solidFill>
            </a:endParaRPr>
          </a:p>
        </p:txBody>
      </p:sp>
      <p:sp>
        <p:nvSpPr>
          <p:cNvPr id="8807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lgn="r" eaLnBrk="0" hangingPunct="0">
              <a:defRPr/>
            </a:pPr>
            <a:endParaRPr lang="en-US">
              <a:solidFill>
                <a:srgbClr val="FFFFFF"/>
              </a:solidFill>
            </a:endParaRPr>
          </a:p>
        </p:txBody>
      </p:sp>
      <p:sp>
        <p:nvSpPr>
          <p:cNvPr id="88072" name="Line 8"/>
          <p:cNvSpPr>
            <a:spLocks noChangeShapeType="1"/>
          </p:cNvSpPr>
          <p:nvPr/>
        </p:nvSpPr>
        <p:spPr bwMode="auto">
          <a:xfrm>
            <a:off x="457200" y="6553200"/>
            <a:ext cx="8229600" cy="0"/>
          </a:xfrm>
          <a:prstGeom prst="line">
            <a:avLst/>
          </a:prstGeom>
          <a:noFill/>
          <a:ln w="19050">
            <a:solidFill>
              <a:schemeClr val="accent1"/>
            </a:solidFill>
            <a:round/>
            <a:headEnd/>
            <a:tailEnd/>
          </a:ln>
          <a:effectLst/>
        </p:spPr>
        <p:txBody>
          <a:bodyPr/>
          <a:lstStyle/>
          <a:p>
            <a:pPr algn="r" eaLnBrk="0" hangingPunct="0">
              <a:defRPr/>
            </a:pPr>
            <a:endParaRPr lang="en-US">
              <a:solidFill>
                <a:srgbClr val="FFFFFF"/>
              </a:solidFill>
            </a:endParaRPr>
          </a:p>
        </p:txBody>
      </p:sp>
    </p:spTree>
    <p:extLst>
      <p:ext uri="{BB962C8B-B14F-4D97-AF65-F5344CB8AC3E}">
        <p14:creationId xmlns:p14="http://schemas.microsoft.com/office/powerpoint/2010/main" val="2820185560"/>
      </p:ext>
    </p:extLst>
  </p:cSld>
  <p:clrMap bg1="dk2" tx1="lt1" bg2="dk1"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Ls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9" descr="Template2_060712 copy"/>
          <p:cNvPicPr>
            <a:picLocks noChangeAspect="1" noChangeArrowheads="1"/>
          </p:cNvPicPr>
          <p:nvPr userDrawn="1"/>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806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mj-lt"/>
              </a:defRPr>
            </a:lvl1pPr>
          </a:lstStyle>
          <a:p>
            <a:pPr>
              <a:defRPr/>
            </a:pPr>
            <a:endParaRPr lang="en-US" altLang="en-US">
              <a:solidFill>
                <a:srgbClr val="FFFFFF"/>
              </a:solidFill>
            </a:endParaRPr>
          </a:p>
        </p:txBody>
      </p:sp>
      <p:sp>
        <p:nvSpPr>
          <p:cNvPr id="880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en-US">
              <a:solidFill>
                <a:srgbClr val="FFFFFF"/>
              </a:solidFill>
            </a:endParaRPr>
          </a:p>
        </p:txBody>
      </p:sp>
      <p:sp>
        <p:nvSpPr>
          <p:cNvPr id="8807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pPr>
              <a:defRPr/>
            </a:pPr>
            <a:fld id="{0B724432-7074-48CD-A4BB-1124BF04B4F5}" type="slidenum">
              <a:rPr lang="en-US" altLang="en-US">
                <a:solidFill>
                  <a:srgbClr val="FFFFFF"/>
                </a:solidFill>
              </a:rPr>
              <a:pPr>
                <a:defRPr/>
              </a:pPr>
              <a:t>‹#›</a:t>
            </a:fld>
            <a:endParaRPr lang="en-US" altLang="en-US">
              <a:solidFill>
                <a:srgbClr val="FFFFFF"/>
              </a:solidFill>
            </a:endParaRPr>
          </a:p>
        </p:txBody>
      </p:sp>
      <p:sp>
        <p:nvSpPr>
          <p:cNvPr id="8807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lgn="r" eaLnBrk="0" hangingPunct="0">
              <a:defRPr/>
            </a:pPr>
            <a:endParaRPr lang="en-US">
              <a:solidFill>
                <a:srgbClr val="FFFFFF"/>
              </a:solidFill>
            </a:endParaRPr>
          </a:p>
        </p:txBody>
      </p:sp>
      <p:sp>
        <p:nvSpPr>
          <p:cNvPr id="88072" name="Line 8"/>
          <p:cNvSpPr>
            <a:spLocks noChangeShapeType="1"/>
          </p:cNvSpPr>
          <p:nvPr/>
        </p:nvSpPr>
        <p:spPr bwMode="auto">
          <a:xfrm>
            <a:off x="457200" y="6553200"/>
            <a:ext cx="8229600" cy="0"/>
          </a:xfrm>
          <a:prstGeom prst="line">
            <a:avLst/>
          </a:prstGeom>
          <a:noFill/>
          <a:ln w="19050">
            <a:solidFill>
              <a:schemeClr val="accent1"/>
            </a:solidFill>
            <a:round/>
            <a:headEnd/>
            <a:tailEnd/>
          </a:ln>
          <a:effectLst/>
        </p:spPr>
        <p:txBody>
          <a:bodyPr/>
          <a:lstStyle/>
          <a:p>
            <a:pPr algn="r" eaLnBrk="0" hangingPunct="0">
              <a:defRPr/>
            </a:pPr>
            <a:endParaRPr lang="en-US">
              <a:solidFill>
                <a:srgbClr val="FFFFFF"/>
              </a:solidFill>
            </a:endParaRPr>
          </a:p>
        </p:txBody>
      </p:sp>
    </p:spTree>
    <p:extLst>
      <p:ext uri="{BB962C8B-B14F-4D97-AF65-F5344CB8AC3E}">
        <p14:creationId xmlns:p14="http://schemas.microsoft.com/office/powerpoint/2010/main" val="2745700243"/>
      </p:ext>
    </p:extLst>
  </p:cSld>
  <p:clrMap bg1="dk2" tx1="lt1" bg2="dk1"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Ls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fontAlgn="auto">
              <a:spcBef>
                <a:spcPts val="0"/>
              </a:spcBef>
              <a:spcAft>
                <a:spcPts val="0"/>
              </a:spcAft>
            </a:pPr>
            <a:fld id="{6795102B-67E5-47CB-B961-91BC1777B01B}" type="datetimeFigureOut">
              <a:rPr lang="en-US" smtClean="0">
                <a:solidFill>
                  <a:prstClr val="black">
                    <a:lumMod val="65000"/>
                    <a:lumOff val="35000"/>
                  </a:prstClr>
                </a:solidFill>
              </a:rPr>
              <a:pPr fontAlgn="auto">
                <a:spcBef>
                  <a:spcPts val="0"/>
                </a:spcBef>
                <a:spcAft>
                  <a:spcPts val="0"/>
                </a:spcAft>
              </a:pPr>
              <a:t>4/4/2016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auto">
              <a:spcBef>
                <a:spcPts val="0"/>
              </a:spcBef>
              <a:spcAft>
                <a:spcPts val="0"/>
              </a:spcAft>
            </a:pP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fontAlgn="auto">
              <a:spcBef>
                <a:spcPts val="0"/>
              </a:spcBef>
              <a:spcAft>
                <a:spcPts val="0"/>
              </a:spcAft>
            </a:pPr>
            <a:fld id="{3EDCCAA1-E197-43EC-AF6C-7F7B833CD8FB}" type="slidenum">
              <a:rPr lang="en-US" smtClean="0">
                <a:solidFill>
                  <a:prstClr val="black">
                    <a:lumMod val="65000"/>
                    <a:lumOff val="35000"/>
                  </a:prstClr>
                </a:solidFill>
              </a:rPr>
              <a:pPr fontAlgn="auto">
                <a:spcBef>
                  <a:spcPts val="0"/>
                </a:spcBef>
                <a:spcAft>
                  <a:spcPts val="0"/>
                </a:spcAft>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532597121"/>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tif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1.tiff"/></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google.com/url?sa=i&amp;rct=j&amp;q=&amp;esrc=s&amp;frm=1&amp;source=images&amp;cd=&amp;cad=rja&amp;docid=ey8wS9VvdoDpiM&amp;tbnid=swPjzqmZ-vUCoM:&amp;ved=0CAUQjRw&amp;url=http://www.kplu.org/post/metro-buses-snow-routes-monday&amp;ei=Kt5QUcT3FMaZiAKTpIHwCQ&amp;bvm=bv.44342787,d.cGE&amp;psig=AFQjCNF2srKaDsLuGbzXTQLbeC2K93sVcA&amp;ust=1364340564233143" TargetMode="External"/><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www.kingcounty.gov/exec/equity/team.aspx" TargetMode="External"/><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017" name="Picture 10" descr="Template2_060712 cop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6018" name="Rectangle 12"/>
          <p:cNvSpPr>
            <a:spLocks noChangeArrowheads="1"/>
          </p:cNvSpPr>
          <p:nvPr/>
        </p:nvSpPr>
        <p:spPr bwMode="auto">
          <a:xfrm>
            <a:off x="-304800" y="2895600"/>
            <a:ext cx="9144000" cy="0"/>
          </a:xfrm>
          <a:prstGeom prst="rect">
            <a:avLst/>
          </a:prstGeom>
          <a:noFill/>
          <a:ln w="9525">
            <a:noFill/>
            <a:miter lim="800000"/>
            <a:headEnd/>
            <a:tailEnd/>
          </a:ln>
        </p:spPr>
        <p:txBody>
          <a:bodyPr wrap="none" anchor="ctr">
            <a:spAutoFit/>
          </a:bodyPr>
          <a:lstStyle/>
          <a:p>
            <a:pPr algn="r" eaLnBrk="0" hangingPunct="0"/>
            <a:endParaRPr lang="en-US"/>
          </a:p>
        </p:txBody>
      </p:sp>
      <p:sp>
        <p:nvSpPr>
          <p:cNvPr id="86019" name="Rectangle 13"/>
          <p:cNvSpPr>
            <a:spLocks noChangeArrowheads="1"/>
          </p:cNvSpPr>
          <p:nvPr/>
        </p:nvSpPr>
        <p:spPr bwMode="auto">
          <a:xfrm>
            <a:off x="0" y="3971925"/>
            <a:ext cx="9144000" cy="0"/>
          </a:xfrm>
          <a:prstGeom prst="rect">
            <a:avLst/>
          </a:prstGeom>
          <a:noFill/>
          <a:ln w="9525">
            <a:noFill/>
            <a:miter lim="800000"/>
            <a:headEnd/>
            <a:tailEnd/>
          </a:ln>
        </p:spPr>
        <p:txBody>
          <a:bodyPr wrap="none" anchor="ctr">
            <a:spAutoFit/>
          </a:bodyPr>
          <a:lstStyle/>
          <a:p>
            <a:endParaRPr lang="en-US" sz="1800"/>
          </a:p>
        </p:txBody>
      </p:sp>
      <p:pic>
        <p:nvPicPr>
          <p:cNvPr id="86020" name="Picture 15" descr="Working toward fairness and opportunity for all"/>
          <p:cNvPicPr>
            <a:picLocks noChangeAspect="1" noChangeArrowheads="1"/>
          </p:cNvPicPr>
          <p:nvPr/>
        </p:nvPicPr>
        <p:blipFill>
          <a:blip r:embed="rId4"/>
          <a:srcRect/>
          <a:stretch>
            <a:fillRect/>
          </a:stretch>
        </p:blipFill>
        <p:spPr bwMode="auto">
          <a:xfrm>
            <a:off x="1622425" y="457200"/>
            <a:ext cx="5899150" cy="1843149"/>
          </a:xfrm>
          <a:prstGeom prst="rect">
            <a:avLst/>
          </a:prstGeom>
          <a:noFill/>
          <a:ln w="9525">
            <a:noFill/>
            <a:miter lim="800000"/>
            <a:headEnd/>
            <a:tailEnd/>
          </a:ln>
        </p:spPr>
      </p:pic>
      <p:sp>
        <p:nvSpPr>
          <p:cNvPr id="2" name="TextBox 1"/>
          <p:cNvSpPr txBox="1"/>
          <p:nvPr/>
        </p:nvSpPr>
        <p:spPr>
          <a:xfrm>
            <a:off x="381000" y="4800600"/>
            <a:ext cx="8077200" cy="1415772"/>
          </a:xfrm>
          <a:prstGeom prst="rect">
            <a:avLst/>
          </a:prstGeom>
          <a:noFill/>
        </p:spPr>
        <p:txBody>
          <a:bodyPr wrap="square" rtlCol="0">
            <a:spAutoFit/>
          </a:bodyPr>
          <a:lstStyle/>
          <a:p>
            <a:endParaRPr lang="en-US" sz="1400" b="1" dirty="0" smtClean="0">
              <a:solidFill>
                <a:schemeClr val="bg2"/>
              </a:solidFill>
            </a:endParaRPr>
          </a:p>
          <a:p>
            <a:r>
              <a:rPr lang="en-US" b="1" dirty="0" smtClean="0">
                <a:solidFill>
                  <a:schemeClr val="bg2"/>
                </a:solidFill>
              </a:rPr>
              <a:t>Matias Valenzuela</a:t>
            </a:r>
            <a:r>
              <a:rPr lang="en-US" sz="1400" b="1" dirty="0" smtClean="0">
                <a:solidFill>
                  <a:schemeClr val="bg2"/>
                </a:solidFill>
              </a:rPr>
              <a:t>, </a:t>
            </a:r>
            <a:r>
              <a:rPr lang="en-US" sz="1800" b="1" dirty="0" smtClean="0">
                <a:solidFill>
                  <a:schemeClr val="bg2"/>
                </a:solidFill>
              </a:rPr>
              <a:t>PhD      </a:t>
            </a:r>
          </a:p>
          <a:p>
            <a:r>
              <a:rPr lang="en-US" sz="1600" b="1" dirty="0" smtClean="0">
                <a:solidFill>
                  <a:schemeClr val="bg2"/>
                </a:solidFill>
              </a:rPr>
              <a:t>Director</a:t>
            </a:r>
          </a:p>
          <a:p>
            <a:r>
              <a:rPr lang="en-US" sz="1600" b="1" dirty="0">
                <a:solidFill>
                  <a:schemeClr val="bg2"/>
                </a:solidFill>
              </a:rPr>
              <a:t>O</a:t>
            </a:r>
            <a:r>
              <a:rPr lang="en-US" sz="1600" b="1" dirty="0" smtClean="0">
                <a:solidFill>
                  <a:schemeClr val="bg2"/>
                </a:solidFill>
              </a:rPr>
              <a:t>ffice of Equity and Social Justice</a:t>
            </a:r>
          </a:p>
          <a:p>
            <a:r>
              <a:rPr lang="en-US" sz="1600" b="1" dirty="0" smtClean="0">
                <a:solidFill>
                  <a:schemeClr val="bg2"/>
                </a:solidFill>
              </a:rPr>
              <a:t>Office of King County Executive Dow Constantine</a:t>
            </a:r>
          </a:p>
        </p:txBody>
      </p:sp>
      <p:sp>
        <p:nvSpPr>
          <p:cNvPr id="3" name="TextBox 2"/>
          <p:cNvSpPr txBox="1"/>
          <p:nvPr/>
        </p:nvSpPr>
        <p:spPr>
          <a:xfrm>
            <a:off x="609600" y="2819400"/>
            <a:ext cx="7391400" cy="1692771"/>
          </a:xfrm>
          <a:prstGeom prst="rect">
            <a:avLst/>
          </a:prstGeom>
          <a:noFill/>
        </p:spPr>
        <p:txBody>
          <a:bodyPr wrap="square" rtlCol="0">
            <a:spAutoFit/>
          </a:bodyPr>
          <a:lstStyle/>
          <a:p>
            <a:pPr algn="ctr"/>
            <a:r>
              <a:rPr lang="en-US" sz="3200" b="1" dirty="0" smtClean="0">
                <a:solidFill>
                  <a:schemeClr val="bg2"/>
                </a:solidFill>
              </a:rPr>
              <a:t>King County’s journey in advancing and institutionalizing equity </a:t>
            </a:r>
          </a:p>
          <a:p>
            <a:pPr algn="ctr"/>
            <a:endParaRPr lang="en-US" sz="2000" b="1" dirty="0" smtClean="0">
              <a:solidFill>
                <a:schemeClr val="bg2"/>
              </a:solidFill>
            </a:endParaRPr>
          </a:p>
          <a:p>
            <a:pPr algn="ctr"/>
            <a:r>
              <a:rPr lang="en-US" sz="2000" b="1" dirty="0" smtClean="0">
                <a:solidFill>
                  <a:schemeClr val="bg2"/>
                </a:solidFill>
              </a:rPr>
              <a:t>NNIP - April 2016 – San Antonio</a:t>
            </a:r>
            <a:endParaRPr lang="en-US" sz="2000" b="1" dirty="0">
              <a:solidFill>
                <a:schemeClr val="bg2"/>
              </a:solidFill>
            </a:endParaRPr>
          </a:p>
        </p:txBody>
      </p:sp>
      <p:pic>
        <p:nvPicPr>
          <p:cNvPr id="9" name="Picture 2" descr="C:\Users\valenzm\AppData\Local\Microsoft\Windows\Temporary Internet Files\Content.IE5\OIZ3XB5M\KClogo_v_bw_m.tif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372" y="5181600"/>
            <a:ext cx="1371600" cy="9814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24" t="11221" r="7367" b="5169"/>
          <a:stretch/>
        </p:blipFill>
        <p:spPr bwMode="auto">
          <a:xfrm>
            <a:off x="2089495" y="2590800"/>
            <a:ext cx="7057969" cy="386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5943600"/>
            <a:ext cx="1066800" cy="76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110" y="304800"/>
            <a:ext cx="2362200" cy="171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280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1378" name="Picture 5"/>
          <p:cNvPicPr>
            <a:picLocks noChangeAspect="1" noChangeArrowheads="1"/>
          </p:cNvPicPr>
          <p:nvPr/>
        </p:nvPicPr>
        <p:blipFill>
          <a:blip r:embed="rId3"/>
          <a:srcRect/>
          <a:stretch>
            <a:fillRect/>
          </a:stretch>
        </p:blipFill>
        <p:spPr bwMode="auto">
          <a:xfrm>
            <a:off x="1676400" y="1054915"/>
            <a:ext cx="4876800" cy="5513242"/>
          </a:xfrm>
          <a:prstGeom prst="rect">
            <a:avLst/>
          </a:prstGeom>
          <a:noFill/>
          <a:ln w="9525">
            <a:noFill/>
            <a:miter lim="800000"/>
            <a:headEnd/>
            <a:tailEnd/>
          </a:ln>
        </p:spPr>
      </p:pic>
      <p:pic>
        <p:nvPicPr>
          <p:cNvPr id="3" name="Picture 2" descr="C:\Users\valenzm\AppData\Local\Microsoft\Windows\Temporary Internet Files\Content.IE5\OIZ3XB5M\KClogo_v_bw_m.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961" y="228600"/>
            <a:ext cx="1147916" cy="8213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7000" y="208280"/>
            <a:ext cx="7234084" cy="707886"/>
          </a:xfrm>
          <a:prstGeom prst="rect">
            <a:avLst/>
          </a:prstGeom>
          <a:noFill/>
        </p:spPr>
        <p:txBody>
          <a:bodyPr wrap="square" rtlCol="0">
            <a:spAutoFit/>
          </a:bodyPr>
          <a:lstStyle/>
          <a:p>
            <a:r>
              <a:rPr lang="en-US" sz="2000" b="1" dirty="0" smtClean="0">
                <a:solidFill>
                  <a:schemeClr val="bg2"/>
                </a:solidFill>
              </a:rPr>
              <a:t>King County Strategic Plan and </a:t>
            </a:r>
          </a:p>
          <a:p>
            <a:r>
              <a:rPr lang="en-US" sz="2000" b="1" dirty="0" smtClean="0">
                <a:solidFill>
                  <a:schemeClr val="bg2"/>
                </a:solidFill>
              </a:rPr>
              <a:t>Equity &amp; Social Justice Ordinance</a:t>
            </a:r>
            <a:endParaRPr lang="en-US" sz="2000" b="1" dirty="0">
              <a:solidFill>
                <a:schemeClr val="bg2"/>
              </a:solidFill>
            </a:endParaRPr>
          </a:p>
        </p:txBody>
      </p:sp>
    </p:spTree>
    <p:extLst>
      <p:ext uri="{BB962C8B-B14F-4D97-AF65-F5344CB8AC3E}">
        <p14:creationId xmlns:p14="http://schemas.microsoft.com/office/powerpoint/2010/main" val="34049783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6666">
            <a:alpha val="83000"/>
          </a:srgbClr>
        </a:solidFill>
        <a:effectLst/>
      </p:bgPr>
    </p:bg>
    <p:spTree>
      <p:nvGrpSpPr>
        <p:cNvPr id="1" name=""/>
        <p:cNvGrpSpPr/>
        <p:nvPr/>
      </p:nvGrpSpPr>
      <p:grpSpPr>
        <a:xfrm>
          <a:off x="0" y="0"/>
          <a:ext cx="0" cy="0"/>
          <a:chOff x="0" y="0"/>
          <a:chExt cx="0" cy="0"/>
        </a:xfrm>
      </p:grpSpPr>
      <p:sp>
        <p:nvSpPr>
          <p:cNvPr id="10243" name="AutoShape 3"/>
          <p:cNvSpPr>
            <a:spLocks noChangeAspect="1" noChangeArrowheads="1"/>
          </p:cNvSpPr>
          <p:nvPr/>
        </p:nvSpPr>
        <p:spPr bwMode="auto">
          <a:xfrm>
            <a:off x="381000" y="1524000"/>
            <a:ext cx="8229600" cy="4213225"/>
          </a:xfrm>
          <a:prstGeom prst="rect">
            <a:avLst/>
          </a:prstGeom>
          <a:noFill/>
          <a:ln w="9525">
            <a:noFill/>
            <a:miter lim="800000"/>
            <a:headEnd/>
            <a:tailEnd/>
          </a:ln>
        </p:spPr>
        <p:txBody>
          <a:bodyPr/>
          <a:lstStyle/>
          <a:p>
            <a:pPr algn="r" eaLnBrk="0" hangingPunct="0"/>
            <a:endParaRPr lang="en-US">
              <a:solidFill>
                <a:srgbClr val="FFFFFF"/>
              </a:solidFill>
            </a:endParaRPr>
          </a:p>
        </p:txBody>
      </p:sp>
      <p:sp>
        <p:nvSpPr>
          <p:cNvPr id="10257" name="Text Box 17"/>
          <p:cNvSpPr txBox="1">
            <a:spLocks noChangeArrowheads="1"/>
          </p:cNvSpPr>
          <p:nvPr/>
        </p:nvSpPr>
        <p:spPr bwMode="auto">
          <a:xfrm>
            <a:off x="609600" y="5562600"/>
            <a:ext cx="1468438" cy="685800"/>
          </a:xfrm>
          <a:prstGeom prst="rect">
            <a:avLst/>
          </a:prstGeom>
          <a:noFill/>
          <a:ln w="9525" algn="ctr">
            <a:noFill/>
            <a:miter lim="800000"/>
            <a:headEnd/>
            <a:tailEnd/>
          </a:ln>
        </p:spPr>
        <p:txBody>
          <a:bodyPr lIns="79553" tIns="39776" rIns="79553" bIns="39776"/>
          <a:lstStyle/>
          <a:p>
            <a:pPr algn="ctr" eaLnBrk="0" hangingPunct="0"/>
            <a:endParaRPr lang="en-US" sz="2000" b="1">
              <a:solidFill>
                <a:srgbClr val="FFCC00"/>
              </a:solidFill>
            </a:endParaRPr>
          </a:p>
        </p:txBody>
      </p:sp>
      <p:sp>
        <p:nvSpPr>
          <p:cNvPr id="10265" name="Text Box 25"/>
          <p:cNvSpPr txBox="1">
            <a:spLocks noChangeArrowheads="1"/>
          </p:cNvSpPr>
          <p:nvPr/>
        </p:nvSpPr>
        <p:spPr bwMode="auto">
          <a:xfrm>
            <a:off x="533400" y="3962400"/>
            <a:ext cx="1565275" cy="292100"/>
          </a:xfrm>
          <a:prstGeom prst="rect">
            <a:avLst/>
          </a:prstGeom>
          <a:noFill/>
          <a:ln w="9525" algn="ctr">
            <a:noFill/>
            <a:miter lim="800000"/>
            <a:headEnd/>
            <a:tailEnd/>
          </a:ln>
        </p:spPr>
        <p:txBody>
          <a:bodyPr lIns="79553" tIns="39776" rIns="79553" bIns="39776">
            <a:spAutoFit/>
          </a:bodyPr>
          <a:lstStyle/>
          <a:p>
            <a:pPr algn="r" eaLnBrk="0" hangingPunct="0"/>
            <a:endParaRPr lang="en-US" sz="1400" b="1">
              <a:solidFill>
                <a:srgbClr val="FFFFFF"/>
              </a:solidFill>
              <a:latin typeface="Verdana" pitchFamily="34" charset="0"/>
            </a:endParaRPr>
          </a:p>
        </p:txBody>
      </p:sp>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41" y="0"/>
            <a:ext cx="7584841" cy="689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C:\Users\valenzm\AppData\Local\Microsoft\Windows\Temporary Internet Files\Content.IE5\OIZ3XB5M\KClogo_v_bw_m.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699" y="6233160"/>
            <a:ext cx="822960" cy="58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2649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6666"/>
        </a:solidFill>
        <a:effectLst/>
      </p:bgPr>
    </p:bg>
    <p:spTree>
      <p:nvGrpSpPr>
        <p:cNvPr id="1" name=""/>
        <p:cNvGrpSpPr/>
        <p:nvPr/>
      </p:nvGrpSpPr>
      <p:grpSpPr>
        <a:xfrm>
          <a:off x="0" y="0"/>
          <a:ext cx="0" cy="0"/>
          <a:chOff x="0" y="0"/>
          <a:chExt cx="0" cy="0"/>
        </a:xfrm>
      </p:grpSpPr>
      <p:pic>
        <p:nvPicPr>
          <p:cNvPr id="3074" name="Picture 2" descr="http://mediad.publicbroadcasting.net/p/kplu/files/styles/card/public/201011/metrobu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1207" y="2745074"/>
            <a:ext cx="3418809" cy="2166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86400" y="4911075"/>
            <a:ext cx="4237780" cy="400110"/>
          </a:xfrm>
          <a:prstGeom prst="rect">
            <a:avLst/>
          </a:prstGeom>
          <a:noFill/>
        </p:spPr>
        <p:txBody>
          <a:bodyPr wrap="square" rtlCol="0">
            <a:spAutoFit/>
          </a:bodyPr>
          <a:lstStyle/>
          <a:p>
            <a:r>
              <a:rPr lang="en-US" sz="2000" dirty="0" smtClean="0"/>
              <a:t>Transit strategic plan and fare</a:t>
            </a:r>
            <a:endParaRPr lang="en-US" sz="2000" dirty="0"/>
          </a:p>
        </p:txBody>
      </p:sp>
      <p:sp>
        <p:nvSpPr>
          <p:cNvPr id="5" name="TextBox 4"/>
          <p:cNvSpPr txBox="1"/>
          <p:nvPr/>
        </p:nvSpPr>
        <p:spPr>
          <a:xfrm>
            <a:off x="156437" y="2049734"/>
            <a:ext cx="3560513" cy="400110"/>
          </a:xfrm>
          <a:prstGeom prst="rect">
            <a:avLst/>
          </a:prstGeom>
          <a:noFill/>
        </p:spPr>
        <p:txBody>
          <a:bodyPr wrap="square" rtlCol="0">
            <a:spAutoFit/>
          </a:bodyPr>
          <a:lstStyle/>
          <a:p>
            <a:r>
              <a:rPr lang="en-US" sz="2000" dirty="0" smtClean="0"/>
              <a:t>Budgets and business plans</a:t>
            </a:r>
            <a:endParaRPr lang="en-US" sz="2000" dirty="0"/>
          </a:p>
        </p:txBody>
      </p:sp>
      <p:sp>
        <p:nvSpPr>
          <p:cNvPr id="6" name="TextBox 5"/>
          <p:cNvSpPr txBox="1"/>
          <p:nvPr/>
        </p:nvSpPr>
        <p:spPr>
          <a:xfrm>
            <a:off x="201757" y="3628019"/>
            <a:ext cx="3933825" cy="400110"/>
          </a:xfrm>
          <a:prstGeom prst="rect">
            <a:avLst/>
          </a:prstGeom>
          <a:noFill/>
        </p:spPr>
        <p:txBody>
          <a:bodyPr wrap="square" rtlCol="0">
            <a:spAutoFit/>
          </a:bodyPr>
          <a:lstStyle/>
          <a:p>
            <a:r>
              <a:rPr lang="en-US" sz="2000" dirty="0" smtClean="0"/>
              <a:t>Human resources and hiring</a:t>
            </a:r>
            <a:endParaRPr lang="en-US" sz="2000" dirty="0"/>
          </a:p>
        </p:txBody>
      </p:sp>
      <p:pic>
        <p:nvPicPr>
          <p:cNvPr id="3080" name="Picture 8" descr="Te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770768"/>
            <a:ext cx="9525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eam">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8882" y="3176969"/>
            <a:ext cx="9525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valenzm\Desktop\Temp\symbol002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51" y="186903"/>
            <a:ext cx="2562649" cy="18195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2400" y="261424"/>
            <a:ext cx="4804063" cy="1446550"/>
          </a:xfrm>
          <a:prstGeom prst="rect">
            <a:avLst/>
          </a:prstGeom>
          <a:noFill/>
          <a:ln>
            <a:solidFill>
              <a:schemeClr val="tx1"/>
            </a:solidFill>
          </a:ln>
        </p:spPr>
        <p:txBody>
          <a:bodyPr wrap="square" rtlCol="0">
            <a:spAutoFit/>
          </a:bodyPr>
          <a:lstStyle/>
          <a:p>
            <a:pPr algn="ctr"/>
            <a:r>
              <a:rPr lang="en-US" sz="2200" b="1" dirty="0" smtClean="0"/>
              <a:t>County wide activities</a:t>
            </a:r>
          </a:p>
          <a:p>
            <a:pPr marL="468313" indent="-468313">
              <a:buFont typeface="Arial" pitchFamily="34" charset="0"/>
              <a:buChar char="•"/>
            </a:pPr>
            <a:r>
              <a:rPr lang="en-US" sz="2200" dirty="0" smtClean="0"/>
              <a:t>policies </a:t>
            </a:r>
            <a:r>
              <a:rPr lang="en-US" sz="2200" dirty="0"/>
              <a:t>and </a:t>
            </a:r>
            <a:r>
              <a:rPr lang="en-US" sz="2200" dirty="0" smtClean="0"/>
              <a:t>decision-making</a:t>
            </a:r>
          </a:p>
          <a:p>
            <a:pPr marL="468313" indent="-468313">
              <a:buFont typeface="Arial" pitchFamily="34" charset="0"/>
              <a:buChar char="•"/>
            </a:pPr>
            <a:r>
              <a:rPr lang="en-US" sz="2200" dirty="0" smtClean="0"/>
              <a:t>organizational practices</a:t>
            </a:r>
          </a:p>
          <a:p>
            <a:pPr marL="468313" indent="-468313">
              <a:buFont typeface="Arial" pitchFamily="34" charset="0"/>
              <a:buChar char="•"/>
            </a:pPr>
            <a:r>
              <a:rPr lang="en-US" sz="2200" dirty="0" smtClean="0"/>
              <a:t>community </a:t>
            </a:r>
            <a:r>
              <a:rPr lang="en-US" sz="2200" dirty="0"/>
              <a:t>engagement</a:t>
            </a: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1073" y="4114800"/>
            <a:ext cx="4919663" cy="257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endParaRPr lang="en-US" dirty="0"/>
          </a:p>
        </p:txBody>
      </p:sp>
      <p:sp>
        <p:nvSpPr>
          <p:cNvPr id="7" name="Text Placeholder 6"/>
          <p:cNvSpPr>
            <a:spLocks noGrp="1"/>
          </p:cNvSpPr>
          <p:nvPr>
            <p:ph type="body" idx="1"/>
          </p:nvPr>
        </p:nvSpPr>
        <p:spPr/>
        <p:txBody>
          <a:bodyPr/>
          <a:lstStyle/>
          <a:p>
            <a:endParaRPr lang="en-US" dirty="0"/>
          </a:p>
        </p:txBody>
      </p:sp>
      <p:sp>
        <p:nvSpPr>
          <p:cNvPr id="8" name="Content Placeholder 7"/>
          <p:cNvSpPr>
            <a:spLocks noGrp="1"/>
          </p:cNvSpPr>
          <p:nvPr>
            <p:ph sz="half" idx="2"/>
          </p:nvPr>
        </p:nvSpPr>
        <p:spPr/>
        <p:txBody>
          <a:bodyPr/>
          <a:lstStyle/>
          <a:p>
            <a:endParaRPr lang="en-US" dirty="0"/>
          </a:p>
        </p:txBody>
      </p:sp>
      <p:sp>
        <p:nvSpPr>
          <p:cNvPr id="9" name="Text Placeholder 8"/>
          <p:cNvSpPr>
            <a:spLocks noGrp="1"/>
          </p:cNvSpPr>
          <p:nvPr>
            <p:ph type="body" sz="quarter" idx="3"/>
          </p:nvPr>
        </p:nvSpPr>
        <p:spPr/>
        <p:txBody>
          <a:bodyPr/>
          <a:lstStyle/>
          <a:p>
            <a:endParaRPr lang="en-US" dirty="0"/>
          </a:p>
        </p:txBody>
      </p:sp>
      <p:sp>
        <p:nvSpPr>
          <p:cNvPr id="10" name="Content Placeholder 9"/>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7130440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0593" name="Picture 4" descr="Template_060712 cop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0594" name="Rectangle 2"/>
          <p:cNvSpPr>
            <a:spLocks noGrp="1" noChangeArrowheads="1"/>
          </p:cNvSpPr>
          <p:nvPr>
            <p:ph type="title" idx="4294967295"/>
          </p:nvPr>
        </p:nvSpPr>
        <p:spPr>
          <a:xfrm>
            <a:off x="457200" y="255588"/>
            <a:ext cx="7696200" cy="636587"/>
          </a:xfrm>
        </p:spPr>
        <p:txBody>
          <a:bodyPr/>
          <a:lstStyle/>
          <a:p>
            <a:pPr eaLnBrk="1" hangingPunct="1"/>
            <a:endParaRPr lang="en-US" sz="4000" dirty="0" smtClean="0">
              <a:solidFill>
                <a:schemeClr val="tx1"/>
              </a:solidFill>
            </a:endParaRPr>
          </a:p>
        </p:txBody>
      </p:sp>
      <p:sp>
        <p:nvSpPr>
          <p:cNvPr id="110595" name="Rectangle 3"/>
          <p:cNvSpPr>
            <a:spLocks noChangeArrowheads="1"/>
          </p:cNvSpPr>
          <p:nvPr/>
        </p:nvSpPr>
        <p:spPr bwMode="auto">
          <a:xfrm>
            <a:off x="304800" y="1828800"/>
            <a:ext cx="8305800" cy="3410164"/>
          </a:xfrm>
          <a:prstGeom prst="rect">
            <a:avLst/>
          </a:prstGeom>
          <a:noFill/>
          <a:ln w="9525">
            <a:noFill/>
            <a:miter lim="800000"/>
            <a:headEnd/>
            <a:tailEnd/>
          </a:ln>
        </p:spPr>
        <p:txBody>
          <a:bodyPr>
            <a:spAutoFit/>
          </a:bodyPr>
          <a:lstStyle/>
          <a:p>
            <a:pPr marL="285750" indent="-285750">
              <a:buFont typeface="Arial" pitchFamily="34" charset="0"/>
              <a:buChar char="•"/>
            </a:pPr>
            <a:r>
              <a:rPr lang="en-US" dirty="0">
                <a:solidFill>
                  <a:schemeClr val="bg2"/>
                </a:solidFill>
              </a:rPr>
              <a:t>King County </a:t>
            </a:r>
            <a:r>
              <a:rPr lang="en-US" dirty="0" smtClean="0">
                <a:solidFill>
                  <a:schemeClr val="bg2"/>
                </a:solidFill>
              </a:rPr>
              <a:t>Equity </a:t>
            </a:r>
            <a:r>
              <a:rPr lang="en-US" dirty="0">
                <a:solidFill>
                  <a:schemeClr val="bg2"/>
                </a:solidFill>
              </a:rPr>
              <a:t>&amp; Social Justice </a:t>
            </a:r>
            <a:r>
              <a:rPr lang="en-US" sz="3200" dirty="0" smtClean="0">
                <a:solidFill>
                  <a:schemeClr val="bg2"/>
                </a:solidFill>
              </a:rPr>
              <a:t>www.kingcounty.gov/equity</a:t>
            </a:r>
            <a:r>
              <a:rPr lang="en-US" dirty="0" smtClean="0">
                <a:solidFill>
                  <a:schemeClr val="bg2"/>
                </a:solidFill>
              </a:rPr>
              <a:t> </a:t>
            </a:r>
            <a:endParaRPr lang="en-US" dirty="0">
              <a:solidFill>
                <a:schemeClr val="bg2"/>
              </a:solidFill>
            </a:endParaRPr>
          </a:p>
          <a:p>
            <a:pPr marL="742950" lvl="1" indent="-285750">
              <a:buFont typeface="Arial" pitchFamily="34" charset="0"/>
              <a:buChar char="•"/>
            </a:pPr>
            <a:r>
              <a:rPr lang="en-US" sz="1800" dirty="0" smtClean="0">
                <a:solidFill>
                  <a:schemeClr val="bg2"/>
                </a:solidFill>
              </a:rPr>
              <a:t>Tools, including Equity Impact Review Tool, Community Engagement Guide</a:t>
            </a:r>
            <a:endParaRPr lang="en-US" sz="1800" dirty="0">
              <a:solidFill>
                <a:schemeClr val="bg2"/>
              </a:solidFill>
            </a:endParaRPr>
          </a:p>
          <a:p>
            <a:pPr lvl="1">
              <a:spcBef>
                <a:spcPct val="40000"/>
              </a:spcBef>
            </a:pPr>
            <a:endParaRPr lang="en-US" u="sng" dirty="0">
              <a:solidFill>
                <a:schemeClr val="bg2"/>
              </a:solidFill>
            </a:endParaRPr>
          </a:p>
          <a:p>
            <a:r>
              <a:rPr lang="en-US" b="1" dirty="0" smtClean="0">
                <a:solidFill>
                  <a:schemeClr val="bg2"/>
                </a:solidFill>
              </a:rPr>
              <a:t>		Contact:</a:t>
            </a:r>
            <a:endParaRPr lang="en-US" b="1" dirty="0">
              <a:solidFill>
                <a:schemeClr val="bg2"/>
              </a:solidFill>
            </a:endParaRPr>
          </a:p>
          <a:p>
            <a:r>
              <a:rPr lang="en-US" dirty="0" smtClean="0">
                <a:solidFill>
                  <a:schemeClr val="bg2"/>
                </a:solidFill>
              </a:rPr>
              <a:t>		Matias.Valenzuela@KingCounty.gov</a:t>
            </a:r>
            <a:endParaRPr lang="en-US" dirty="0">
              <a:solidFill>
                <a:schemeClr val="bg2"/>
              </a:solidFill>
            </a:endParaRPr>
          </a:p>
          <a:p>
            <a:r>
              <a:rPr lang="en-US" dirty="0" smtClean="0">
                <a:solidFill>
                  <a:schemeClr val="bg2"/>
                </a:solidFill>
              </a:rPr>
              <a:t>		</a:t>
            </a:r>
            <a:r>
              <a:rPr lang="en-US" sz="1800" dirty="0" smtClean="0">
                <a:solidFill>
                  <a:schemeClr val="bg2"/>
                </a:solidFill>
              </a:rPr>
              <a:t>Director, Office of Equity and Social Justice</a:t>
            </a:r>
            <a:endParaRPr lang="en-US" sz="1800" dirty="0">
              <a:solidFill>
                <a:schemeClr val="bg2"/>
              </a:solidFill>
            </a:endParaRPr>
          </a:p>
          <a:p>
            <a:r>
              <a:rPr lang="en-US" sz="1800" dirty="0" smtClean="0">
                <a:solidFill>
                  <a:schemeClr val="bg1"/>
                </a:solidFill>
              </a:rPr>
              <a:t> </a:t>
            </a:r>
            <a:endParaRPr lang="en-US" sz="1800"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84750"/>
            <a:ext cx="2438400" cy="174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dge">
  <a:themeElements>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333333"/>
        </a:dk1>
        <a:lt1>
          <a:srgbClr val="FFFFFF"/>
        </a:lt1>
        <a:dk2>
          <a:srgbClr val="FFF085"/>
        </a:dk2>
        <a:lt2>
          <a:srgbClr val="FFFFFF"/>
        </a:lt2>
        <a:accent1>
          <a:srgbClr val="FF9900"/>
        </a:accent1>
        <a:accent2>
          <a:srgbClr val="CC3300"/>
        </a:accent2>
        <a:accent3>
          <a:srgbClr val="FFF6C2"/>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11">
        <a:dk1>
          <a:srgbClr val="333333"/>
        </a:dk1>
        <a:lt1>
          <a:srgbClr val="FFFFFF"/>
        </a:lt1>
        <a:dk2>
          <a:srgbClr val="FFF6B3"/>
        </a:dk2>
        <a:lt2>
          <a:srgbClr val="FFFFFF"/>
        </a:lt2>
        <a:accent1>
          <a:srgbClr val="FF9900"/>
        </a:accent1>
        <a:accent2>
          <a:srgbClr val="CC3300"/>
        </a:accent2>
        <a:accent3>
          <a:srgbClr val="FFFAD6"/>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12">
        <a:dk1>
          <a:srgbClr val="000000"/>
        </a:dk1>
        <a:lt1>
          <a:srgbClr val="FFF6B3"/>
        </a:lt1>
        <a:dk2>
          <a:srgbClr val="FFFFFF"/>
        </a:dk2>
        <a:lt2>
          <a:srgbClr val="333333"/>
        </a:lt2>
        <a:accent1>
          <a:srgbClr val="FF9900"/>
        </a:accent1>
        <a:accent2>
          <a:srgbClr val="CC3300"/>
        </a:accent2>
        <a:accent3>
          <a:srgbClr val="FFFAD6"/>
        </a:accent3>
        <a:accent4>
          <a:srgbClr val="000000"/>
        </a:accent4>
        <a:accent5>
          <a:srgbClr val="FFCAAA"/>
        </a:accent5>
        <a:accent6>
          <a:srgbClr val="B9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Edge 13">
        <a:dk1>
          <a:srgbClr val="000000"/>
        </a:dk1>
        <a:lt1>
          <a:srgbClr val="FFF6B3"/>
        </a:lt1>
        <a:dk2>
          <a:srgbClr val="FF9900"/>
        </a:dk2>
        <a:lt2>
          <a:srgbClr val="333333"/>
        </a:lt2>
        <a:accent1>
          <a:srgbClr val="FF9900"/>
        </a:accent1>
        <a:accent2>
          <a:srgbClr val="CC3300"/>
        </a:accent2>
        <a:accent3>
          <a:srgbClr val="FFFAD6"/>
        </a:accent3>
        <a:accent4>
          <a:srgbClr val="000000"/>
        </a:accent4>
        <a:accent5>
          <a:srgbClr val="FFCAAA"/>
        </a:accent5>
        <a:accent6>
          <a:srgbClr val="B9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Edge 14">
        <a:dk1>
          <a:srgbClr val="000000"/>
        </a:dk1>
        <a:lt1>
          <a:srgbClr val="FFF6B3"/>
        </a:lt1>
        <a:dk2>
          <a:srgbClr val="B06900"/>
        </a:dk2>
        <a:lt2>
          <a:srgbClr val="333333"/>
        </a:lt2>
        <a:accent1>
          <a:srgbClr val="FF9900"/>
        </a:accent1>
        <a:accent2>
          <a:srgbClr val="CC3300"/>
        </a:accent2>
        <a:accent3>
          <a:srgbClr val="FFFAD6"/>
        </a:accent3>
        <a:accent4>
          <a:srgbClr val="000000"/>
        </a:accent4>
        <a:accent5>
          <a:srgbClr val="FFCAAA"/>
        </a:accent5>
        <a:accent6>
          <a:srgbClr val="B9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333333"/>
        </a:dk1>
        <a:lt1>
          <a:srgbClr val="FFFFFF"/>
        </a:lt1>
        <a:dk2>
          <a:srgbClr val="FFF085"/>
        </a:dk2>
        <a:lt2>
          <a:srgbClr val="FFFFFF"/>
        </a:lt2>
        <a:accent1>
          <a:srgbClr val="FF9900"/>
        </a:accent1>
        <a:accent2>
          <a:srgbClr val="CC3300"/>
        </a:accent2>
        <a:accent3>
          <a:srgbClr val="FFF6C2"/>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11">
        <a:dk1>
          <a:srgbClr val="333333"/>
        </a:dk1>
        <a:lt1>
          <a:srgbClr val="FFFFFF"/>
        </a:lt1>
        <a:dk2>
          <a:srgbClr val="FFF6B3"/>
        </a:dk2>
        <a:lt2>
          <a:srgbClr val="FFFFFF"/>
        </a:lt2>
        <a:accent1>
          <a:srgbClr val="FF9900"/>
        </a:accent1>
        <a:accent2>
          <a:srgbClr val="CC3300"/>
        </a:accent2>
        <a:accent3>
          <a:srgbClr val="FFFAD6"/>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12">
        <a:dk1>
          <a:srgbClr val="000000"/>
        </a:dk1>
        <a:lt1>
          <a:srgbClr val="FFF6B3"/>
        </a:lt1>
        <a:dk2>
          <a:srgbClr val="FFFFFF"/>
        </a:dk2>
        <a:lt2>
          <a:srgbClr val="333333"/>
        </a:lt2>
        <a:accent1>
          <a:srgbClr val="FF9900"/>
        </a:accent1>
        <a:accent2>
          <a:srgbClr val="CC3300"/>
        </a:accent2>
        <a:accent3>
          <a:srgbClr val="FFFAD6"/>
        </a:accent3>
        <a:accent4>
          <a:srgbClr val="000000"/>
        </a:accent4>
        <a:accent5>
          <a:srgbClr val="FFCAAA"/>
        </a:accent5>
        <a:accent6>
          <a:srgbClr val="B9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Edge 13">
        <a:dk1>
          <a:srgbClr val="000000"/>
        </a:dk1>
        <a:lt1>
          <a:srgbClr val="FFF6B3"/>
        </a:lt1>
        <a:dk2>
          <a:srgbClr val="FF9900"/>
        </a:dk2>
        <a:lt2>
          <a:srgbClr val="333333"/>
        </a:lt2>
        <a:accent1>
          <a:srgbClr val="FF9900"/>
        </a:accent1>
        <a:accent2>
          <a:srgbClr val="CC3300"/>
        </a:accent2>
        <a:accent3>
          <a:srgbClr val="FFFAD6"/>
        </a:accent3>
        <a:accent4>
          <a:srgbClr val="000000"/>
        </a:accent4>
        <a:accent5>
          <a:srgbClr val="FFCAAA"/>
        </a:accent5>
        <a:accent6>
          <a:srgbClr val="B9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Edge 14">
        <a:dk1>
          <a:srgbClr val="000000"/>
        </a:dk1>
        <a:lt1>
          <a:srgbClr val="FFF6B3"/>
        </a:lt1>
        <a:dk2>
          <a:srgbClr val="B06900"/>
        </a:dk2>
        <a:lt2>
          <a:srgbClr val="333333"/>
        </a:lt2>
        <a:accent1>
          <a:srgbClr val="FF9900"/>
        </a:accent1>
        <a:accent2>
          <a:srgbClr val="CC3300"/>
        </a:accent2>
        <a:accent3>
          <a:srgbClr val="FFFAD6"/>
        </a:accent3>
        <a:accent4>
          <a:srgbClr val="000000"/>
        </a:accent4>
        <a:accent5>
          <a:srgbClr val="FFCAAA"/>
        </a:accent5>
        <a:accent6>
          <a:srgbClr val="B9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dge">
  <a:themeElements>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333333"/>
        </a:dk1>
        <a:lt1>
          <a:srgbClr val="FFFFFF"/>
        </a:lt1>
        <a:dk2>
          <a:srgbClr val="FFF085"/>
        </a:dk2>
        <a:lt2>
          <a:srgbClr val="FFFFFF"/>
        </a:lt2>
        <a:accent1>
          <a:srgbClr val="FF9900"/>
        </a:accent1>
        <a:accent2>
          <a:srgbClr val="CC3300"/>
        </a:accent2>
        <a:accent3>
          <a:srgbClr val="FFF6C2"/>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11">
        <a:dk1>
          <a:srgbClr val="333333"/>
        </a:dk1>
        <a:lt1>
          <a:srgbClr val="FFFFFF"/>
        </a:lt1>
        <a:dk2>
          <a:srgbClr val="FFF6B3"/>
        </a:dk2>
        <a:lt2>
          <a:srgbClr val="FFFFFF"/>
        </a:lt2>
        <a:accent1>
          <a:srgbClr val="FF9900"/>
        </a:accent1>
        <a:accent2>
          <a:srgbClr val="CC3300"/>
        </a:accent2>
        <a:accent3>
          <a:srgbClr val="FFFAD6"/>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12">
        <a:dk1>
          <a:srgbClr val="000000"/>
        </a:dk1>
        <a:lt1>
          <a:srgbClr val="FFF6B3"/>
        </a:lt1>
        <a:dk2>
          <a:srgbClr val="FFFFFF"/>
        </a:dk2>
        <a:lt2>
          <a:srgbClr val="333333"/>
        </a:lt2>
        <a:accent1>
          <a:srgbClr val="FF9900"/>
        </a:accent1>
        <a:accent2>
          <a:srgbClr val="CC3300"/>
        </a:accent2>
        <a:accent3>
          <a:srgbClr val="FFFAD6"/>
        </a:accent3>
        <a:accent4>
          <a:srgbClr val="000000"/>
        </a:accent4>
        <a:accent5>
          <a:srgbClr val="FFCAAA"/>
        </a:accent5>
        <a:accent6>
          <a:srgbClr val="B9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Edge 13">
        <a:dk1>
          <a:srgbClr val="000000"/>
        </a:dk1>
        <a:lt1>
          <a:srgbClr val="FFF6B3"/>
        </a:lt1>
        <a:dk2>
          <a:srgbClr val="FF9900"/>
        </a:dk2>
        <a:lt2>
          <a:srgbClr val="333333"/>
        </a:lt2>
        <a:accent1>
          <a:srgbClr val="FF9900"/>
        </a:accent1>
        <a:accent2>
          <a:srgbClr val="CC3300"/>
        </a:accent2>
        <a:accent3>
          <a:srgbClr val="FFFAD6"/>
        </a:accent3>
        <a:accent4>
          <a:srgbClr val="000000"/>
        </a:accent4>
        <a:accent5>
          <a:srgbClr val="FFCAAA"/>
        </a:accent5>
        <a:accent6>
          <a:srgbClr val="B9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Edge 14">
        <a:dk1>
          <a:srgbClr val="000000"/>
        </a:dk1>
        <a:lt1>
          <a:srgbClr val="FFF6B3"/>
        </a:lt1>
        <a:dk2>
          <a:srgbClr val="B06900"/>
        </a:dk2>
        <a:lt2>
          <a:srgbClr val="333333"/>
        </a:lt2>
        <a:accent1>
          <a:srgbClr val="FF9900"/>
        </a:accent1>
        <a:accent2>
          <a:srgbClr val="CC3300"/>
        </a:accent2>
        <a:accent3>
          <a:srgbClr val="FFFAD6"/>
        </a:accent3>
        <a:accent4>
          <a:srgbClr val="000000"/>
        </a:accent4>
        <a:accent5>
          <a:srgbClr val="FFCAAA"/>
        </a:accent5>
        <a:accent6>
          <a:srgbClr val="B9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8757</TotalTime>
  <Words>156</Words>
  <Application>Microsoft Office PowerPoint</Application>
  <PresentationFormat>On-screen Show (4:3)</PresentationFormat>
  <Paragraphs>45</Paragraphs>
  <Slides>6</Slides>
  <Notes>5</Notes>
  <HiddenSlides>0</HiddenSlides>
  <MMClips>0</MMClips>
  <ScaleCrop>false</ScaleCrop>
  <HeadingPairs>
    <vt:vector size="4" baseType="variant">
      <vt:variant>
        <vt:lpstr>Theme</vt:lpstr>
      </vt:variant>
      <vt:variant>
        <vt:i4>4</vt:i4>
      </vt:variant>
      <vt:variant>
        <vt:lpstr>Slide Titles</vt:lpstr>
      </vt:variant>
      <vt:variant>
        <vt:i4>6</vt:i4>
      </vt:variant>
    </vt:vector>
  </HeadingPairs>
  <TitlesOfParts>
    <vt:vector size="10" baseType="lpstr">
      <vt:lpstr>Edge</vt:lpstr>
      <vt:lpstr>1_Edge</vt:lpstr>
      <vt:lpstr>2_Edge</vt:lpstr>
      <vt:lpstr>Executive</vt:lpstr>
      <vt:lpstr>PowerPoint Presentation</vt:lpstr>
      <vt:lpstr>PowerPoint Presentation</vt:lpstr>
      <vt:lpstr>PowerPoint Presentation</vt:lpstr>
      <vt:lpstr>PowerPoint Presentation</vt:lpstr>
      <vt:lpstr>PowerPoint Presentation</vt:lpstr>
      <vt:lpstr>PowerPoint Presentation</vt:lpstr>
    </vt:vector>
  </TitlesOfParts>
  <Company>Public Health Seattle-King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Matías Valenzuela</dc:creator>
  <cp:lastModifiedBy>A Derian</cp:lastModifiedBy>
  <cp:revision>182</cp:revision>
  <cp:lastPrinted>2015-10-15T20:18:13Z</cp:lastPrinted>
  <dcterms:created xsi:type="dcterms:W3CDTF">2009-02-24T18:15:57Z</dcterms:created>
  <dcterms:modified xsi:type="dcterms:W3CDTF">2016-04-04T21:03:57Z</dcterms:modified>
</cp:coreProperties>
</file>