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144000"/>
  <p:notesSz cx="7010400" cy="9296400"/>
  <p:embeddedFontLst>
    <p:embeddedFont>
      <p:font typeface="Cabin"/>
      <p:regular r:id="rId10"/>
      <p:bold r:id="rId11"/>
      <p:italic r:id="rId12"/>
      <p:boldItalic r:id="rId13"/>
    </p:embeddedFont>
    <p:embeddedFont>
      <p:font typeface="Domine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bin-bold.fntdata"/><Relationship Id="rId10" Type="http://schemas.openxmlformats.org/officeDocument/2006/relationships/font" Target="fonts/Cabin-regular.fntdata"/><Relationship Id="rId13" Type="http://schemas.openxmlformats.org/officeDocument/2006/relationships/font" Target="fonts/Cabin-boldItalic.fntdata"/><Relationship Id="rId12" Type="http://schemas.openxmlformats.org/officeDocument/2006/relationships/font" Target="fonts/Cabin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Domine-bold.fntdata"/><Relationship Id="rId14" Type="http://schemas.openxmlformats.org/officeDocument/2006/relationships/font" Target="fonts/Domi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339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1100" y="698500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675" y="4416426"/>
            <a:ext cx="5607049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rIns="93150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701675" y="4416426"/>
            <a:ext cx="5607049" cy="4181475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81100" y="698500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81100" y="698500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701675" y="4416426"/>
            <a:ext cx="5607049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rIns="93150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plus years of this work has highlighted the need for more than just data in a vacuum. We’ve developed a framework that needs to be supported if we are to create a future where data driven decisions are the norm in our cities and communities. Data driven mind you, not data obsessed.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rIns="93150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81100" y="698500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701675" y="4416426"/>
            <a:ext cx="5607049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rIns="93150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driven because the core of public decisions and understanding impact is data- data that can be turned into actionable knowledge and with action, advocacy, becomes power- the power that equalizes money and levels the playing field.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our cores has been the democratization of data- to support planning, advocacy, decision making.</a:t>
            </a: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rIns="93150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701675" y="4416426"/>
            <a:ext cx="5607000" cy="418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3970339" y="8831263"/>
            <a:ext cx="3038400" cy="463500"/>
          </a:xfrm>
          <a:prstGeom prst="rect">
            <a:avLst/>
          </a:prstGeom>
        </p:spPr>
        <p:txBody>
          <a:bodyPr anchorCtr="0" anchor="b" bIns="46575" lIns="93150" rIns="93150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81100" y="698500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701675" y="4416426"/>
            <a:ext cx="5607000" cy="418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3970339" y="8831263"/>
            <a:ext cx="3038400" cy="463500"/>
          </a:xfrm>
          <a:prstGeom prst="rect">
            <a:avLst/>
          </a:prstGeom>
        </p:spPr>
        <p:txBody>
          <a:bodyPr anchorCtr="0" anchor="b" bIns="46575" lIns="93150" rIns="93150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4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69989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Noto Sans Symbols"/>
              <a:buChar char="●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4160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ct val="76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ct val="700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5748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400800" y="6356350"/>
            <a:ext cx="2289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12775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hape 83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84" name="Shape 84"/>
          <p:cNvSpPr/>
          <p:nvPr/>
        </p:nvSpPr>
        <p:spPr>
          <a:xfrm rot="5400000">
            <a:off x="419099" y="6467475"/>
            <a:ext cx="190500" cy="12064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Shape 85"/>
          <p:cNvCxnSpPr/>
          <p:nvPr/>
        </p:nvCxnSpPr>
        <p:spPr>
          <a:xfrm rot="5400000">
            <a:off x="3630611" y="3201988"/>
            <a:ext cx="5851525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86" name="Shape 8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4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69989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Noto Sans Symbols"/>
              <a:buChar char="●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4160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ct val="76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ct val="700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5748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400800" y="6356350"/>
            <a:ext cx="2289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612775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USC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hape 27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8" name="Shape 28"/>
          <p:cNvSpPr/>
          <p:nvPr/>
        </p:nvSpPr>
        <p:spPr>
          <a:xfrm rot="5400000">
            <a:off x="419099" y="6467475"/>
            <a:ext cx="190500" cy="12064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6400800" y="6356350"/>
            <a:ext cx="2289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12775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1219200" y="2971800"/>
            <a:ext cx="6858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Domine"/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80988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3812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333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400800" y="6354762"/>
            <a:ext cx="22860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898775" y="6354762"/>
            <a:ext cx="3475038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1069975" y="6354762"/>
            <a:ext cx="1520825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4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69989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Noto Sans Symbols"/>
              <a:buChar char="●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4160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ct val="76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ct val="700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5748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32198" y="1216151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4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69989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Noto Sans Symbols"/>
              <a:buChar char="●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4160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ct val="76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ct val="700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5748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400800" y="6356350"/>
            <a:ext cx="2289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12775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285875"/>
            <a:ext cx="4040187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80988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3812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333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648200" y="1295400"/>
            <a:ext cx="4041774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80988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3812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333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457200" y="2133600"/>
            <a:ext cx="4038599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4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69989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Noto Sans Symbols"/>
              <a:buChar char="●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4160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ct val="76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ct val="700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5748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4648200" y="2133600"/>
            <a:ext cx="4038599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4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69989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Noto Sans Symbols"/>
              <a:buChar char="●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4160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ct val="76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ct val="700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5748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400800" y="6356350"/>
            <a:ext cx="2289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12775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hape 57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8" name="Shape 58"/>
          <p:cNvCxnSpPr/>
          <p:nvPr/>
        </p:nvCxnSpPr>
        <p:spPr>
          <a:xfrm rot="5400000">
            <a:off x="3160712" y="3324225"/>
            <a:ext cx="6035674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9" name="Shape 59"/>
          <p:cNvSpPr/>
          <p:nvPr/>
        </p:nvSpPr>
        <p:spPr>
          <a:xfrm rot="5400000">
            <a:off x="419099" y="6467475"/>
            <a:ext cx="190500" cy="12064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6324600" y="304800"/>
            <a:ext cx="25145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bin"/>
              <a:buNone/>
              <a:defRPr b="1" i="0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324600" y="1219200"/>
            <a:ext cx="2514599" cy="48434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37500"/>
              </a:lnSpc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80988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3812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333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304800" y="304800"/>
            <a:ext cx="5714999" cy="571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4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69989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Noto Sans Symbols"/>
              <a:buChar char="●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4160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ct val="76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ct val="700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5748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400800" y="6356350"/>
            <a:ext cx="2289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12775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8" name="Shape 68"/>
          <p:cNvSpPr/>
          <p:nvPr/>
        </p:nvSpPr>
        <p:spPr>
          <a:xfrm rot="5400000">
            <a:off x="419099" y="6467475"/>
            <a:ext cx="190500" cy="12064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457200" y="500062"/>
            <a:ext cx="182563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457200" y="500856"/>
            <a:ext cx="8229600" cy="67468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Domine"/>
              <a:buNone/>
              <a:defRPr b="0" i="0" sz="2000" u="none" cap="none" strike="noStrik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69989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Noto Sans Symbols"/>
              <a:buChar char="●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4160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ct val="76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ct val="700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5748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19200"/>
            <a:ext cx="82296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3075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Noto Sans Symbols"/>
              <a:buChar char="●"/>
              <a:defRPr b="0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8986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ct val="76000"/>
              <a:buFont typeface="Noto Sans Symbols"/>
              <a:buChar char="●"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93357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ct val="70000"/>
              <a:buFont typeface="Noto Sans Symbols"/>
              <a:buChar char="◻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88594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400800" y="6356350"/>
            <a:ext cx="2289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12775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2116930" y="-440531"/>
            <a:ext cx="4910138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4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69989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Noto Sans Symbols"/>
              <a:buChar char="●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4160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ct val="76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ct val="700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5748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400800" y="6356350"/>
            <a:ext cx="2289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12775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574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69989" lvl="1" marL="54768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Noto Sans Symbols"/>
              <a:buChar char="●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4160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ct val="76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ct val="70000"/>
              <a:buFont typeface="Noto Sans Symbols"/>
              <a:buChar char="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5748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9220" lvl="5" marL="1645920" marR="0" rtl="0" algn="l">
              <a:spcBef>
                <a:spcPts val="300"/>
              </a:spcBef>
              <a:buClr>
                <a:srgbClr val="8BA1B3"/>
              </a:buClr>
              <a:buSzPct val="75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23825" lvl="6" marL="1828800" marR="0" rtl="0" algn="l">
              <a:spcBef>
                <a:spcPts val="300"/>
              </a:spcBef>
              <a:buClr>
                <a:srgbClr val="646C8F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6204" lvl="7" marL="2011679" marR="0" rtl="0" algn="l">
              <a:spcBef>
                <a:spcPts val="300"/>
              </a:spcBef>
              <a:buClr>
                <a:srgbClr val="BABABA"/>
              </a:buClr>
              <a:buSzPct val="75000"/>
              <a:buFont typeface="Noto Sans Symbols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0810" lvl="8" marL="2194560" marR="0" rtl="0" algn="l">
              <a:spcBef>
                <a:spcPts val="300"/>
              </a:spcBef>
              <a:buClr>
                <a:srgbClr val="9FB8CD"/>
              </a:buClr>
              <a:buSzPct val="7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400800" y="6356350"/>
            <a:ext cx="22891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12775" y="6356350"/>
            <a:ext cx="1981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  <p:cxnSp>
        <p:nvCxnSpPr>
          <p:cNvPr id="15" name="Shape 15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/>
          <p:nvPr/>
        </p:nvSpPr>
        <p:spPr>
          <a:xfrm rot="5400000">
            <a:off x="419099" y="6467475"/>
            <a:ext cx="190500" cy="12064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372600" cy="694531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7404" l="11457" r="54582" t="11853"/>
          <a:stretch/>
        </p:blipFill>
        <p:spPr>
          <a:xfrm>
            <a:off x="-882941" y="76200"/>
            <a:ext cx="10255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52400" y="914400"/>
            <a:ext cx="8991600" cy="1200329"/>
          </a:xfrm>
          <a:prstGeom prst="rect">
            <a:avLst/>
          </a:prstGeom>
          <a:solidFill>
            <a:srgbClr val="8BA2B4">
              <a:alpha val="5025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Equity in </a:t>
            </a: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NNIP San Antonio</a:t>
            </a: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April</a:t>
            </a: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2016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371600" y="2514600"/>
            <a:ext cx="6781800" cy="2057400"/>
          </a:xfrm>
          <a:prstGeom prst="rect">
            <a:avLst/>
          </a:prstGeom>
          <a:solidFill>
            <a:srgbClr val="979797">
              <a:alpha val="60939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Steve (Spike) Spiker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Director of Research + Technology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Urban Strategies Council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@spjika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0"/>
            <a:ext cx="9829799" cy="7010400"/>
          </a:xfrm>
          <a:prstGeom prst="rect">
            <a:avLst/>
          </a:prstGeom>
          <a:gradFill>
            <a:gsLst>
              <a:gs pos="0">
                <a:schemeClr val="dk1"/>
              </a:gs>
              <a:gs pos="30000">
                <a:schemeClr val="dk1"/>
              </a:gs>
              <a:gs pos="45000">
                <a:schemeClr val="dk1"/>
              </a:gs>
              <a:gs pos="55000">
                <a:schemeClr val="dk1"/>
              </a:gs>
              <a:gs pos="73000">
                <a:schemeClr val="dk1"/>
              </a:gs>
              <a:gs pos="100000">
                <a:schemeClr val="dk1"/>
              </a:gs>
            </a:gsLst>
            <a:lin ang="950000" scaled="0"/>
          </a:gra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19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200" u="none" cap="none" strike="noStrike">
                <a:solidFill>
                  <a:srgbClr val="FF19FC"/>
                </a:solidFill>
                <a:latin typeface="Cabin"/>
                <a:ea typeface="Cabin"/>
                <a:cs typeface="Cabin"/>
                <a:sym typeface="Cabin"/>
              </a:rPr>
              <a:t>              Data Driven Cities: an ecosystem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81000" y="1219200"/>
            <a:ext cx="8763000" cy="4937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Domine"/>
              <a:buAutoNum type="arabicPeriod"/>
            </a:pPr>
            <a:r>
              <a:rPr b="0" i="0" lang="en-US" sz="2800" u="none" cap="none" strike="noStrike">
                <a:solidFill>
                  <a:srgbClr val="FF19FC"/>
                </a:solidFill>
                <a:latin typeface="Cabin"/>
                <a:ea typeface="Cabin"/>
                <a:cs typeface="Cabin"/>
                <a:sym typeface="Cabin"/>
              </a:rPr>
              <a:t>Accessible data</a:t>
            </a:r>
          </a:p>
          <a:p>
            <a:pPr indent="-514350" lvl="0" marL="514350" marR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Domine"/>
              <a:buAutoNum type="arabicPeriod"/>
            </a:pPr>
            <a:r>
              <a:rPr b="0" i="0" lang="en-US" sz="2800" u="none" cap="none" strike="noStrike">
                <a:solidFill>
                  <a:srgbClr val="FF19FC"/>
                </a:solidFill>
                <a:latin typeface="Cabin"/>
                <a:ea typeface="Cabin"/>
                <a:cs typeface="Cabin"/>
                <a:sym typeface="Cabin"/>
              </a:rPr>
              <a:t>Data analysis in a local context</a:t>
            </a:r>
          </a:p>
          <a:p>
            <a:pPr indent="-514350" lvl="0" marL="514350" marR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Domine"/>
              <a:buAutoNum type="arabicPeriod"/>
            </a:pPr>
            <a:r>
              <a:rPr b="0" i="0" lang="en-US" sz="2800" u="none" cap="none" strike="noStrike">
                <a:solidFill>
                  <a:srgbClr val="FF19FC"/>
                </a:solidFill>
                <a:latin typeface="Cabin"/>
                <a:ea typeface="Cabin"/>
                <a:cs typeface="Cabin"/>
                <a:sym typeface="Cabin"/>
              </a:rPr>
              <a:t>Clear communication of data &amp; results</a:t>
            </a:r>
          </a:p>
          <a:p>
            <a:pPr indent="-514350" lvl="0" marL="514350" marR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Domine"/>
              <a:buAutoNum type="arabicPeriod"/>
            </a:pPr>
            <a:r>
              <a:rPr b="0" i="0" lang="en-US" sz="2800" u="none" cap="none" strike="noStrike">
                <a:solidFill>
                  <a:srgbClr val="FF19FC"/>
                </a:solidFill>
                <a:latin typeface="Cabin"/>
                <a:ea typeface="Cabin"/>
                <a:cs typeface="Cabin"/>
                <a:sym typeface="Cabin"/>
              </a:rPr>
              <a:t>Build community capacity to use data</a:t>
            </a:r>
          </a:p>
          <a:p>
            <a:pPr indent="-514350" lvl="0" marL="514350" marR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Domine"/>
              <a:buAutoNum type="arabicPeriod"/>
            </a:pPr>
            <a:r>
              <a:rPr b="0" i="0" lang="en-US" sz="2800" u="none" cap="none" strike="noStrike">
                <a:solidFill>
                  <a:srgbClr val="FF19FC"/>
                </a:solidFill>
                <a:latin typeface="Cabin"/>
                <a:ea typeface="Cabin"/>
                <a:cs typeface="Cabin"/>
                <a:sym typeface="Cabin"/>
              </a:rPr>
              <a:t>Engage stakeholders using data as a driver of discussion</a:t>
            </a:r>
          </a:p>
          <a:p>
            <a:pPr indent="-514350" lvl="0" marL="514350" marR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Domine"/>
              <a:buAutoNum type="arabicPeriod"/>
            </a:pPr>
            <a:r>
              <a:rPr b="0" i="0" lang="en-US" sz="2800" u="none" cap="none" strike="noStrike">
                <a:solidFill>
                  <a:srgbClr val="FF19FC"/>
                </a:solidFill>
                <a:latin typeface="Cabin"/>
                <a:ea typeface="Cabin"/>
                <a:cs typeface="Cabin"/>
                <a:sym typeface="Cabin"/>
              </a:rPr>
              <a:t>Tools to measure impact</a:t>
            </a:r>
          </a:p>
          <a:p>
            <a:pPr indent="-273050" lvl="0" marL="27305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FF19FC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-228600" y="0"/>
            <a:ext cx="9829799" cy="7010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535A7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5400" u="none" cap="none" strike="noStrike">
                <a:solidFill>
                  <a:srgbClr val="FF19FC"/>
                </a:solidFill>
                <a:latin typeface="Arial"/>
                <a:ea typeface="Arial"/>
                <a:cs typeface="Arial"/>
                <a:sym typeface="Arial"/>
              </a:rPr>
              <a:t>Equity Framework</a:t>
            </a:r>
            <a:br>
              <a:rPr b="0" i="0" lang="en-US" sz="5400" u="none" cap="none" strike="noStrike">
                <a:solidFill>
                  <a:srgbClr val="FF19FC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914400" lvl="0" marL="2286000" marR="0" rtl="0">
              <a:spcBef>
                <a:spcPts val="0"/>
              </a:spcBef>
              <a:spcAft>
                <a:spcPts val="0"/>
              </a:spcAft>
              <a:buClr>
                <a:srgbClr val="FF19FC"/>
              </a:buClr>
              <a:buSzPct val="100000"/>
              <a:buFont typeface="Domine"/>
              <a:buAutoNum type="arabicPeriod"/>
            </a:pPr>
            <a:r>
              <a:rPr b="0" i="0" lang="en-US" sz="3600" u="none" cap="none" strike="noStrike">
                <a:solidFill>
                  <a:srgbClr val="FF19FC"/>
                </a:solidFill>
                <a:latin typeface="Arial"/>
                <a:ea typeface="Arial"/>
                <a:cs typeface="Arial"/>
                <a:sym typeface="Arial"/>
              </a:rPr>
              <a:t>Agree on definition</a:t>
            </a:r>
          </a:p>
          <a:p>
            <a:pPr indent="-914400" lvl="0" marL="2286000" marR="0" rtl="0">
              <a:spcBef>
                <a:spcPts val="0"/>
              </a:spcBef>
              <a:spcAft>
                <a:spcPts val="0"/>
              </a:spcAft>
              <a:buClr>
                <a:srgbClr val="FF19FC"/>
              </a:buClr>
              <a:buSzPct val="100000"/>
              <a:buFont typeface="Domine"/>
              <a:buAutoNum type="arabicPeriod"/>
            </a:pPr>
            <a:r>
              <a:rPr b="0" i="0" lang="en-US" sz="3600" u="none" cap="none" strike="noStrike">
                <a:solidFill>
                  <a:srgbClr val="FF19FC"/>
                </a:solidFill>
                <a:latin typeface="Arial"/>
                <a:ea typeface="Arial"/>
                <a:cs typeface="Arial"/>
                <a:sym typeface="Arial"/>
              </a:rPr>
              <a:t>Measure outcome disparities</a:t>
            </a:r>
          </a:p>
          <a:p>
            <a:pPr indent="-914400" lvl="0" marL="2286000" marR="0" rtl="0">
              <a:spcBef>
                <a:spcPts val="0"/>
              </a:spcBef>
              <a:spcAft>
                <a:spcPts val="0"/>
              </a:spcAft>
              <a:buClr>
                <a:srgbClr val="FF19FC"/>
              </a:buClr>
              <a:buSzPct val="100000"/>
              <a:buFont typeface="Domine"/>
              <a:buAutoNum type="arabicPeriod"/>
            </a:pPr>
            <a:r>
              <a:rPr b="0" i="0" lang="en-US" sz="3600" u="none" cap="none" strike="noStrike">
                <a:solidFill>
                  <a:srgbClr val="FF19FC"/>
                </a:solidFill>
                <a:latin typeface="Arial"/>
                <a:ea typeface="Arial"/>
                <a:cs typeface="Arial"/>
                <a:sym typeface="Arial"/>
              </a:rPr>
              <a:t>Agree on outcomes/accountability</a:t>
            </a:r>
          </a:p>
          <a:p>
            <a:pPr indent="-914400" lvl="0" marL="2286000" marR="0" rtl="0">
              <a:spcBef>
                <a:spcPts val="0"/>
              </a:spcBef>
              <a:spcAft>
                <a:spcPts val="0"/>
              </a:spcAft>
              <a:buClr>
                <a:srgbClr val="FF19FC"/>
              </a:buClr>
              <a:buSzPct val="100000"/>
              <a:buFont typeface="Domine"/>
              <a:buAutoNum type="arabicPeriod"/>
            </a:pPr>
            <a:r>
              <a:rPr b="0" i="0" lang="en-US" sz="3600" u="none" cap="none" strike="noStrike">
                <a:solidFill>
                  <a:srgbClr val="FF19FC"/>
                </a:solidFill>
                <a:latin typeface="Arial"/>
                <a:ea typeface="Arial"/>
                <a:cs typeface="Arial"/>
                <a:sym typeface="Arial"/>
              </a:rPr>
              <a:t>Engage your community</a:t>
            </a:r>
          </a:p>
          <a:p>
            <a:pPr indent="-914400" lvl="0" marL="2286000" marR="0" rtl="0">
              <a:spcBef>
                <a:spcPts val="0"/>
              </a:spcBef>
              <a:spcAft>
                <a:spcPts val="0"/>
              </a:spcAft>
              <a:buClr>
                <a:srgbClr val="FF19FC"/>
              </a:buClr>
              <a:buSzPct val="100000"/>
              <a:buFont typeface="Domine"/>
              <a:buAutoNum type="arabicPeriod"/>
            </a:pPr>
            <a:r>
              <a:rPr b="0" i="0" lang="en-US" sz="3600" u="none" cap="none" strike="noStrike">
                <a:solidFill>
                  <a:srgbClr val="FF19FC"/>
                </a:solidFill>
                <a:latin typeface="Arial"/>
                <a:ea typeface="Arial"/>
                <a:cs typeface="Arial"/>
                <a:sym typeface="Arial"/>
              </a:rPr>
              <a:t>Focus on eliminating disparities</a:t>
            </a:r>
          </a:p>
          <a:p>
            <a:pPr indent="-914400" lvl="0" marL="2286000" marR="0" rtl="0">
              <a:spcBef>
                <a:spcPts val="0"/>
              </a:spcBef>
              <a:spcAft>
                <a:spcPts val="0"/>
              </a:spcAft>
              <a:buClr>
                <a:srgbClr val="FF19FC"/>
              </a:buClr>
              <a:buSzPct val="100000"/>
              <a:buFont typeface="Domine"/>
              <a:buAutoNum type="arabicPeriod"/>
            </a:pPr>
            <a:r>
              <a:rPr b="0" i="0" lang="en-US" sz="3600" u="none" cap="none" strike="noStrike">
                <a:solidFill>
                  <a:srgbClr val="FF19FC"/>
                </a:solidFill>
                <a:latin typeface="Arial"/>
                <a:ea typeface="Arial"/>
                <a:cs typeface="Arial"/>
                <a:sym typeface="Arial"/>
              </a:rPr>
              <a:t>Targeted Universalism</a:t>
            </a:r>
          </a:p>
          <a:p>
            <a:pPr indent="-914400" lvl="0" marL="2286000" marR="0" rtl="0">
              <a:spcBef>
                <a:spcPts val="0"/>
              </a:spcBef>
              <a:spcAft>
                <a:spcPts val="0"/>
              </a:spcAft>
              <a:buClr>
                <a:srgbClr val="FF19FC"/>
              </a:buClr>
              <a:buSzPct val="100000"/>
              <a:buFont typeface="Domine"/>
              <a:buAutoNum type="arabicPeriod"/>
            </a:pPr>
            <a:r>
              <a:rPr b="0" i="0" lang="en-US" sz="3600" u="none" cap="none" strike="noStrike">
                <a:solidFill>
                  <a:srgbClr val="FF19FC"/>
                </a:solidFill>
                <a:latin typeface="Arial"/>
                <a:ea typeface="Arial"/>
                <a:cs typeface="Arial"/>
                <a:sym typeface="Arial"/>
              </a:rPr>
              <a:t>Continuous assessment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-228600" y="0"/>
            <a:ext cx="9829800" cy="7010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535A7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19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3746"/>
            <a:ext cx="9143999" cy="49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-228600" y="0"/>
            <a:ext cx="9829800" cy="7010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535A7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19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97328"/>
            <a:ext cx="9143999" cy="6368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sc template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Origin">
    <a:dk1>
      <a:srgbClr val="000000"/>
    </a:dk1>
    <a:lt1>
      <a:srgbClr val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 xmlns:r="http://schemas.openxmlformats.org/officeDocument/2006/relationships">
  <a:clrScheme name="Origin">
    <a:dk1>
      <a:srgbClr val="000000"/>
    </a:dk1>
    <a:lt1>
      <a:srgbClr val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