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2" r:id="rId2"/>
    <p:sldId id="273" r:id="rId3"/>
    <p:sldId id="265" r:id="rId4"/>
    <p:sldId id="274" r:id="rId5"/>
    <p:sldId id="275" r:id="rId6"/>
    <p:sldId id="276" r:id="rId7"/>
    <p:sldId id="279" r:id="rId8"/>
    <p:sldId id="271" r:id="rId9"/>
    <p:sldId id="281" r:id="rId10"/>
    <p:sldId id="282" r:id="rId11"/>
    <p:sldId id="283" r:id="rId12"/>
    <p:sldId id="285" r:id="rId13"/>
    <p:sldId id="284" r:id="rId14"/>
    <p:sldId id="286" r:id="rId15"/>
    <p:sldId id="280" r:id="rId16"/>
    <p:sldId id="278" r:id="rId17"/>
    <p:sldId id="268" r:id="rId18"/>
    <p:sldId id="277"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10" d="100"/>
          <a:sy n="210" d="100"/>
        </p:scale>
        <p:origin x="-2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545BF-F80B-7047-8537-182E19FFC5C6}" type="datetimeFigureOut">
              <a:rPr lang="en-US" smtClean="0"/>
              <a:t>4/4/16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3EA7F-EDD8-DC44-92CD-81AD4485AA80}" type="slidenum">
              <a:rPr lang="en-US" smtClean="0"/>
              <a:t>‹#›</a:t>
            </a:fld>
            <a:endParaRPr lang="en-US"/>
          </a:p>
        </p:txBody>
      </p:sp>
    </p:spTree>
    <p:extLst>
      <p:ext uri="{BB962C8B-B14F-4D97-AF65-F5344CB8AC3E}">
        <p14:creationId xmlns:p14="http://schemas.microsoft.com/office/powerpoint/2010/main" val="3300450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10</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11</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12</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13</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14</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15</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16</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17</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18</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19</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2</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3</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4</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5</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6</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7</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8</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endParaRPr lang="en-US" dirty="0">
              <a:solidFill>
                <a:srgbClr val="000000"/>
              </a:solidFill>
              <a:latin typeface="Arial" pitchFamily="29" charset="0"/>
              <a:ea typeface="ＭＳ Ｐゴシック" pitchFamily="29" charset="-128"/>
            </a:endParaRPr>
          </a:p>
          <a:p>
            <a:endParaRPr lang="en-US" dirty="0"/>
          </a:p>
        </p:txBody>
      </p:sp>
      <p:sp>
        <p:nvSpPr>
          <p:cNvPr id="4" name="Slide Number Placeholder 3"/>
          <p:cNvSpPr>
            <a:spLocks noGrp="1"/>
          </p:cNvSpPr>
          <p:nvPr>
            <p:ph type="sldNum" sz="quarter" idx="10"/>
          </p:nvPr>
        </p:nvSpPr>
        <p:spPr/>
        <p:txBody>
          <a:bodyPr/>
          <a:lstStyle/>
          <a:p>
            <a:fld id="{319D8028-C962-4E14-92E9-87761C32A661}" type="slidenum">
              <a:rPr lang="en-US" smtClean="0"/>
              <a:t>9</a:t>
            </a:fld>
            <a:endParaRPr lang="en-US"/>
          </a:p>
        </p:txBody>
      </p:sp>
      <p:sp>
        <p:nvSpPr>
          <p:cNvPr id="5" name="Notes Placeholder 2"/>
          <p:cNvSpPr txBox="1">
            <a:spLocks/>
          </p:cNvSpPr>
          <p:nvPr/>
        </p:nvSpPr>
        <p:spPr>
          <a:xfrm>
            <a:off x="670892" y="4300101"/>
            <a:ext cx="5367130" cy="4073779"/>
          </a:xfrm>
          <a:prstGeom prst="rect">
            <a:avLst/>
          </a:prstGeom>
        </p:spPr>
        <p:txBody>
          <a:bodyPr vert="horz" lIns="90059" tIns="45030" rIns="90059" bIns="4503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0" fontAlgn="base" hangingPunct="0">
              <a:spcBef>
                <a:spcPct val="30000"/>
              </a:spcBef>
              <a:spcAft>
                <a:spcPct val="0"/>
              </a:spcAft>
              <a:defRPr/>
            </a:pPr>
            <a:r>
              <a:rPr lang="en-US" smtClean="0">
                <a:latin typeface="Book Antiqua"/>
                <a:cs typeface="Book Antiqua"/>
              </a:rPr>
              <a:t>1.  Not new—Portland has been a consistent YCE magnet since 1980</a:t>
            </a:r>
          </a:p>
          <a:p>
            <a:pPr marL="225148" indent="-225148">
              <a:buFontTx/>
              <a:buAutoNum type="arabicPeriod" startAt="2"/>
            </a:pPr>
            <a:r>
              <a:rPr lang="en-US" smtClean="0">
                <a:latin typeface="Book Antiqua"/>
                <a:cs typeface="Book Antiqua"/>
              </a:rPr>
              <a:t>Portland has recorded an impressive ability to attract and retain YCE migrants despite its economic growth</a:t>
            </a:r>
          </a:p>
          <a:p>
            <a:pPr marL="225148" indent="-225148">
              <a:buFontTx/>
              <a:buAutoNum type="arabicPeriod" startAt="2"/>
            </a:pPr>
            <a:r>
              <a:rPr lang="en-US" smtClean="0">
                <a:latin typeface="Book Antiqua"/>
                <a:cs typeface="Book Antiqua"/>
              </a:rPr>
              <a:t>YCEs come here from areas ‘up’ and ‘down’ the urban hierarchy</a:t>
            </a:r>
          </a:p>
          <a:p>
            <a:pPr marL="225148" indent="-225148">
              <a:buFontTx/>
              <a:buAutoNum type="arabicPeriod" startAt="2"/>
            </a:pPr>
            <a:r>
              <a:rPr lang="en-US" smtClean="0">
                <a:latin typeface="Book Antiqua"/>
                <a:cs typeface="Book Antiqua"/>
              </a:rPr>
              <a:t>Empty-nesters and retirees are moving and staying here too</a:t>
            </a:r>
          </a:p>
          <a:p>
            <a:pPr marL="225148" indent="-225148">
              <a:buFontTx/>
              <a:buAutoNum type="arabicPeriod" startAt="2"/>
            </a:pPr>
            <a:r>
              <a:rPr lang="en-US" smtClean="0">
                <a:latin typeface="Book Antiqua"/>
                <a:cs typeface="Book Antiqua"/>
              </a:rPr>
              <a:t>Immigrants are an (increasing) important part of the talent story</a:t>
            </a:r>
            <a:endParaRPr lang="en-US" dirty="0"/>
          </a:p>
        </p:txBody>
      </p:sp>
    </p:spTree>
    <p:extLst>
      <p:ext uri="{BB962C8B-B14F-4D97-AF65-F5344CB8AC3E}">
        <p14:creationId xmlns:p14="http://schemas.microsoft.com/office/powerpoint/2010/main" val="373015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37E179-591C-5543-BD9A-CE3F0AC8030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64492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7E179-591C-5543-BD9A-CE3F0AC8030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66421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7E179-591C-5543-BD9A-CE3F0AC8030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70558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7E179-591C-5543-BD9A-CE3F0AC8030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13072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37E179-591C-5543-BD9A-CE3F0AC80304}" type="datetimeFigureOut">
              <a:rPr lang="en-US" smtClean="0"/>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419535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37E179-591C-5543-BD9A-CE3F0AC80304}"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331916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37E179-591C-5543-BD9A-CE3F0AC80304}" type="datetimeFigureOut">
              <a:rPr lang="en-US" smtClean="0"/>
              <a:t>4/4/16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394990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37E179-591C-5543-BD9A-CE3F0AC80304}" type="datetimeFigureOut">
              <a:rPr lang="en-US" smtClean="0"/>
              <a:t>4/4/16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129525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7E179-591C-5543-BD9A-CE3F0AC80304}" type="datetimeFigureOut">
              <a:rPr lang="en-US" smtClean="0"/>
              <a:t>4/4/16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252520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7E179-591C-5543-BD9A-CE3F0AC80304}"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263433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7E179-591C-5543-BD9A-CE3F0AC80304}" type="datetimeFigureOut">
              <a:rPr lang="en-US" smtClean="0"/>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51082-606E-F64E-B240-E9441552FE8C}" type="slidenum">
              <a:rPr lang="en-US" smtClean="0"/>
              <a:t>‹#›</a:t>
            </a:fld>
            <a:endParaRPr lang="en-US"/>
          </a:p>
        </p:txBody>
      </p:sp>
    </p:spTree>
    <p:extLst>
      <p:ext uri="{BB962C8B-B14F-4D97-AF65-F5344CB8AC3E}">
        <p14:creationId xmlns:p14="http://schemas.microsoft.com/office/powerpoint/2010/main" val="35795700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7E179-591C-5543-BD9A-CE3F0AC80304}" type="datetimeFigureOut">
              <a:rPr lang="en-US" smtClean="0"/>
              <a:t>4/4/16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51082-606E-F64E-B240-E9441552FE8C}" type="slidenum">
              <a:rPr lang="en-US" smtClean="0"/>
              <a:t>‹#›</a:t>
            </a:fld>
            <a:endParaRPr lang="en-US"/>
          </a:p>
        </p:txBody>
      </p:sp>
    </p:spTree>
    <p:extLst>
      <p:ext uri="{BB962C8B-B14F-4D97-AF65-F5344CB8AC3E}">
        <p14:creationId xmlns:p14="http://schemas.microsoft.com/office/powerpoint/2010/main" val="274049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25.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82701"/>
            <a:ext cx="9144000" cy="4998414"/>
          </a:xfrm>
          <a:prstGeom prst="rect">
            <a:avLst/>
          </a:prstGeom>
        </p:spPr>
      </p:pic>
      <p:sp>
        <p:nvSpPr>
          <p:cNvPr id="4" name="TextBox 3"/>
          <p:cNvSpPr txBox="1"/>
          <p:nvPr/>
        </p:nvSpPr>
        <p:spPr>
          <a:xfrm>
            <a:off x="158747" y="6479640"/>
            <a:ext cx="5861441" cy="307777"/>
          </a:xfrm>
          <a:prstGeom prst="rect">
            <a:avLst/>
          </a:prstGeom>
          <a:noFill/>
        </p:spPr>
        <p:txBody>
          <a:bodyPr wrap="square" rtlCol="0">
            <a:spAutoFit/>
          </a:bodyPr>
          <a:lstStyle/>
          <a:p>
            <a:r>
              <a:rPr lang="en-US" sz="1400" i="1" dirty="0" smtClean="0"/>
              <a:t>Research funded by the John S. and James L. Knight Foundation</a:t>
            </a:r>
            <a:endParaRPr lang="en-US" sz="1400" i="1" dirty="0"/>
          </a:p>
        </p:txBody>
      </p:sp>
    </p:spTree>
    <p:extLst>
      <p:ext uri="{BB962C8B-B14F-4D97-AF65-F5344CB8AC3E}">
        <p14:creationId xmlns:p14="http://schemas.microsoft.com/office/powerpoint/2010/main" val="6155869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3" descr="Screen Shot 2016-03-21 at 2.16.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35" y="1584476"/>
            <a:ext cx="8776038" cy="4348238"/>
          </a:xfrm>
          <a:prstGeom prst="rect">
            <a:avLst/>
          </a:prstGeom>
        </p:spPr>
      </p:pic>
    </p:spTree>
    <p:extLst>
      <p:ext uri="{BB962C8B-B14F-4D97-AF65-F5344CB8AC3E}">
        <p14:creationId xmlns:p14="http://schemas.microsoft.com/office/powerpoint/2010/main" val="35453449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4-04 at 8.23.4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19200"/>
            <a:ext cx="9144000" cy="4401033"/>
          </a:xfrm>
          <a:prstGeom prst="rect">
            <a:avLst/>
          </a:prstGeom>
        </p:spPr>
      </p:pic>
      <p:sp>
        <p:nvSpPr>
          <p:cNvPr id="3" name="TextBox 2"/>
          <p:cNvSpPr txBox="1"/>
          <p:nvPr/>
        </p:nvSpPr>
        <p:spPr>
          <a:xfrm>
            <a:off x="254000" y="6371380"/>
            <a:ext cx="2921000" cy="369332"/>
          </a:xfrm>
          <a:prstGeom prst="rect">
            <a:avLst/>
          </a:prstGeom>
          <a:noFill/>
        </p:spPr>
        <p:txBody>
          <a:bodyPr wrap="square" rtlCol="0">
            <a:spAutoFit/>
          </a:bodyPr>
          <a:lstStyle/>
          <a:p>
            <a:r>
              <a:rPr lang="en-US" dirty="0" smtClean="0"/>
              <a:t>*Work still in progress</a:t>
            </a:r>
            <a:endParaRPr lang="en-US" dirty="0"/>
          </a:p>
        </p:txBody>
      </p:sp>
    </p:spTree>
    <p:extLst>
      <p:ext uri="{BB962C8B-B14F-4D97-AF65-F5344CB8AC3E}">
        <p14:creationId xmlns:p14="http://schemas.microsoft.com/office/powerpoint/2010/main" val="6186423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descr="Screen Shot 2016-04-04 at 8.24.3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31900"/>
            <a:ext cx="9144000" cy="4384608"/>
          </a:xfrm>
          <a:prstGeom prst="rect">
            <a:avLst/>
          </a:prstGeom>
        </p:spPr>
      </p:pic>
      <p:sp>
        <p:nvSpPr>
          <p:cNvPr id="7" name="TextBox 6"/>
          <p:cNvSpPr txBox="1"/>
          <p:nvPr/>
        </p:nvSpPr>
        <p:spPr>
          <a:xfrm>
            <a:off x="254000" y="6371380"/>
            <a:ext cx="2921000" cy="369332"/>
          </a:xfrm>
          <a:prstGeom prst="rect">
            <a:avLst/>
          </a:prstGeom>
          <a:noFill/>
        </p:spPr>
        <p:txBody>
          <a:bodyPr wrap="square" rtlCol="0">
            <a:spAutoFit/>
          </a:bodyPr>
          <a:lstStyle/>
          <a:p>
            <a:r>
              <a:rPr lang="en-US" dirty="0" smtClean="0"/>
              <a:t>*Work still in progress</a:t>
            </a:r>
            <a:endParaRPr lang="en-US" dirty="0"/>
          </a:p>
        </p:txBody>
      </p:sp>
    </p:spTree>
    <p:extLst>
      <p:ext uri="{BB962C8B-B14F-4D97-AF65-F5344CB8AC3E}">
        <p14:creationId xmlns:p14="http://schemas.microsoft.com/office/powerpoint/2010/main" val="34346936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Content Placeholder 4"/>
          <p:cNvSpPr>
            <a:spLocks noGrp="1"/>
          </p:cNvSpPr>
          <p:nvPr>
            <p:ph idx="1"/>
          </p:nvPr>
        </p:nvSpPr>
        <p:spPr>
          <a:xfrm>
            <a:off x="604762" y="1548190"/>
            <a:ext cx="8207278" cy="5037667"/>
          </a:xfrm>
        </p:spPr>
        <p:txBody>
          <a:bodyPr>
            <a:normAutofit/>
          </a:bodyPr>
          <a:lstStyle/>
          <a:p>
            <a:r>
              <a:rPr lang="en-US" dirty="0" smtClean="0">
                <a:latin typeface="Cambria"/>
                <a:cs typeface="Cambria"/>
              </a:rPr>
              <a:t>Implications and Takeaways</a:t>
            </a:r>
          </a:p>
          <a:p>
            <a:pPr lvl="1"/>
            <a:r>
              <a:rPr lang="en-US" sz="2400" dirty="0" smtClean="0">
                <a:latin typeface="Cambria"/>
                <a:cs typeface="Cambria"/>
              </a:rPr>
              <a:t>Voting data</a:t>
            </a:r>
          </a:p>
          <a:p>
            <a:pPr lvl="2"/>
            <a:r>
              <a:rPr lang="en-US" sz="1800" dirty="0" smtClean="0">
                <a:latin typeface="Cambria"/>
                <a:cs typeface="Cambria"/>
              </a:rPr>
              <a:t>To what extent is your state’s voting data comparable to others?</a:t>
            </a:r>
          </a:p>
          <a:p>
            <a:pPr lvl="2"/>
            <a:r>
              <a:rPr lang="en-US" sz="1800" dirty="0" smtClean="0">
                <a:latin typeface="Cambria"/>
                <a:cs typeface="Cambria"/>
              </a:rPr>
              <a:t>How accessible (and specifically, what variables are available) is your state’s voting data?</a:t>
            </a:r>
          </a:p>
          <a:p>
            <a:pPr lvl="2"/>
            <a:r>
              <a:rPr lang="en-US" sz="1800" dirty="0" smtClean="0">
                <a:latin typeface="Cambria"/>
                <a:cs typeface="Cambria"/>
              </a:rPr>
              <a:t>Recordkeeping format (i.e., point-in-time historical record)</a:t>
            </a:r>
          </a:p>
          <a:p>
            <a:pPr lvl="1"/>
            <a:r>
              <a:rPr lang="en-US" sz="2400" dirty="0" smtClean="0">
                <a:latin typeface="Cambria"/>
                <a:cs typeface="Cambria"/>
              </a:rPr>
              <a:t>U.S. Census Bureau data</a:t>
            </a:r>
          </a:p>
          <a:p>
            <a:pPr lvl="2"/>
            <a:r>
              <a:rPr lang="en-US" sz="1800" dirty="0" smtClean="0">
                <a:latin typeface="Cambria"/>
                <a:cs typeface="Cambria"/>
              </a:rPr>
              <a:t>Challenges of marrying voting data with census geographies, and data reliability issues (i.e., geographic scale)</a:t>
            </a:r>
          </a:p>
          <a:p>
            <a:pPr lvl="2"/>
            <a:r>
              <a:rPr lang="en-US" sz="1800" dirty="0" smtClean="0">
                <a:latin typeface="Cambria"/>
                <a:cs typeface="Cambria"/>
              </a:rPr>
              <a:t>Other technical issues </a:t>
            </a:r>
          </a:p>
          <a:p>
            <a:pPr lvl="3"/>
            <a:r>
              <a:rPr lang="en-US" sz="1400" dirty="0" smtClean="0">
                <a:latin typeface="Cambria"/>
                <a:cs typeface="Cambria"/>
              </a:rPr>
              <a:t>MOE calculations</a:t>
            </a:r>
          </a:p>
          <a:p>
            <a:pPr lvl="3"/>
            <a:r>
              <a:rPr lang="en-US" sz="1400" dirty="0" smtClean="0">
                <a:latin typeface="Cambria"/>
                <a:cs typeface="Cambria"/>
              </a:rPr>
              <a:t>Voting-specific turnout calculations</a:t>
            </a:r>
          </a:p>
          <a:p>
            <a:pPr lvl="3"/>
            <a:r>
              <a:rPr lang="en-US" sz="1400" dirty="0" smtClean="0">
                <a:latin typeface="Cambria"/>
                <a:cs typeface="Cambria"/>
              </a:rPr>
              <a:t>Geocoding accuracy</a:t>
            </a:r>
          </a:p>
        </p:txBody>
      </p:sp>
    </p:spTree>
    <p:extLst>
      <p:ext uri="{BB962C8B-B14F-4D97-AF65-F5344CB8AC3E}">
        <p14:creationId xmlns:p14="http://schemas.microsoft.com/office/powerpoint/2010/main" val="960405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Content Placeholder 4"/>
          <p:cNvSpPr>
            <a:spLocks noGrp="1"/>
          </p:cNvSpPr>
          <p:nvPr>
            <p:ph idx="1"/>
          </p:nvPr>
        </p:nvSpPr>
        <p:spPr>
          <a:xfrm>
            <a:off x="604762" y="1548190"/>
            <a:ext cx="8207278" cy="5037667"/>
          </a:xfrm>
        </p:spPr>
        <p:txBody>
          <a:bodyPr>
            <a:normAutofit/>
          </a:bodyPr>
          <a:lstStyle/>
          <a:p>
            <a:r>
              <a:rPr lang="en-US" dirty="0" smtClean="0">
                <a:latin typeface="Cambria"/>
                <a:cs typeface="Cambria"/>
              </a:rPr>
              <a:t>Recommendations</a:t>
            </a:r>
          </a:p>
          <a:p>
            <a:pPr lvl="2"/>
            <a:r>
              <a:rPr lang="en-US" dirty="0" smtClean="0">
                <a:latin typeface="Cambria"/>
                <a:cs typeface="Cambria"/>
              </a:rPr>
              <a:t>Policy</a:t>
            </a:r>
          </a:p>
          <a:p>
            <a:pPr lvl="3"/>
            <a:r>
              <a:rPr lang="en-US" sz="1800" dirty="0">
                <a:latin typeface="Cambria"/>
                <a:cs typeface="Cambria"/>
              </a:rPr>
              <a:t>Using data analysis to:  1) examine the (un) representativeness of a city’s electorate, 2) highlight underrepresentation among specific groups, and; 3) make recommendations to increase voter participation</a:t>
            </a:r>
          </a:p>
          <a:p>
            <a:pPr lvl="3"/>
            <a:r>
              <a:rPr lang="en-US" sz="1800" dirty="0">
                <a:latin typeface="Cambria"/>
                <a:cs typeface="Cambria"/>
              </a:rPr>
              <a:t>Example:  </a:t>
            </a:r>
            <a:r>
              <a:rPr lang="en-US" sz="1800" dirty="0" smtClean="0">
                <a:latin typeface="Cambria"/>
                <a:cs typeface="Cambria"/>
              </a:rPr>
              <a:t>Motor </a:t>
            </a:r>
            <a:r>
              <a:rPr lang="en-US" sz="1800" dirty="0">
                <a:latin typeface="Cambria"/>
                <a:cs typeface="Cambria"/>
              </a:rPr>
              <a:t>Voter </a:t>
            </a:r>
            <a:r>
              <a:rPr lang="en-US" sz="1800" dirty="0" smtClean="0">
                <a:latin typeface="Cambria"/>
                <a:cs typeface="Cambria"/>
              </a:rPr>
              <a:t>Laws</a:t>
            </a:r>
            <a:endParaRPr lang="en-US" sz="1800" dirty="0">
              <a:latin typeface="Cambria"/>
              <a:cs typeface="Cambria"/>
            </a:endParaRPr>
          </a:p>
          <a:p>
            <a:pPr lvl="2"/>
            <a:r>
              <a:rPr lang="en-US" dirty="0" smtClean="0">
                <a:latin typeface="Cambria"/>
                <a:cs typeface="Cambria"/>
              </a:rPr>
              <a:t>Data</a:t>
            </a:r>
          </a:p>
          <a:p>
            <a:pPr lvl="3"/>
            <a:r>
              <a:rPr lang="en-US" dirty="0" smtClean="0">
                <a:latin typeface="Cambria"/>
                <a:cs typeface="Cambria"/>
              </a:rPr>
              <a:t>Recordkeeping </a:t>
            </a:r>
            <a:r>
              <a:rPr lang="en-US" dirty="0">
                <a:latin typeface="Cambria"/>
                <a:cs typeface="Cambria"/>
              </a:rPr>
              <a:t>and </a:t>
            </a:r>
            <a:r>
              <a:rPr lang="en-US" dirty="0" smtClean="0">
                <a:latin typeface="Cambria"/>
                <a:cs typeface="Cambria"/>
              </a:rPr>
              <a:t>accessibility</a:t>
            </a:r>
            <a:endParaRPr lang="en-US" dirty="0">
              <a:latin typeface="Cambria"/>
              <a:cs typeface="Cambria"/>
            </a:endParaRPr>
          </a:p>
        </p:txBody>
      </p:sp>
    </p:spTree>
    <p:extLst>
      <p:ext uri="{BB962C8B-B14F-4D97-AF65-F5344CB8AC3E}">
        <p14:creationId xmlns:p14="http://schemas.microsoft.com/office/powerpoint/2010/main" val="346282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25.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82701"/>
            <a:ext cx="9144000" cy="4998414"/>
          </a:xfrm>
          <a:prstGeom prst="rect">
            <a:avLst/>
          </a:prstGeom>
        </p:spPr>
      </p:pic>
      <p:sp>
        <p:nvSpPr>
          <p:cNvPr id="4" name="TextBox 3"/>
          <p:cNvSpPr txBox="1"/>
          <p:nvPr/>
        </p:nvSpPr>
        <p:spPr>
          <a:xfrm>
            <a:off x="158747" y="6479640"/>
            <a:ext cx="5861441" cy="307777"/>
          </a:xfrm>
          <a:prstGeom prst="rect">
            <a:avLst/>
          </a:prstGeom>
          <a:noFill/>
        </p:spPr>
        <p:txBody>
          <a:bodyPr wrap="square" rtlCol="0">
            <a:spAutoFit/>
          </a:bodyPr>
          <a:lstStyle/>
          <a:p>
            <a:r>
              <a:rPr lang="en-US" sz="1400" i="1" dirty="0" smtClean="0"/>
              <a:t>Research funded by the John S. and James L. Knight Foundation</a:t>
            </a:r>
            <a:endParaRPr lang="en-US" sz="1400" i="1" dirty="0"/>
          </a:p>
        </p:txBody>
      </p:sp>
    </p:spTree>
    <p:extLst>
      <p:ext uri="{BB962C8B-B14F-4D97-AF65-F5344CB8AC3E}">
        <p14:creationId xmlns:p14="http://schemas.microsoft.com/office/powerpoint/2010/main" val="11209745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41.1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27646"/>
            <a:ext cx="9144000" cy="4570133"/>
          </a:xfrm>
          <a:prstGeom prst="rect">
            <a:avLst/>
          </a:prstGeom>
        </p:spPr>
      </p:pic>
    </p:spTree>
    <p:extLst>
      <p:ext uri="{BB962C8B-B14F-4D97-AF65-F5344CB8AC3E}">
        <p14:creationId xmlns:p14="http://schemas.microsoft.com/office/powerpoint/2010/main" val="14111024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22.2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458" y="1409831"/>
            <a:ext cx="6441114" cy="5387113"/>
          </a:xfrm>
          <a:prstGeom prst="rect">
            <a:avLst/>
          </a:prstGeom>
        </p:spPr>
      </p:pic>
    </p:spTree>
    <p:extLst>
      <p:ext uri="{BB962C8B-B14F-4D97-AF65-F5344CB8AC3E}">
        <p14:creationId xmlns:p14="http://schemas.microsoft.com/office/powerpoint/2010/main" val="1194346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29.4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5164" y="1466950"/>
            <a:ext cx="6578330" cy="5287255"/>
          </a:xfrm>
          <a:prstGeom prst="rect">
            <a:avLst/>
          </a:prstGeom>
        </p:spPr>
      </p:pic>
      <p:sp>
        <p:nvSpPr>
          <p:cNvPr id="4" name="TextBox 3"/>
          <p:cNvSpPr txBox="1"/>
          <p:nvPr/>
        </p:nvSpPr>
        <p:spPr>
          <a:xfrm>
            <a:off x="2826924" y="4090683"/>
            <a:ext cx="4389975" cy="781504"/>
          </a:xfrm>
          <a:prstGeom prst="rect">
            <a:avLst/>
          </a:prstGeom>
          <a:solidFill>
            <a:srgbClr val="FFFF00">
              <a:alpha val="35000"/>
            </a:srgbClr>
          </a:solidFill>
        </p:spPr>
        <p:txBody>
          <a:bodyPr wrap="square" rtlCol="0">
            <a:spAutoFit/>
          </a:bodyPr>
          <a:lstStyle/>
          <a:p>
            <a:endParaRPr lang="en-US" dirty="0"/>
          </a:p>
        </p:txBody>
      </p:sp>
    </p:spTree>
    <p:extLst>
      <p:ext uri="{BB962C8B-B14F-4D97-AF65-F5344CB8AC3E}">
        <p14:creationId xmlns:p14="http://schemas.microsoft.com/office/powerpoint/2010/main" val="13340580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descr="Screen Shot 2016-01-13 at 8.24.0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7256" y="1404263"/>
            <a:ext cx="4341865" cy="5410997"/>
          </a:xfrm>
          <a:prstGeom prst="rect">
            <a:avLst/>
          </a:prstGeom>
        </p:spPr>
      </p:pic>
    </p:spTree>
    <p:extLst>
      <p:ext uri="{BB962C8B-B14F-4D97-AF65-F5344CB8AC3E}">
        <p14:creationId xmlns:p14="http://schemas.microsoft.com/office/powerpoint/2010/main" val="10616238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26.1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68800"/>
            <a:ext cx="9144000" cy="4839322"/>
          </a:xfrm>
          <a:prstGeom prst="rect">
            <a:avLst/>
          </a:prstGeom>
        </p:spPr>
      </p:pic>
    </p:spTree>
    <p:extLst>
      <p:ext uri="{BB962C8B-B14F-4D97-AF65-F5344CB8AC3E}">
        <p14:creationId xmlns:p14="http://schemas.microsoft.com/office/powerpoint/2010/main" val="1784662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descr="Screen Shot 2016-01-13 at 8.24.4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95400"/>
            <a:ext cx="9144000" cy="4783489"/>
          </a:xfrm>
          <a:prstGeom prst="rect">
            <a:avLst/>
          </a:prstGeom>
        </p:spPr>
      </p:pic>
      <p:sp>
        <p:nvSpPr>
          <p:cNvPr id="2" name="TextBox 1"/>
          <p:cNvSpPr txBox="1"/>
          <p:nvPr/>
        </p:nvSpPr>
        <p:spPr>
          <a:xfrm>
            <a:off x="3574143" y="3640669"/>
            <a:ext cx="501952" cy="307777"/>
          </a:xfrm>
          <a:prstGeom prst="rect">
            <a:avLst/>
          </a:prstGeom>
          <a:noFill/>
          <a:ln>
            <a:solidFill>
              <a:schemeClr val="accent6"/>
            </a:solidFill>
          </a:ln>
        </p:spPr>
        <p:txBody>
          <a:bodyPr wrap="square" rtlCol="0">
            <a:spAutoFit/>
          </a:bodyPr>
          <a:lstStyle/>
          <a:p>
            <a:pPr algn="ctr"/>
            <a:r>
              <a:rPr lang="en-US" sz="1400" dirty="0" smtClean="0"/>
              <a:t>81%</a:t>
            </a:r>
            <a:endParaRPr lang="en-US" sz="1400" dirty="0"/>
          </a:p>
        </p:txBody>
      </p:sp>
      <p:sp>
        <p:nvSpPr>
          <p:cNvPr id="8" name="TextBox 7"/>
          <p:cNvSpPr txBox="1"/>
          <p:nvPr/>
        </p:nvSpPr>
        <p:spPr>
          <a:xfrm>
            <a:off x="4119638" y="4041022"/>
            <a:ext cx="501952" cy="307777"/>
          </a:xfrm>
          <a:prstGeom prst="rect">
            <a:avLst/>
          </a:prstGeom>
          <a:noFill/>
          <a:ln>
            <a:solidFill>
              <a:schemeClr val="accent6"/>
            </a:solidFill>
          </a:ln>
        </p:spPr>
        <p:txBody>
          <a:bodyPr wrap="square" rtlCol="0">
            <a:spAutoFit/>
          </a:bodyPr>
          <a:lstStyle/>
          <a:p>
            <a:pPr algn="ctr"/>
            <a:r>
              <a:rPr lang="en-US" sz="1400" dirty="0" smtClean="0"/>
              <a:t>57%</a:t>
            </a:r>
            <a:endParaRPr lang="en-US" sz="1400" dirty="0"/>
          </a:p>
        </p:txBody>
      </p:sp>
      <p:sp>
        <p:nvSpPr>
          <p:cNvPr id="13" name="TextBox 12"/>
          <p:cNvSpPr txBox="1"/>
          <p:nvPr/>
        </p:nvSpPr>
        <p:spPr>
          <a:xfrm>
            <a:off x="4773990" y="4441375"/>
            <a:ext cx="501952" cy="307777"/>
          </a:xfrm>
          <a:prstGeom prst="rect">
            <a:avLst/>
          </a:prstGeom>
          <a:noFill/>
          <a:ln>
            <a:solidFill>
              <a:schemeClr val="accent6"/>
            </a:solidFill>
          </a:ln>
        </p:spPr>
        <p:txBody>
          <a:bodyPr wrap="square" rtlCol="0">
            <a:spAutoFit/>
          </a:bodyPr>
          <a:lstStyle/>
          <a:p>
            <a:pPr algn="ctr"/>
            <a:r>
              <a:rPr lang="en-US" sz="1400" dirty="0" smtClean="0"/>
              <a:t>36%</a:t>
            </a:r>
            <a:endParaRPr lang="en-US" sz="1400" dirty="0"/>
          </a:p>
        </p:txBody>
      </p:sp>
      <p:sp>
        <p:nvSpPr>
          <p:cNvPr id="14" name="TextBox 13"/>
          <p:cNvSpPr txBox="1"/>
          <p:nvPr/>
        </p:nvSpPr>
        <p:spPr>
          <a:xfrm>
            <a:off x="5373914" y="4817537"/>
            <a:ext cx="501952" cy="307777"/>
          </a:xfrm>
          <a:prstGeom prst="rect">
            <a:avLst/>
          </a:prstGeom>
          <a:noFill/>
          <a:ln>
            <a:solidFill>
              <a:schemeClr val="accent6"/>
            </a:solidFill>
          </a:ln>
        </p:spPr>
        <p:txBody>
          <a:bodyPr wrap="square" rtlCol="0">
            <a:spAutoFit/>
          </a:bodyPr>
          <a:lstStyle/>
          <a:p>
            <a:pPr algn="ctr"/>
            <a:r>
              <a:rPr lang="en-US" sz="1400" dirty="0" smtClean="0"/>
              <a:t>15%</a:t>
            </a:r>
            <a:endParaRPr lang="en-US" sz="1400" dirty="0"/>
          </a:p>
        </p:txBody>
      </p:sp>
    </p:spTree>
    <p:extLst>
      <p:ext uri="{BB962C8B-B14F-4D97-AF65-F5344CB8AC3E}">
        <p14:creationId xmlns:p14="http://schemas.microsoft.com/office/powerpoint/2010/main" val="30530260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descr="Screen Shot 2016-01-13 at 8.26.5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83455"/>
            <a:ext cx="9144000" cy="4707311"/>
          </a:xfrm>
          <a:prstGeom prst="rect">
            <a:avLst/>
          </a:prstGeom>
        </p:spPr>
      </p:pic>
    </p:spTree>
    <p:extLst>
      <p:ext uri="{BB962C8B-B14F-4D97-AF65-F5344CB8AC3E}">
        <p14:creationId xmlns:p14="http://schemas.microsoft.com/office/powerpoint/2010/main" val="9585267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28.0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12649"/>
            <a:ext cx="9144000" cy="4652738"/>
          </a:xfrm>
          <a:prstGeom prst="rect">
            <a:avLst/>
          </a:prstGeom>
        </p:spPr>
      </p:pic>
    </p:spTree>
    <p:extLst>
      <p:ext uri="{BB962C8B-B14F-4D97-AF65-F5344CB8AC3E}">
        <p14:creationId xmlns:p14="http://schemas.microsoft.com/office/powerpoint/2010/main" val="21110216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descr="Screen Shot 2016-01-13 at 8.29.0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41073"/>
            <a:ext cx="9144000" cy="4819595"/>
          </a:xfrm>
          <a:prstGeom prst="rect">
            <a:avLst/>
          </a:prstGeom>
        </p:spPr>
      </p:pic>
    </p:spTree>
    <p:extLst>
      <p:ext uri="{BB962C8B-B14F-4D97-AF65-F5344CB8AC3E}">
        <p14:creationId xmlns:p14="http://schemas.microsoft.com/office/powerpoint/2010/main" val="23703518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41.2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55373"/>
            <a:ext cx="9144000" cy="4587202"/>
          </a:xfrm>
          <a:prstGeom prst="rect">
            <a:avLst/>
          </a:prstGeom>
        </p:spPr>
      </p:pic>
    </p:spTree>
    <p:extLst>
      <p:ext uri="{BB962C8B-B14F-4D97-AF65-F5344CB8AC3E}">
        <p14:creationId xmlns:p14="http://schemas.microsoft.com/office/powerpoint/2010/main" val="23204614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descr="Screen Shot 2016-01-13 at 8.20.4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774" y="1378868"/>
            <a:ext cx="6632163" cy="5479132"/>
          </a:xfrm>
          <a:prstGeom prst="rect">
            <a:avLst/>
          </a:prstGeom>
        </p:spPr>
      </p:pic>
    </p:spTree>
    <p:extLst>
      <p:ext uri="{BB962C8B-B14F-4D97-AF65-F5344CB8AC3E}">
        <p14:creationId xmlns:p14="http://schemas.microsoft.com/office/powerpoint/2010/main" val="5139373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1295400"/>
            <a:chOff x="0" y="0"/>
            <a:chExt cx="9144000" cy="1295400"/>
          </a:xfrm>
        </p:grpSpPr>
        <p:sp>
          <p:nvSpPr>
            <p:cNvPr id="10" name="Rectangle 9"/>
            <p:cNvSpPr/>
            <p:nvPr/>
          </p:nvSpPr>
          <p:spPr>
            <a:xfrm>
              <a:off x="0" y="0"/>
              <a:ext cx="9144000" cy="1295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599" y="389035"/>
              <a:ext cx="2487441" cy="514643"/>
            </a:xfrm>
            <a:prstGeom prst="rect">
              <a:avLst/>
            </a:prstGeom>
            <a:ln>
              <a:noFill/>
            </a:ln>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92" y="434997"/>
              <a:ext cx="3925888" cy="43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p:cNvPicPr>
            <a:picLocks noChangeAspect="1"/>
          </p:cNvPicPr>
          <p:nvPr/>
        </p:nvPicPr>
        <p:blipFill>
          <a:blip r:embed="rId5"/>
          <a:stretch>
            <a:fillRect/>
          </a:stretch>
        </p:blipFill>
        <p:spPr>
          <a:xfrm>
            <a:off x="314592" y="1384904"/>
            <a:ext cx="1182445" cy="5400524"/>
          </a:xfrm>
          <a:prstGeom prst="rect">
            <a:avLst/>
          </a:prstGeom>
        </p:spPr>
      </p:pic>
      <p:sp>
        <p:nvSpPr>
          <p:cNvPr id="5" name="Content Placeholder 4"/>
          <p:cNvSpPr>
            <a:spLocks noGrp="1"/>
          </p:cNvSpPr>
          <p:nvPr>
            <p:ph idx="1"/>
          </p:nvPr>
        </p:nvSpPr>
        <p:spPr>
          <a:xfrm>
            <a:off x="1911048" y="1487714"/>
            <a:ext cx="6775752" cy="4638449"/>
          </a:xfrm>
        </p:spPr>
        <p:txBody>
          <a:bodyPr>
            <a:normAutofit lnSpcReduction="10000"/>
          </a:bodyPr>
          <a:lstStyle/>
          <a:p>
            <a:r>
              <a:rPr lang="en-US" dirty="0" smtClean="0">
                <a:latin typeface="Cambria"/>
                <a:cs typeface="Cambria"/>
              </a:rPr>
              <a:t>Who Votes for Mayor?  Phase II </a:t>
            </a:r>
          </a:p>
          <a:p>
            <a:pPr lvl="1"/>
            <a:r>
              <a:rPr lang="en-US" sz="2100" dirty="0" smtClean="0">
                <a:latin typeface="Cambria"/>
                <a:cs typeface="Cambria"/>
              </a:rPr>
              <a:t>48 additional cities</a:t>
            </a:r>
          </a:p>
          <a:p>
            <a:pPr lvl="1"/>
            <a:r>
              <a:rPr lang="en-US" sz="2100" dirty="0" smtClean="0">
                <a:latin typeface="Cambria"/>
                <a:cs typeface="Cambria"/>
              </a:rPr>
              <a:t>2011-2015 mayoral voting cycles</a:t>
            </a:r>
          </a:p>
          <a:p>
            <a:pPr lvl="1"/>
            <a:r>
              <a:rPr lang="en-US" sz="2100" dirty="0" smtClean="0">
                <a:latin typeface="Cambria"/>
                <a:cs typeface="Cambria"/>
              </a:rPr>
              <a:t>Addressing 2 specific research questions:</a:t>
            </a:r>
          </a:p>
          <a:p>
            <a:pPr marL="971550" lvl="1" indent="-514350">
              <a:buFont typeface="+mj-lt"/>
              <a:buAutoNum type="arabicPeriod"/>
            </a:pPr>
            <a:r>
              <a:rPr lang="en-US" sz="1400" dirty="0"/>
              <a:t>To what extent are voters who cast ballots in municipal elections roughly representative—or not—of a city’s overall population</a:t>
            </a:r>
            <a:r>
              <a:rPr lang="en-US" sz="1400" dirty="0" smtClean="0"/>
              <a:t>?</a:t>
            </a:r>
          </a:p>
          <a:p>
            <a:pPr marL="971550" lvl="1" indent="-514350">
              <a:buFont typeface="+mj-lt"/>
              <a:buAutoNum type="arabicPeriod"/>
            </a:pPr>
            <a:r>
              <a:rPr lang="en-US" sz="1400" dirty="0" smtClean="0"/>
              <a:t>Which </a:t>
            </a:r>
            <a:r>
              <a:rPr lang="en-US" sz="1400" dirty="0"/>
              <a:t>demographic groups are over or underrepresented at the ballot box, and by how much?  Put another way, which demographic groups—and to what degree—play an inordinately large (or small) role in choosing who governs a city</a:t>
            </a:r>
            <a:r>
              <a:rPr lang="en-US" sz="1400" dirty="0" smtClean="0"/>
              <a:t>?</a:t>
            </a:r>
          </a:p>
          <a:p>
            <a:pPr marL="457200" lvl="1" indent="0">
              <a:buNone/>
            </a:pPr>
            <a:endParaRPr lang="en-US" sz="1400" dirty="0" smtClean="0"/>
          </a:p>
          <a:p>
            <a:r>
              <a:rPr lang="en-US" sz="3600" dirty="0" smtClean="0">
                <a:latin typeface="Cambria"/>
                <a:cs typeface="Cambria"/>
              </a:rPr>
              <a:t>Deliverables</a:t>
            </a:r>
          </a:p>
          <a:p>
            <a:pPr marL="971550" lvl="1" indent="-514350">
              <a:buFont typeface="+mj-lt"/>
              <a:buAutoNum type="arabicPeriod"/>
            </a:pPr>
            <a:r>
              <a:rPr lang="en-US" sz="2100" dirty="0">
                <a:latin typeface="Cambria"/>
                <a:cs typeface="Cambria"/>
              </a:rPr>
              <a:t>Mayoral Election Profile 1-pager</a:t>
            </a:r>
          </a:p>
          <a:p>
            <a:pPr marL="971550" lvl="1" indent="-514350">
              <a:buFont typeface="+mj-lt"/>
              <a:buAutoNum type="arabicPeriod"/>
            </a:pPr>
            <a:r>
              <a:rPr lang="en-US" sz="2100" dirty="0">
                <a:latin typeface="Cambria"/>
                <a:cs typeface="Cambria"/>
              </a:rPr>
              <a:t>Open-source data download and visualization</a:t>
            </a:r>
          </a:p>
        </p:txBody>
      </p:sp>
    </p:spTree>
    <p:extLst>
      <p:ext uri="{BB962C8B-B14F-4D97-AF65-F5344CB8AC3E}">
        <p14:creationId xmlns:p14="http://schemas.microsoft.com/office/powerpoint/2010/main" val="1556487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TotalTime>
  <Words>1592</Words>
  <Application>Microsoft Macintosh PowerPoint</Application>
  <PresentationFormat>On-screen Show (4:3)</PresentationFormat>
  <Paragraphs>149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Portland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Jurjevich</dc:creator>
  <cp:lastModifiedBy>Jason</cp:lastModifiedBy>
  <cp:revision>13</cp:revision>
  <dcterms:created xsi:type="dcterms:W3CDTF">2016-01-13T16:18:21Z</dcterms:created>
  <dcterms:modified xsi:type="dcterms:W3CDTF">2016-04-04T15:36:56Z</dcterms:modified>
</cp:coreProperties>
</file>