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9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9" r:id="rId11"/>
    <p:sldId id="361" r:id="rId12"/>
    <p:sldId id="362" r:id="rId13"/>
    <p:sldId id="353" r:id="rId14"/>
    <p:sldId id="360" r:id="rId15"/>
    <p:sldId id="356" r:id="rId16"/>
    <p:sldId id="363" r:id="rId17"/>
    <p:sldId id="364" r:id="rId18"/>
    <p:sldId id="365" r:id="rId19"/>
    <p:sldId id="366" r:id="rId20"/>
    <p:sldId id="354" r:id="rId21"/>
    <p:sldId id="332" r:id="rId22"/>
    <p:sldId id="267" r:id="rId23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84991" autoAdjust="0"/>
  </p:normalViewPr>
  <p:slideViewPr>
    <p:cSldViewPr snapToGrid="0">
      <p:cViewPr varScale="1">
        <p:scale>
          <a:sx n="73" d="100"/>
          <a:sy n="73" d="100"/>
        </p:scale>
        <p:origin x="60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id51yk05\AppData\Local\Microsoft\Windows\Temporary%20Internet%20Files\Content.IE5\C9BFI92H\report-2017-07-25T104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'[report-2017-07-25T1044.xlsx]Sheet3'!$B$14</c:f>
              <c:strCache>
                <c:ptCount val="1"/>
                <c:pt idx="0">
                  <c:v>Count of Order #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D6-49DE-AB78-9435A12C68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D6-49DE-AB78-9435A12C68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D6-49DE-AB78-9435A12C68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D6-49DE-AB78-9435A12C68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D6-49DE-AB78-9435A12C68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D6-49DE-AB78-9435A12C687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BD6-49DE-AB78-9435A12C6874}"/>
              </c:ext>
            </c:extLst>
          </c:dPt>
          <c:dLbls>
            <c:dLbl>
              <c:idx val="0"/>
              <c:layout>
                <c:manualLayout>
                  <c:x val="0.12142772277975522"/>
                  <c:y val="9.2454698122466968E-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851B44-8AE7-4221-B358-F134A1FEF67F}" type="CATEGORYNAME">
                      <a:rPr lang="en-US" sz="2000"/>
                      <a:pPr algn="ctr">
                        <a:defRPr sz="2000"/>
                      </a:pPr>
                      <a:t>[CATEGORY NAME]</a:t>
                    </a:fld>
                    <a:r>
                      <a:rPr lang="en-US" sz="2000"/>
                      <a:t>, </a:t>
                    </a:r>
                    <a:fld id="{DB0F6FE1-CD60-4CF6-AA5A-D32099F1FAD4}" type="VALUE">
                      <a:rPr lang="en-US" sz="2000"/>
                      <a:pPr algn="ctr">
                        <a:defRPr sz="2000"/>
                      </a:pPr>
                      <a:t>[VALUE]</a:t>
                    </a:fld>
                    <a:endParaRPr lang="en-US" sz="200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43124542440721"/>
                      <c:h val="0.167007123032469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D6-49DE-AB78-9435A12C6874}"/>
                </c:ext>
              </c:extLst>
            </c:dLbl>
            <c:dLbl>
              <c:idx val="1"/>
              <c:layout>
                <c:manualLayout>
                  <c:x val="7.3081607795371498E-2"/>
                  <c:y val="8.969242978665979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2F91E1-8782-4E0E-995C-51982F0E739A}" type="CATEGORYNAME">
                      <a:rPr lang="en-US" sz="2000" b="1">
                        <a:solidFill>
                          <a:schemeClr val="accent2"/>
                        </a:solidFill>
                      </a:rPr>
                      <a:pPr algn="ctr">
                        <a:defRPr sz="2000"/>
                      </a:pPr>
                      <a:t>[CATEGORY NAME]</a:t>
                    </a:fld>
                    <a:r>
                      <a:rPr lang="en-US" sz="2000" b="1" baseline="0">
                        <a:solidFill>
                          <a:schemeClr val="accent2"/>
                        </a:solidFill>
                      </a:rPr>
                      <a:t>, </a:t>
                    </a:r>
                    <a:fld id="{2C4B33FA-4367-4244-86B6-66B80535756C}" type="VALUE">
                      <a:rPr lang="en-US" sz="2000" b="1" baseline="0">
                        <a:solidFill>
                          <a:schemeClr val="accent2"/>
                        </a:solidFill>
                      </a:rPr>
                      <a:pPr algn="ctr">
                        <a:defRPr sz="2000"/>
                      </a:pPr>
                      <a:t>[VALUE]</a:t>
                    </a:fld>
                    <a:endParaRPr lang="en-US" sz="2000" b="1" baseline="0">
                      <a:solidFill>
                        <a:schemeClr val="accent2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BD6-49DE-AB78-9435A12C6874}"/>
                </c:ext>
              </c:extLst>
            </c:dLbl>
            <c:dLbl>
              <c:idx val="2"/>
              <c:layout>
                <c:manualLayout>
                  <c:x val="0.10815008754064707"/>
                  <c:y val="8.818723860904442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FA21D3E-D5DD-4B7D-B0F1-FECC6518C541}" type="CATEGORYNAME">
                      <a:rPr lang="en-US" sz="2400"/>
                      <a:pPr algn="ctr">
                        <a:defRPr sz="2400"/>
                      </a:pPr>
                      <a:t>[CATEGORY NAME]</a:t>
                    </a:fld>
                    <a:r>
                      <a:rPr lang="en-US" sz="2400"/>
                      <a:t>, </a:t>
                    </a:r>
                    <a:fld id="{C192028D-F1FF-43B5-9283-55A2720FCC47}" type="VALUE">
                      <a:rPr lang="en-US" sz="2400"/>
                      <a:pPr algn="ctr">
                        <a:defRPr sz="2400"/>
                      </a:pPr>
                      <a:t>[VALUE]</a:t>
                    </a:fld>
                    <a:endParaRPr lang="en-US" sz="240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72526643330388"/>
                      <c:h val="0.206965019210237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BD6-49DE-AB78-9435A12C6874}"/>
                </c:ext>
              </c:extLst>
            </c:dLbl>
            <c:dLbl>
              <c:idx val="3"/>
              <c:layout>
                <c:manualLayout>
                  <c:x val="-0.25334957369062117"/>
                  <c:y val="-4.591191720698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444910-3C9F-4D8F-AC8E-64CD76D875D4}" type="CATEGORYNAME">
                      <a:rPr lang="en-US" sz="2000" b="1">
                        <a:solidFill>
                          <a:schemeClr val="accent4"/>
                        </a:solidFill>
                      </a:rPr>
                      <a:pPr algn="ctr">
                        <a:defRPr sz="2000"/>
                      </a:pPr>
                      <a:t>[CATEGORY NAME]</a:t>
                    </a:fld>
                    <a:r>
                      <a:rPr lang="en-US" sz="2000" b="1" baseline="0">
                        <a:solidFill>
                          <a:schemeClr val="accent4"/>
                        </a:solidFill>
                      </a:rPr>
                      <a:t>, </a:t>
                    </a:r>
                    <a:fld id="{17C53D80-3A42-4375-A60D-20F7A69EA65D}" type="VALUE">
                      <a:rPr lang="en-US" sz="2000" b="1" baseline="0">
                        <a:solidFill>
                          <a:schemeClr val="accent4"/>
                        </a:solidFill>
                      </a:rPr>
                      <a:pPr algn="ctr">
                        <a:defRPr sz="2000"/>
                      </a:pPr>
                      <a:t>[VALUE]</a:t>
                    </a:fld>
                    <a:endParaRPr lang="en-US" sz="2000" b="1" baseline="0">
                      <a:solidFill>
                        <a:schemeClr val="accent4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BD6-49DE-AB78-9435A12C6874}"/>
                </c:ext>
              </c:extLst>
            </c:dLbl>
            <c:dLbl>
              <c:idx val="4"/>
              <c:layout>
                <c:manualLayout>
                  <c:x val="-4.1811297370549401E-2"/>
                  <c:y val="0.12181087397913444"/>
                </c:manualLayout>
              </c:layout>
              <c:tx>
                <c:rich>
                  <a:bodyPr/>
                  <a:lstStyle/>
                  <a:p>
                    <a:fld id="{B26296CF-3497-4025-9BCA-D9F5A051A198}" type="CATEGORYNAME">
                      <a:rPr lang="en-US" sz="1800" smtClean="0"/>
                      <a:pPr/>
                      <a:t>[CATEGORY NAME]</a:t>
                    </a:fld>
                    <a:r>
                      <a:rPr lang="en-US" sz="1800" dirty="0"/>
                      <a:t>, </a:t>
                    </a:r>
                    <a:fld id="{AE85298F-5952-4396-BC0A-A9DB5AE666B8}" type="VALUE">
                      <a:rPr lang="en-US" sz="1800"/>
                      <a:pPr/>
                      <a:t>[VALUE]</a:t>
                    </a:fld>
                    <a:endParaRPr lang="en-US" sz="18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07141063706521"/>
                      <c:h val="0.269316837442821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BD6-49DE-AB78-9435A12C6874}"/>
                </c:ext>
              </c:extLst>
            </c:dLbl>
            <c:dLbl>
              <c:idx val="5"/>
              <c:layout>
                <c:manualLayout>
                  <c:x val="-0.180630422789508"/>
                  <c:y val="0.13911715581006917"/>
                </c:manualLayout>
              </c:layout>
              <c:tx>
                <c:rich>
                  <a:bodyPr/>
                  <a:lstStyle/>
                  <a:p>
                    <a:fld id="{836ABD6B-BE99-4654-BC88-92D6133F6635}" type="CATEGORYNAME">
                      <a:rPr lang="en-US" sz="1800" b="1">
                        <a:solidFill>
                          <a:schemeClr val="accent6"/>
                        </a:solidFill>
                      </a:rPr>
                      <a:pPr/>
                      <a:t>[CATEGORY NAME]</a:t>
                    </a:fld>
                    <a:r>
                      <a:rPr lang="en-US" sz="1800" b="1" baseline="0">
                        <a:solidFill>
                          <a:schemeClr val="accent6"/>
                        </a:solidFill>
                      </a:rPr>
                      <a:t>, </a:t>
                    </a:r>
                    <a:fld id="{50471B3D-7553-46C0-960F-BA7D194D31B4}" type="VALUE">
                      <a:rPr lang="en-US" sz="1800" b="1" baseline="0">
                        <a:solidFill>
                          <a:schemeClr val="accent6"/>
                        </a:solidFill>
                      </a:rPr>
                      <a:pPr/>
                      <a:t>[VALUE]</a:t>
                    </a:fld>
                    <a:endParaRPr lang="en-US" sz="1800" b="1" baseline="0">
                      <a:solidFill>
                        <a:schemeClr val="accent6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BD6-49DE-AB78-9435A12C6874}"/>
                </c:ext>
              </c:extLst>
            </c:dLbl>
            <c:dLbl>
              <c:idx val="6"/>
              <c:layout>
                <c:manualLayout>
                  <c:x val="-0.11693057247259439"/>
                  <c:y val="-5.2526822813775645E-2"/>
                </c:manualLayout>
              </c:layout>
              <c:tx>
                <c:rich>
                  <a:bodyPr/>
                  <a:lstStyle/>
                  <a:p>
                    <a:fld id="{93D5F6C1-E905-44D0-BE04-5ECAAF7BC4BE}" type="CATEGORYNAM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[CATEGORY NAME]</a:t>
                    </a:fld>
                    <a:r>
                      <a:rPr lang="en-US" sz="1800" b="1" baseline="0">
                        <a:solidFill>
                          <a:schemeClr val="tx2"/>
                        </a:solidFill>
                      </a:rPr>
                      <a:t>, </a:t>
                    </a:r>
                    <a:fld id="{85C6B910-1D02-47FE-BD74-61527C6D60D6}" type="VALUE">
                      <a:rPr lang="en-US" sz="1800" b="1" baseline="0">
                        <a:solidFill>
                          <a:schemeClr val="tx2"/>
                        </a:solidFill>
                      </a:rPr>
                      <a:pPr/>
                      <a:t>[VALUE]</a:t>
                    </a:fld>
                    <a:endParaRPr lang="en-US" sz="1800" b="1" baseline="0">
                      <a:solidFill>
                        <a:schemeClr val="tx2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BD6-49DE-AB78-9435A12C687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'[report-2017-07-25T1044.xlsx]Sheet3'!$A$15:$A$21</c:f>
              <c:strCache>
                <c:ptCount val="7"/>
                <c:pt idx="0">
                  <c:v>Business/For-profit</c:v>
                </c:pt>
                <c:pt idx="1">
                  <c:v>Community Group/Interested Citizen</c:v>
                </c:pt>
                <c:pt idx="2">
                  <c:v>Government</c:v>
                </c:pt>
                <c:pt idx="3">
                  <c:v>Non-Profit Organization</c:v>
                </c:pt>
                <c:pt idx="4">
                  <c:v>Other- Faculty/Researcher/Student</c:v>
                </c:pt>
                <c:pt idx="5">
                  <c:v>University of Baltimore- Faculty/Student</c:v>
                </c:pt>
                <c:pt idx="6">
                  <c:v>Two or More Classifications</c:v>
                </c:pt>
              </c:strCache>
            </c:strRef>
          </c:cat>
          <c:val>
            <c:numRef>
              <c:f>'[report-2017-07-25T1044.xlsx]Sheet3'!$B$15:$B$21</c:f>
              <c:numCache>
                <c:formatCode>0.00%</c:formatCode>
                <c:ptCount val="7"/>
                <c:pt idx="0">
                  <c:v>8.666666666666667E-2</c:v>
                </c:pt>
                <c:pt idx="1">
                  <c:v>0.13333333333333333</c:v>
                </c:pt>
                <c:pt idx="2">
                  <c:v>0.12333333333333334</c:v>
                </c:pt>
                <c:pt idx="3">
                  <c:v>0.36</c:v>
                </c:pt>
                <c:pt idx="4">
                  <c:v>0.12666666666666668</c:v>
                </c:pt>
                <c:pt idx="5">
                  <c:v>6.3333333333333297E-2</c:v>
                </c:pt>
                <c:pt idx="6">
                  <c:v>0.10666666666666667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D6-49DE-AB78-9435A12C6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D2958-12CC-4029-AE28-DCCB3384A9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6318B9-23C5-445C-BB2A-DC5D26EA79CA}">
      <dgm:prSet phldrT="[Text]" custT="1"/>
      <dgm:spPr/>
      <dgm:t>
        <a:bodyPr/>
        <a:lstStyle/>
        <a:p>
          <a:r>
            <a:rPr lang="en-US" sz="2400" dirty="0"/>
            <a:t>We had more time write things down</a:t>
          </a:r>
        </a:p>
      </dgm:t>
    </dgm:pt>
    <dgm:pt modelId="{E9D292B2-324C-40BD-9AE2-F615B343B8A3}" type="parTrans" cxnId="{80F40D4C-2ECF-4ABD-BFD5-01787014284B}">
      <dgm:prSet/>
      <dgm:spPr/>
      <dgm:t>
        <a:bodyPr/>
        <a:lstStyle/>
        <a:p>
          <a:endParaRPr lang="en-US" sz="4000"/>
        </a:p>
      </dgm:t>
    </dgm:pt>
    <dgm:pt modelId="{44C16906-5135-473B-A198-842533479A60}" type="sibTrans" cxnId="{80F40D4C-2ECF-4ABD-BFD5-01787014284B}">
      <dgm:prSet/>
      <dgm:spPr/>
      <dgm:t>
        <a:bodyPr/>
        <a:lstStyle/>
        <a:p>
          <a:endParaRPr lang="en-US" sz="4000"/>
        </a:p>
      </dgm:t>
    </dgm:pt>
    <dgm:pt modelId="{96C6DEBD-7BEB-4FC8-AFEB-E642E7A80BDB}">
      <dgm:prSet custT="1"/>
      <dgm:spPr/>
      <dgm:t>
        <a:bodyPr/>
        <a:lstStyle/>
        <a:p>
          <a:r>
            <a:rPr lang="en-US" sz="2400" dirty="0"/>
            <a:t>Comprehensive community outreach strategy</a:t>
          </a:r>
        </a:p>
      </dgm:t>
    </dgm:pt>
    <dgm:pt modelId="{CEBDC1EF-8201-4251-AD6A-F3B93E580953}" type="parTrans" cxnId="{D2945946-9B5F-4CDA-B177-46C9D057CE3A}">
      <dgm:prSet/>
      <dgm:spPr/>
      <dgm:t>
        <a:bodyPr/>
        <a:lstStyle/>
        <a:p>
          <a:endParaRPr lang="en-US" sz="4000"/>
        </a:p>
      </dgm:t>
    </dgm:pt>
    <dgm:pt modelId="{0404BA8D-CB75-45B5-A17A-18EF5CB6E329}" type="sibTrans" cxnId="{D2945946-9B5F-4CDA-B177-46C9D057CE3A}">
      <dgm:prSet/>
      <dgm:spPr/>
      <dgm:t>
        <a:bodyPr/>
        <a:lstStyle/>
        <a:p>
          <a:endParaRPr lang="en-US" sz="4000"/>
        </a:p>
      </dgm:t>
    </dgm:pt>
    <dgm:pt modelId="{5870824B-2BB2-4FE3-90C1-77DC78AB3641}">
      <dgm:prSet custT="1"/>
      <dgm:spPr/>
      <dgm:t>
        <a:bodyPr/>
        <a:lstStyle/>
        <a:p>
          <a:r>
            <a:rPr lang="en-US" sz="2400" dirty="0"/>
            <a:t>More tech solutions to increase efficiency</a:t>
          </a:r>
        </a:p>
      </dgm:t>
    </dgm:pt>
    <dgm:pt modelId="{9A48FA1A-56E9-4337-A6A4-218704FFA3CB}" type="parTrans" cxnId="{0E04023A-0328-4389-878B-524F5201FB66}">
      <dgm:prSet/>
      <dgm:spPr/>
      <dgm:t>
        <a:bodyPr/>
        <a:lstStyle/>
        <a:p>
          <a:endParaRPr lang="en-US" sz="4000"/>
        </a:p>
      </dgm:t>
    </dgm:pt>
    <dgm:pt modelId="{B974B5E8-3283-48BE-987C-77CFA0BF85B3}" type="sibTrans" cxnId="{0E04023A-0328-4389-878B-524F5201FB66}">
      <dgm:prSet/>
      <dgm:spPr/>
      <dgm:t>
        <a:bodyPr/>
        <a:lstStyle/>
        <a:p>
          <a:endParaRPr lang="en-US" sz="4000"/>
        </a:p>
      </dgm:t>
    </dgm:pt>
    <dgm:pt modelId="{406C4FB6-59AB-49F4-A4A2-724839C786E1}">
      <dgm:prSet custT="1"/>
      <dgm:spPr/>
      <dgm:t>
        <a:bodyPr/>
        <a:lstStyle/>
        <a:p>
          <a:r>
            <a:rPr lang="en-US" sz="2400"/>
            <a:t>More online tools for disseminating open data</a:t>
          </a:r>
          <a:endParaRPr lang="en-US" sz="2400" dirty="0"/>
        </a:p>
      </dgm:t>
    </dgm:pt>
    <dgm:pt modelId="{4A76166F-D27B-40A0-B48F-480A84F92A1F}" type="parTrans" cxnId="{5CDF201E-AA24-4A54-AB13-298B6DAF9567}">
      <dgm:prSet/>
      <dgm:spPr/>
      <dgm:t>
        <a:bodyPr/>
        <a:lstStyle/>
        <a:p>
          <a:endParaRPr lang="en-US" sz="4000"/>
        </a:p>
      </dgm:t>
    </dgm:pt>
    <dgm:pt modelId="{41AE0B2F-4C5C-44CB-BED7-86229AED51EA}" type="sibTrans" cxnId="{5CDF201E-AA24-4A54-AB13-298B6DAF9567}">
      <dgm:prSet/>
      <dgm:spPr/>
      <dgm:t>
        <a:bodyPr/>
        <a:lstStyle/>
        <a:p>
          <a:endParaRPr lang="en-US" sz="4000"/>
        </a:p>
      </dgm:t>
    </dgm:pt>
    <dgm:pt modelId="{A9C5BED9-69FD-4BF6-8191-BF3CDA7D5CD3}">
      <dgm:prSet custT="1"/>
      <dgm:spPr/>
      <dgm:t>
        <a:bodyPr/>
        <a:lstStyle/>
        <a:p>
          <a:r>
            <a:rPr lang="en-US" sz="2400" dirty="0"/>
            <a:t>Higher profile academic publications</a:t>
          </a:r>
        </a:p>
      </dgm:t>
    </dgm:pt>
    <dgm:pt modelId="{7A75A5D4-763A-41DE-AF2C-31DA6DFD54DA}" type="parTrans" cxnId="{60BE56A5-2767-44A8-BDDA-C2FD2751E848}">
      <dgm:prSet/>
      <dgm:spPr/>
      <dgm:t>
        <a:bodyPr/>
        <a:lstStyle/>
        <a:p>
          <a:endParaRPr lang="en-US" sz="4000"/>
        </a:p>
      </dgm:t>
    </dgm:pt>
    <dgm:pt modelId="{C26EDE32-59A2-4627-8DD1-69D5053C05C0}" type="sibTrans" cxnId="{60BE56A5-2767-44A8-BDDA-C2FD2751E848}">
      <dgm:prSet/>
      <dgm:spPr/>
      <dgm:t>
        <a:bodyPr/>
        <a:lstStyle/>
        <a:p>
          <a:endParaRPr lang="en-US" sz="4000"/>
        </a:p>
      </dgm:t>
    </dgm:pt>
    <dgm:pt modelId="{58E492ED-4BA3-4A5A-AFCA-6D495325A082}">
      <dgm:prSet custT="1"/>
      <dgm:spPr/>
      <dgm:t>
        <a:bodyPr/>
        <a:lstStyle/>
        <a:p>
          <a:r>
            <a:rPr lang="en-US" sz="2400"/>
            <a:t>More staff to help with data cleaning and organization</a:t>
          </a:r>
          <a:endParaRPr lang="en-US" sz="2400" dirty="0"/>
        </a:p>
      </dgm:t>
    </dgm:pt>
    <dgm:pt modelId="{91250E30-25F9-4A31-BBFB-866C0245CD7C}" type="parTrans" cxnId="{4CC2C31D-A2F3-441C-ABFD-28D2BBFBCFB6}">
      <dgm:prSet/>
      <dgm:spPr/>
      <dgm:t>
        <a:bodyPr/>
        <a:lstStyle/>
        <a:p>
          <a:endParaRPr lang="en-US" sz="4000"/>
        </a:p>
      </dgm:t>
    </dgm:pt>
    <dgm:pt modelId="{9364135E-E6C6-4230-9AE0-BACF8EFC776F}" type="sibTrans" cxnId="{4CC2C31D-A2F3-441C-ABFD-28D2BBFBCFB6}">
      <dgm:prSet/>
      <dgm:spPr/>
      <dgm:t>
        <a:bodyPr/>
        <a:lstStyle/>
        <a:p>
          <a:endParaRPr lang="en-US" sz="4000"/>
        </a:p>
      </dgm:t>
    </dgm:pt>
    <dgm:pt modelId="{69492846-30B5-44B3-A578-2443352E7FCF}">
      <dgm:prSet custT="1"/>
      <dgm:spPr/>
      <dgm:t>
        <a:bodyPr/>
        <a:lstStyle/>
        <a:p>
          <a:r>
            <a:rPr lang="en-US" sz="2000" dirty="0"/>
            <a:t>Partner with other organizations on issues leveraging everyone’s best resources</a:t>
          </a:r>
        </a:p>
      </dgm:t>
    </dgm:pt>
    <dgm:pt modelId="{6E2E079A-8078-44E8-B5DD-A44D77606322}" type="parTrans" cxnId="{00D3C49F-9425-4EB0-94AF-509868B9C920}">
      <dgm:prSet/>
      <dgm:spPr/>
      <dgm:t>
        <a:bodyPr/>
        <a:lstStyle/>
        <a:p>
          <a:endParaRPr lang="en-US" sz="4000"/>
        </a:p>
      </dgm:t>
    </dgm:pt>
    <dgm:pt modelId="{9316CF1F-DFE4-4D46-AE1E-D0D9923E9F70}" type="sibTrans" cxnId="{00D3C49F-9425-4EB0-94AF-509868B9C920}">
      <dgm:prSet/>
      <dgm:spPr/>
      <dgm:t>
        <a:bodyPr/>
        <a:lstStyle/>
        <a:p>
          <a:endParaRPr lang="en-US" sz="4000"/>
        </a:p>
      </dgm:t>
    </dgm:pt>
    <dgm:pt modelId="{798FFEB0-342A-4860-B302-9B1710C0138A}">
      <dgm:prSet custT="1"/>
      <dgm:spPr/>
      <dgm:t>
        <a:bodyPr/>
        <a:lstStyle/>
        <a:p>
          <a:r>
            <a:rPr lang="en-US" sz="2400" dirty="0"/>
            <a:t>Automated data processing methods/scripts</a:t>
          </a:r>
        </a:p>
      </dgm:t>
    </dgm:pt>
    <dgm:pt modelId="{8A7ED14E-ABB5-411E-9EAE-2C38FE09D84C}" type="parTrans" cxnId="{9066BD65-2A9F-43C4-BE18-3313DC97E4E9}">
      <dgm:prSet/>
      <dgm:spPr/>
      <dgm:t>
        <a:bodyPr/>
        <a:lstStyle/>
        <a:p>
          <a:endParaRPr lang="en-US" sz="4000"/>
        </a:p>
      </dgm:t>
    </dgm:pt>
    <dgm:pt modelId="{759F7827-A599-4EAF-88B5-A479F627FCB6}" type="sibTrans" cxnId="{9066BD65-2A9F-43C4-BE18-3313DC97E4E9}">
      <dgm:prSet/>
      <dgm:spPr/>
      <dgm:t>
        <a:bodyPr/>
        <a:lstStyle/>
        <a:p>
          <a:endParaRPr lang="en-US" sz="4000"/>
        </a:p>
      </dgm:t>
    </dgm:pt>
    <dgm:pt modelId="{1040AC4A-84A0-4116-B292-8FC3D9501704}">
      <dgm:prSet custT="1"/>
      <dgm:spPr/>
      <dgm:t>
        <a:bodyPr/>
        <a:lstStyle/>
        <a:p>
          <a:r>
            <a:rPr lang="en-US" sz="2400"/>
            <a:t>Flashy graphics</a:t>
          </a:r>
          <a:endParaRPr lang="en-US" sz="2400" dirty="0"/>
        </a:p>
      </dgm:t>
    </dgm:pt>
    <dgm:pt modelId="{5EE83866-2381-4F5E-825E-E3810A9CB3AA}" type="parTrans" cxnId="{D156E7FC-4B81-4546-97A1-6DA177A1B362}">
      <dgm:prSet/>
      <dgm:spPr/>
      <dgm:t>
        <a:bodyPr/>
        <a:lstStyle/>
        <a:p>
          <a:endParaRPr lang="en-US" sz="4000"/>
        </a:p>
      </dgm:t>
    </dgm:pt>
    <dgm:pt modelId="{7FE6148D-4FD6-412F-A45B-78197F95DB42}" type="sibTrans" cxnId="{D156E7FC-4B81-4546-97A1-6DA177A1B362}">
      <dgm:prSet/>
      <dgm:spPr/>
      <dgm:t>
        <a:bodyPr/>
        <a:lstStyle/>
        <a:p>
          <a:endParaRPr lang="en-US" sz="4000"/>
        </a:p>
      </dgm:t>
    </dgm:pt>
    <dgm:pt modelId="{42167F8C-F5FA-40F9-BE23-0DCC63E50F82}">
      <dgm:prSet custT="1"/>
      <dgm:spPr/>
      <dgm:t>
        <a:bodyPr/>
        <a:lstStyle/>
        <a:p>
          <a:r>
            <a:rPr lang="en-US" sz="2400"/>
            <a:t>Idea sharing among staff</a:t>
          </a:r>
          <a:endParaRPr lang="en-US" sz="2400" dirty="0"/>
        </a:p>
      </dgm:t>
    </dgm:pt>
    <dgm:pt modelId="{199D098C-1244-43F7-B8CB-A6B879951A40}" type="parTrans" cxnId="{B02FA054-657F-4B62-B67A-DE3ABCDC6A62}">
      <dgm:prSet/>
      <dgm:spPr/>
      <dgm:t>
        <a:bodyPr/>
        <a:lstStyle/>
        <a:p>
          <a:endParaRPr lang="en-US" sz="4000"/>
        </a:p>
      </dgm:t>
    </dgm:pt>
    <dgm:pt modelId="{82B44607-33FD-4376-BC07-20A378018950}" type="sibTrans" cxnId="{B02FA054-657F-4B62-B67A-DE3ABCDC6A62}">
      <dgm:prSet/>
      <dgm:spPr/>
      <dgm:t>
        <a:bodyPr/>
        <a:lstStyle/>
        <a:p>
          <a:endParaRPr lang="en-US" sz="4000"/>
        </a:p>
      </dgm:t>
    </dgm:pt>
    <dgm:pt modelId="{05BC79DA-64F8-4853-8F0D-03D48BE3C520}">
      <dgm:prSet custT="1"/>
      <dgm:spPr/>
      <dgm:t>
        <a:bodyPr/>
        <a:lstStyle/>
        <a:p>
          <a:r>
            <a:rPr lang="en-US" sz="2400"/>
            <a:t>Be continuously relevant</a:t>
          </a:r>
        </a:p>
      </dgm:t>
    </dgm:pt>
    <dgm:pt modelId="{A5B6B241-DEF8-4638-90C2-7DF7799E0EB7}" type="parTrans" cxnId="{7498C985-54BD-48E8-A4AA-F9FEA466A24F}">
      <dgm:prSet/>
      <dgm:spPr/>
      <dgm:t>
        <a:bodyPr/>
        <a:lstStyle/>
        <a:p>
          <a:endParaRPr lang="en-US" sz="4000"/>
        </a:p>
      </dgm:t>
    </dgm:pt>
    <dgm:pt modelId="{82465EB9-12FB-41A7-8EAA-D1098A1F86D9}" type="sibTrans" cxnId="{7498C985-54BD-48E8-A4AA-F9FEA466A24F}">
      <dgm:prSet/>
      <dgm:spPr/>
      <dgm:t>
        <a:bodyPr/>
        <a:lstStyle/>
        <a:p>
          <a:endParaRPr lang="en-US" sz="4000"/>
        </a:p>
      </dgm:t>
    </dgm:pt>
    <dgm:pt modelId="{3A5417B3-B99C-4390-9C5C-9AB9FB43A1E1}">
      <dgm:prSet custT="1"/>
      <dgm:spPr/>
      <dgm:t>
        <a:bodyPr/>
        <a:lstStyle/>
        <a:p>
          <a:r>
            <a:rPr lang="en-US" sz="2400"/>
            <a:t>More time to construct methodologies</a:t>
          </a:r>
          <a:endParaRPr lang="en-US" sz="2400" dirty="0"/>
        </a:p>
      </dgm:t>
    </dgm:pt>
    <dgm:pt modelId="{9C3DCE8A-BE7D-4931-9E12-C85EC25BDC72}" type="parTrans" cxnId="{B8811ACF-0337-438D-83EC-E3CA95C76E95}">
      <dgm:prSet/>
      <dgm:spPr/>
      <dgm:t>
        <a:bodyPr/>
        <a:lstStyle/>
        <a:p>
          <a:endParaRPr lang="en-US" sz="2800"/>
        </a:p>
      </dgm:t>
    </dgm:pt>
    <dgm:pt modelId="{E01CFD51-7EB8-4BDD-AB29-3253BB8DA795}" type="sibTrans" cxnId="{B8811ACF-0337-438D-83EC-E3CA95C76E95}">
      <dgm:prSet/>
      <dgm:spPr/>
      <dgm:t>
        <a:bodyPr/>
        <a:lstStyle/>
        <a:p>
          <a:endParaRPr lang="en-US" sz="2800"/>
        </a:p>
      </dgm:t>
    </dgm:pt>
    <dgm:pt modelId="{029DE844-7AC6-4B94-B73D-3ED77A3E7AF5}" type="pres">
      <dgm:prSet presAssocID="{1EDD2958-12CC-4029-AE28-DCCB3384A9AD}" presName="diagram" presStyleCnt="0">
        <dgm:presLayoutVars>
          <dgm:dir/>
          <dgm:resizeHandles val="exact"/>
        </dgm:presLayoutVars>
      </dgm:prSet>
      <dgm:spPr/>
    </dgm:pt>
    <dgm:pt modelId="{DE336711-BC80-4002-99C8-89D36B9A8E34}" type="pres">
      <dgm:prSet presAssocID="{116318B9-23C5-445C-BB2A-DC5D26EA79CA}" presName="node" presStyleLbl="node1" presStyleIdx="0" presStyleCnt="12">
        <dgm:presLayoutVars>
          <dgm:bulletEnabled val="1"/>
        </dgm:presLayoutVars>
      </dgm:prSet>
      <dgm:spPr/>
    </dgm:pt>
    <dgm:pt modelId="{EAE4ECBA-B82A-4A78-9C5D-EE59A15F521E}" type="pres">
      <dgm:prSet presAssocID="{44C16906-5135-473B-A198-842533479A60}" presName="sibTrans" presStyleCnt="0"/>
      <dgm:spPr/>
    </dgm:pt>
    <dgm:pt modelId="{08A8F22B-D707-41BD-9C3A-557EB113A561}" type="pres">
      <dgm:prSet presAssocID="{3A5417B3-B99C-4390-9C5C-9AB9FB43A1E1}" presName="node" presStyleLbl="node1" presStyleIdx="1" presStyleCnt="12">
        <dgm:presLayoutVars>
          <dgm:bulletEnabled val="1"/>
        </dgm:presLayoutVars>
      </dgm:prSet>
      <dgm:spPr/>
    </dgm:pt>
    <dgm:pt modelId="{E3E68F48-407F-45F2-9322-E760A7226E9C}" type="pres">
      <dgm:prSet presAssocID="{E01CFD51-7EB8-4BDD-AB29-3253BB8DA795}" presName="sibTrans" presStyleCnt="0"/>
      <dgm:spPr/>
    </dgm:pt>
    <dgm:pt modelId="{6EEAB485-8856-4965-8904-E61DBDFFEB91}" type="pres">
      <dgm:prSet presAssocID="{96C6DEBD-7BEB-4FC8-AFEB-E642E7A80BDB}" presName="node" presStyleLbl="node1" presStyleIdx="2" presStyleCnt="12">
        <dgm:presLayoutVars>
          <dgm:bulletEnabled val="1"/>
        </dgm:presLayoutVars>
      </dgm:prSet>
      <dgm:spPr/>
    </dgm:pt>
    <dgm:pt modelId="{376088EF-8288-4D1D-BE63-540A9FD3AC7D}" type="pres">
      <dgm:prSet presAssocID="{0404BA8D-CB75-45B5-A17A-18EF5CB6E329}" presName="sibTrans" presStyleCnt="0"/>
      <dgm:spPr/>
    </dgm:pt>
    <dgm:pt modelId="{7158A917-BB8E-4930-977B-3B72FA06E188}" type="pres">
      <dgm:prSet presAssocID="{5870824B-2BB2-4FE3-90C1-77DC78AB3641}" presName="node" presStyleLbl="node1" presStyleIdx="3" presStyleCnt="12">
        <dgm:presLayoutVars>
          <dgm:bulletEnabled val="1"/>
        </dgm:presLayoutVars>
      </dgm:prSet>
      <dgm:spPr/>
    </dgm:pt>
    <dgm:pt modelId="{2E4AE736-9F5C-441B-833E-042EFB69F543}" type="pres">
      <dgm:prSet presAssocID="{B974B5E8-3283-48BE-987C-77CFA0BF85B3}" presName="sibTrans" presStyleCnt="0"/>
      <dgm:spPr/>
    </dgm:pt>
    <dgm:pt modelId="{1A65AFD1-7B2A-4C5A-985A-30156D95859B}" type="pres">
      <dgm:prSet presAssocID="{406C4FB6-59AB-49F4-A4A2-724839C786E1}" presName="node" presStyleLbl="node1" presStyleIdx="4" presStyleCnt="12">
        <dgm:presLayoutVars>
          <dgm:bulletEnabled val="1"/>
        </dgm:presLayoutVars>
      </dgm:prSet>
      <dgm:spPr/>
    </dgm:pt>
    <dgm:pt modelId="{F429D647-2112-4602-8E63-EEAC0BC27BBE}" type="pres">
      <dgm:prSet presAssocID="{41AE0B2F-4C5C-44CB-BED7-86229AED51EA}" presName="sibTrans" presStyleCnt="0"/>
      <dgm:spPr/>
    </dgm:pt>
    <dgm:pt modelId="{3FABE760-8BFF-4701-9DEC-F31A6E3E475C}" type="pres">
      <dgm:prSet presAssocID="{A9C5BED9-69FD-4BF6-8191-BF3CDA7D5CD3}" presName="node" presStyleLbl="node1" presStyleIdx="5" presStyleCnt="12">
        <dgm:presLayoutVars>
          <dgm:bulletEnabled val="1"/>
        </dgm:presLayoutVars>
      </dgm:prSet>
      <dgm:spPr/>
    </dgm:pt>
    <dgm:pt modelId="{90C01E67-6780-43FB-81F2-7B123B31BF12}" type="pres">
      <dgm:prSet presAssocID="{C26EDE32-59A2-4627-8DD1-69D5053C05C0}" presName="sibTrans" presStyleCnt="0"/>
      <dgm:spPr/>
    </dgm:pt>
    <dgm:pt modelId="{897F3946-9A82-4B9C-95A7-5096921B1DF8}" type="pres">
      <dgm:prSet presAssocID="{58E492ED-4BA3-4A5A-AFCA-6D495325A082}" presName="node" presStyleLbl="node1" presStyleIdx="6" presStyleCnt="12">
        <dgm:presLayoutVars>
          <dgm:bulletEnabled val="1"/>
        </dgm:presLayoutVars>
      </dgm:prSet>
      <dgm:spPr/>
    </dgm:pt>
    <dgm:pt modelId="{9EA524DE-CDD2-4CE1-96F6-A541801BC8CC}" type="pres">
      <dgm:prSet presAssocID="{9364135E-E6C6-4230-9AE0-BACF8EFC776F}" presName="sibTrans" presStyleCnt="0"/>
      <dgm:spPr/>
    </dgm:pt>
    <dgm:pt modelId="{79F12CED-702E-446D-BDF7-04EA542C191F}" type="pres">
      <dgm:prSet presAssocID="{69492846-30B5-44B3-A578-2443352E7FCF}" presName="node" presStyleLbl="node1" presStyleIdx="7" presStyleCnt="12">
        <dgm:presLayoutVars>
          <dgm:bulletEnabled val="1"/>
        </dgm:presLayoutVars>
      </dgm:prSet>
      <dgm:spPr/>
    </dgm:pt>
    <dgm:pt modelId="{4CDB7EF2-72AC-4343-9656-9A79B89DEFC2}" type="pres">
      <dgm:prSet presAssocID="{9316CF1F-DFE4-4D46-AE1E-D0D9923E9F70}" presName="sibTrans" presStyleCnt="0"/>
      <dgm:spPr/>
    </dgm:pt>
    <dgm:pt modelId="{9014C886-B17A-46DB-98FE-3BD3D2F6F6D9}" type="pres">
      <dgm:prSet presAssocID="{798FFEB0-342A-4860-B302-9B1710C0138A}" presName="node" presStyleLbl="node1" presStyleIdx="8" presStyleCnt="12">
        <dgm:presLayoutVars>
          <dgm:bulletEnabled val="1"/>
        </dgm:presLayoutVars>
      </dgm:prSet>
      <dgm:spPr/>
    </dgm:pt>
    <dgm:pt modelId="{EE05AFC5-E260-4A19-B375-73C7905A56BA}" type="pres">
      <dgm:prSet presAssocID="{759F7827-A599-4EAF-88B5-A479F627FCB6}" presName="sibTrans" presStyleCnt="0"/>
      <dgm:spPr/>
    </dgm:pt>
    <dgm:pt modelId="{949A8C4A-A4F8-4407-B895-8F6F387E3C65}" type="pres">
      <dgm:prSet presAssocID="{1040AC4A-84A0-4116-B292-8FC3D9501704}" presName="node" presStyleLbl="node1" presStyleIdx="9" presStyleCnt="12">
        <dgm:presLayoutVars>
          <dgm:bulletEnabled val="1"/>
        </dgm:presLayoutVars>
      </dgm:prSet>
      <dgm:spPr/>
    </dgm:pt>
    <dgm:pt modelId="{3087AECC-E71E-4F7C-AAC9-A472FED0E52B}" type="pres">
      <dgm:prSet presAssocID="{7FE6148D-4FD6-412F-A45B-78197F95DB42}" presName="sibTrans" presStyleCnt="0"/>
      <dgm:spPr/>
    </dgm:pt>
    <dgm:pt modelId="{855242FD-1371-467F-9E32-6490426E2BE9}" type="pres">
      <dgm:prSet presAssocID="{42167F8C-F5FA-40F9-BE23-0DCC63E50F82}" presName="node" presStyleLbl="node1" presStyleIdx="10" presStyleCnt="12">
        <dgm:presLayoutVars>
          <dgm:bulletEnabled val="1"/>
        </dgm:presLayoutVars>
      </dgm:prSet>
      <dgm:spPr/>
    </dgm:pt>
    <dgm:pt modelId="{75CDA160-72DC-4F14-B12D-FB5BFE43234D}" type="pres">
      <dgm:prSet presAssocID="{82B44607-33FD-4376-BC07-20A378018950}" presName="sibTrans" presStyleCnt="0"/>
      <dgm:spPr/>
    </dgm:pt>
    <dgm:pt modelId="{6A6E0B03-2FE8-43EC-BF74-1A276B3C51D6}" type="pres">
      <dgm:prSet presAssocID="{05BC79DA-64F8-4853-8F0D-03D48BE3C520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93A1708-A9B4-4A0D-AC33-F53A54C3D562}" type="presOf" srcId="{798FFEB0-342A-4860-B302-9B1710C0138A}" destId="{9014C886-B17A-46DB-98FE-3BD3D2F6F6D9}" srcOrd="0" destOrd="0" presId="urn:microsoft.com/office/officeart/2005/8/layout/default"/>
    <dgm:cxn modelId="{C5CBF40C-791F-4C0E-A1F8-F9D705D2ADE2}" type="presOf" srcId="{58E492ED-4BA3-4A5A-AFCA-6D495325A082}" destId="{897F3946-9A82-4B9C-95A7-5096921B1DF8}" srcOrd="0" destOrd="0" presId="urn:microsoft.com/office/officeart/2005/8/layout/default"/>
    <dgm:cxn modelId="{4CC2C31D-A2F3-441C-ABFD-28D2BBFBCFB6}" srcId="{1EDD2958-12CC-4029-AE28-DCCB3384A9AD}" destId="{58E492ED-4BA3-4A5A-AFCA-6D495325A082}" srcOrd="6" destOrd="0" parTransId="{91250E30-25F9-4A31-BBFB-866C0245CD7C}" sibTransId="{9364135E-E6C6-4230-9AE0-BACF8EFC776F}"/>
    <dgm:cxn modelId="{5CDF201E-AA24-4A54-AB13-298B6DAF9567}" srcId="{1EDD2958-12CC-4029-AE28-DCCB3384A9AD}" destId="{406C4FB6-59AB-49F4-A4A2-724839C786E1}" srcOrd="4" destOrd="0" parTransId="{4A76166F-D27B-40A0-B48F-480A84F92A1F}" sibTransId="{41AE0B2F-4C5C-44CB-BED7-86229AED51EA}"/>
    <dgm:cxn modelId="{813D6521-8B7C-49F7-93CE-422ED3232042}" type="presOf" srcId="{42167F8C-F5FA-40F9-BE23-0DCC63E50F82}" destId="{855242FD-1371-467F-9E32-6490426E2BE9}" srcOrd="0" destOrd="0" presId="urn:microsoft.com/office/officeart/2005/8/layout/default"/>
    <dgm:cxn modelId="{7E8B1828-98DA-4C12-895B-24675F192CD2}" type="presOf" srcId="{406C4FB6-59AB-49F4-A4A2-724839C786E1}" destId="{1A65AFD1-7B2A-4C5A-985A-30156D95859B}" srcOrd="0" destOrd="0" presId="urn:microsoft.com/office/officeart/2005/8/layout/default"/>
    <dgm:cxn modelId="{0E04023A-0328-4389-878B-524F5201FB66}" srcId="{1EDD2958-12CC-4029-AE28-DCCB3384A9AD}" destId="{5870824B-2BB2-4FE3-90C1-77DC78AB3641}" srcOrd="3" destOrd="0" parTransId="{9A48FA1A-56E9-4337-A6A4-218704FFA3CB}" sibTransId="{B974B5E8-3283-48BE-987C-77CFA0BF85B3}"/>
    <dgm:cxn modelId="{6D47C75F-82A3-4664-B8D8-98CB519F32F5}" type="presOf" srcId="{A9C5BED9-69FD-4BF6-8191-BF3CDA7D5CD3}" destId="{3FABE760-8BFF-4701-9DEC-F31A6E3E475C}" srcOrd="0" destOrd="0" presId="urn:microsoft.com/office/officeart/2005/8/layout/default"/>
    <dgm:cxn modelId="{9066BD65-2A9F-43C4-BE18-3313DC97E4E9}" srcId="{1EDD2958-12CC-4029-AE28-DCCB3384A9AD}" destId="{798FFEB0-342A-4860-B302-9B1710C0138A}" srcOrd="8" destOrd="0" parTransId="{8A7ED14E-ABB5-411E-9EAE-2C38FE09D84C}" sibTransId="{759F7827-A599-4EAF-88B5-A479F627FCB6}"/>
    <dgm:cxn modelId="{D2945946-9B5F-4CDA-B177-46C9D057CE3A}" srcId="{1EDD2958-12CC-4029-AE28-DCCB3384A9AD}" destId="{96C6DEBD-7BEB-4FC8-AFEB-E642E7A80BDB}" srcOrd="2" destOrd="0" parTransId="{CEBDC1EF-8201-4251-AD6A-F3B93E580953}" sibTransId="{0404BA8D-CB75-45B5-A17A-18EF5CB6E329}"/>
    <dgm:cxn modelId="{F9469A67-E1E8-42C3-9E5F-B288CD910A55}" type="presOf" srcId="{69492846-30B5-44B3-A578-2443352E7FCF}" destId="{79F12CED-702E-446D-BDF7-04EA542C191F}" srcOrd="0" destOrd="0" presId="urn:microsoft.com/office/officeart/2005/8/layout/default"/>
    <dgm:cxn modelId="{80F40D4C-2ECF-4ABD-BFD5-01787014284B}" srcId="{1EDD2958-12CC-4029-AE28-DCCB3384A9AD}" destId="{116318B9-23C5-445C-BB2A-DC5D26EA79CA}" srcOrd="0" destOrd="0" parTransId="{E9D292B2-324C-40BD-9AE2-F615B343B8A3}" sibTransId="{44C16906-5135-473B-A198-842533479A60}"/>
    <dgm:cxn modelId="{CAF5096F-9CC1-46D7-BDFC-7EC33C58A394}" type="presOf" srcId="{96C6DEBD-7BEB-4FC8-AFEB-E642E7A80BDB}" destId="{6EEAB485-8856-4965-8904-E61DBDFFEB91}" srcOrd="0" destOrd="0" presId="urn:microsoft.com/office/officeart/2005/8/layout/default"/>
    <dgm:cxn modelId="{B02FA054-657F-4B62-B67A-DE3ABCDC6A62}" srcId="{1EDD2958-12CC-4029-AE28-DCCB3384A9AD}" destId="{42167F8C-F5FA-40F9-BE23-0DCC63E50F82}" srcOrd="10" destOrd="0" parTransId="{199D098C-1244-43F7-B8CB-A6B879951A40}" sibTransId="{82B44607-33FD-4376-BC07-20A378018950}"/>
    <dgm:cxn modelId="{7498C985-54BD-48E8-A4AA-F9FEA466A24F}" srcId="{1EDD2958-12CC-4029-AE28-DCCB3384A9AD}" destId="{05BC79DA-64F8-4853-8F0D-03D48BE3C520}" srcOrd="11" destOrd="0" parTransId="{A5B6B241-DEF8-4638-90C2-7DF7799E0EB7}" sibTransId="{82465EB9-12FB-41A7-8EAA-D1098A1F86D9}"/>
    <dgm:cxn modelId="{D56D309B-D7E0-445A-B870-15A37973941D}" type="presOf" srcId="{116318B9-23C5-445C-BB2A-DC5D26EA79CA}" destId="{DE336711-BC80-4002-99C8-89D36B9A8E34}" srcOrd="0" destOrd="0" presId="urn:microsoft.com/office/officeart/2005/8/layout/default"/>
    <dgm:cxn modelId="{59C2FC9D-9884-4D29-855A-25CFA4B8229E}" type="presOf" srcId="{1040AC4A-84A0-4116-B292-8FC3D9501704}" destId="{949A8C4A-A4F8-4407-B895-8F6F387E3C65}" srcOrd="0" destOrd="0" presId="urn:microsoft.com/office/officeart/2005/8/layout/default"/>
    <dgm:cxn modelId="{00D3C49F-9425-4EB0-94AF-509868B9C920}" srcId="{1EDD2958-12CC-4029-AE28-DCCB3384A9AD}" destId="{69492846-30B5-44B3-A578-2443352E7FCF}" srcOrd="7" destOrd="0" parTransId="{6E2E079A-8078-44E8-B5DD-A44D77606322}" sibTransId="{9316CF1F-DFE4-4D46-AE1E-D0D9923E9F70}"/>
    <dgm:cxn modelId="{60BE56A5-2767-44A8-BDDA-C2FD2751E848}" srcId="{1EDD2958-12CC-4029-AE28-DCCB3384A9AD}" destId="{A9C5BED9-69FD-4BF6-8191-BF3CDA7D5CD3}" srcOrd="5" destOrd="0" parTransId="{7A75A5D4-763A-41DE-AF2C-31DA6DFD54DA}" sibTransId="{C26EDE32-59A2-4627-8DD1-69D5053C05C0}"/>
    <dgm:cxn modelId="{5AF522AB-6BB3-4206-BF5D-89931E57F724}" type="presOf" srcId="{5870824B-2BB2-4FE3-90C1-77DC78AB3641}" destId="{7158A917-BB8E-4930-977B-3B72FA06E188}" srcOrd="0" destOrd="0" presId="urn:microsoft.com/office/officeart/2005/8/layout/default"/>
    <dgm:cxn modelId="{13EDEBBD-EB58-4B6C-9D56-F190E3DF1EA2}" type="presOf" srcId="{3A5417B3-B99C-4390-9C5C-9AB9FB43A1E1}" destId="{08A8F22B-D707-41BD-9C3A-557EB113A561}" srcOrd="0" destOrd="0" presId="urn:microsoft.com/office/officeart/2005/8/layout/default"/>
    <dgm:cxn modelId="{B8811ACF-0337-438D-83EC-E3CA95C76E95}" srcId="{1EDD2958-12CC-4029-AE28-DCCB3384A9AD}" destId="{3A5417B3-B99C-4390-9C5C-9AB9FB43A1E1}" srcOrd="1" destOrd="0" parTransId="{9C3DCE8A-BE7D-4931-9E12-C85EC25BDC72}" sibTransId="{E01CFD51-7EB8-4BDD-AB29-3253BB8DA795}"/>
    <dgm:cxn modelId="{84CC6DD0-571F-421A-9BB5-942317352139}" type="presOf" srcId="{05BC79DA-64F8-4853-8F0D-03D48BE3C520}" destId="{6A6E0B03-2FE8-43EC-BF74-1A276B3C51D6}" srcOrd="0" destOrd="0" presId="urn:microsoft.com/office/officeart/2005/8/layout/default"/>
    <dgm:cxn modelId="{2263E9FA-DEFF-41AD-AFCD-7B9AFF9163FE}" type="presOf" srcId="{1EDD2958-12CC-4029-AE28-DCCB3384A9AD}" destId="{029DE844-7AC6-4B94-B73D-3ED77A3E7AF5}" srcOrd="0" destOrd="0" presId="urn:microsoft.com/office/officeart/2005/8/layout/default"/>
    <dgm:cxn modelId="{D156E7FC-4B81-4546-97A1-6DA177A1B362}" srcId="{1EDD2958-12CC-4029-AE28-DCCB3384A9AD}" destId="{1040AC4A-84A0-4116-B292-8FC3D9501704}" srcOrd="9" destOrd="0" parTransId="{5EE83866-2381-4F5E-825E-E3810A9CB3AA}" sibTransId="{7FE6148D-4FD6-412F-A45B-78197F95DB42}"/>
    <dgm:cxn modelId="{1EE9D1F3-B336-4856-8675-A111BB085016}" type="presParOf" srcId="{029DE844-7AC6-4B94-B73D-3ED77A3E7AF5}" destId="{DE336711-BC80-4002-99C8-89D36B9A8E34}" srcOrd="0" destOrd="0" presId="urn:microsoft.com/office/officeart/2005/8/layout/default"/>
    <dgm:cxn modelId="{CFAA19A8-8237-4837-87E3-FE41D841716D}" type="presParOf" srcId="{029DE844-7AC6-4B94-B73D-3ED77A3E7AF5}" destId="{EAE4ECBA-B82A-4A78-9C5D-EE59A15F521E}" srcOrd="1" destOrd="0" presId="urn:microsoft.com/office/officeart/2005/8/layout/default"/>
    <dgm:cxn modelId="{566D172F-2EC5-4CCD-B042-53F1B76AA8D6}" type="presParOf" srcId="{029DE844-7AC6-4B94-B73D-3ED77A3E7AF5}" destId="{08A8F22B-D707-41BD-9C3A-557EB113A561}" srcOrd="2" destOrd="0" presId="urn:microsoft.com/office/officeart/2005/8/layout/default"/>
    <dgm:cxn modelId="{CF1AD6E5-8969-4924-AC5C-042284FF88F1}" type="presParOf" srcId="{029DE844-7AC6-4B94-B73D-3ED77A3E7AF5}" destId="{E3E68F48-407F-45F2-9322-E760A7226E9C}" srcOrd="3" destOrd="0" presId="urn:microsoft.com/office/officeart/2005/8/layout/default"/>
    <dgm:cxn modelId="{98521D85-5743-4093-883B-5136E59167EB}" type="presParOf" srcId="{029DE844-7AC6-4B94-B73D-3ED77A3E7AF5}" destId="{6EEAB485-8856-4965-8904-E61DBDFFEB91}" srcOrd="4" destOrd="0" presId="urn:microsoft.com/office/officeart/2005/8/layout/default"/>
    <dgm:cxn modelId="{957B3964-90A8-4501-8042-5BA814A5669D}" type="presParOf" srcId="{029DE844-7AC6-4B94-B73D-3ED77A3E7AF5}" destId="{376088EF-8288-4D1D-BE63-540A9FD3AC7D}" srcOrd="5" destOrd="0" presId="urn:microsoft.com/office/officeart/2005/8/layout/default"/>
    <dgm:cxn modelId="{1B1D2B2E-4EFE-4610-B967-5DDACA376A0D}" type="presParOf" srcId="{029DE844-7AC6-4B94-B73D-3ED77A3E7AF5}" destId="{7158A917-BB8E-4930-977B-3B72FA06E188}" srcOrd="6" destOrd="0" presId="urn:microsoft.com/office/officeart/2005/8/layout/default"/>
    <dgm:cxn modelId="{EBB6497D-D94B-4514-806C-CD01BC360892}" type="presParOf" srcId="{029DE844-7AC6-4B94-B73D-3ED77A3E7AF5}" destId="{2E4AE736-9F5C-441B-833E-042EFB69F543}" srcOrd="7" destOrd="0" presId="urn:microsoft.com/office/officeart/2005/8/layout/default"/>
    <dgm:cxn modelId="{EC406ECA-3C99-4EE4-8493-581A7682740A}" type="presParOf" srcId="{029DE844-7AC6-4B94-B73D-3ED77A3E7AF5}" destId="{1A65AFD1-7B2A-4C5A-985A-30156D95859B}" srcOrd="8" destOrd="0" presId="urn:microsoft.com/office/officeart/2005/8/layout/default"/>
    <dgm:cxn modelId="{A2562AE1-AB86-4537-86E7-7AFF95DF47E6}" type="presParOf" srcId="{029DE844-7AC6-4B94-B73D-3ED77A3E7AF5}" destId="{F429D647-2112-4602-8E63-EEAC0BC27BBE}" srcOrd="9" destOrd="0" presId="urn:microsoft.com/office/officeart/2005/8/layout/default"/>
    <dgm:cxn modelId="{B4B202B9-68CD-4E0C-886A-6462C396710F}" type="presParOf" srcId="{029DE844-7AC6-4B94-B73D-3ED77A3E7AF5}" destId="{3FABE760-8BFF-4701-9DEC-F31A6E3E475C}" srcOrd="10" destOrd="0" presId="urn:microsoft.com/office/officeart/2005/8/layout/default"/>
    <dgm:cxn modelId="{4EFD7379-E7FE-4719-9A96-997771EFDF62}" type="presParOf" srcId="{029DE844-7AC6-4B94-B73D-3ED77A3E7AF5}" destId="{90C01E67-6780-43FB-81F2-7B123B31BF12}" srcOrd="11" destOrd="0" presId="urn:microsoft.com/office/officeart/2005/8/layout/default"/>
    <dgm:cxn modelId="{F035E846-09B0-482D-B1E7-9ECC71F12FC3}" type="presParOf" srcId="{029DE844-7AC6-4B94-B73D-3ED77A3E7AF5}" destId="{897F3946-9A82-4B9C-95A7-5096921B1DF8}" srcOrd="12" destOrd="0" presId="urn:microsoft.com/office/officeart/2005/8/layout/default"/>
    <dgm:cxn modelId="{D08A197C-4D64-4D01-AD6D-18FE625B7B35}" type="presParOf" srcId="{029DE844-7AC6-4B94-B73D-3ED77A3E7AF5}" destId="{9EA524DE-CDD2-4CE1-96F6-A541801BC8CC}" srcOrd="13" destOrd="0" presId="urn:microsoft.com/office/officeart/2005/8/layout/default"/>
    <dgm:cxn modelId="{2896B161-2A77-44CC-A413-A13364E19E71}" type="presParOf" srcId="{029DE844-7AC6-4B94-B73D-3ED77A3E7AF5}" destId="{79F12CED-702E-446D-BDF7-04EA542C191F}" srcOrd="14" destOrd="0" presId="urn:microsoft.com/office/officeart/2005/8/layout/default"/>
    <dgm:cxn modelId="{66DD2B84-B2D2-4DFD-8C67-D93A8290C615}" type="presParOf" srcId="{029DE844-7AC6-4B94-B73D-3ED77A3E7AF5}" destId="{4CDB7EF2-72AC-4343-9656-9A79B89DEFC2}" srcOrd="15" destOrd="0" presId="urn:microsoft.com/office/officeart/2005/8/layout/default"/>
    <dgm:cxn modelId="{58C1B886-F821-489C-AECE-582F39ED2836}" type="presParOf" srcId="{029DE844-7AC6-4B94-B73D-3ED77A3E7AF5}" destId="{9014C886-B17A-46DB-98FE-3BD3D2F6F6D9}" srcOrd="16" destOrd="0" presId="urn:microsoft.com/office/officeart/2005/8/layout/default"/>
    <dgm:cxn modelId="{21262CB2-0E51-4107-833C-34D33F2BB51D}" type="presParOf" srcId="{029DE844-7AC6-4B94-B73D-3ED77A3E7AF5}" destId="{EE05AFC5-E260-4A19-B375-73C7905A56BA}" srcOrd="17" destOrd="0" presId="urn:microsoft.com/office/officeart/2005/8/layout/default"/>
    <dgm:cxn modelId="{6007DA21-F134-4FB1-9065-12DA810A6B40}" type="presParOf" srcId="{029DE844-7AC6-4B94-B73D-3ED77A3E7AF5}" destId="{949A8C4A-A4F8-4407-B895-8F6F387E3C65}" srcOrd="18" destOrd="0" presId="urn:microsoft.com/office/officeart/2005/8/layout/default"/>
    <dgm:cxn modelId="{68E6ECDF-4E7A-445D-A2BD-19AB8E96CB32}" type="presParOf" srcId="{029DE844-7AC6-4B94-B73D-3ED77A3E7AF5}" destId="{3087AECC-E71E-4F7C-AAC9-A472FED0E52B}" srcOrd="19" destOrd="0" presId="urn:microsoft.com/office/officeart/2005/8/layout/default"/>
    <dgm:cxn modelId="{4FFC76DE-5434-47C6-80FF-F11D4D185689}" type="presParOf" srcId="{029DE844-7AC6-4B94-B73D-3ED77A3E7AF5}" destId="{855242FD-1371-467F-9E32-6490426E2BE9}" srcOrd="20" destOrd="0" presId="urn:microsoft.com/office/officeart/2005/8/layout/default"/>
    <dgm:cxn modelId="{C2DBDCE6-A250-4394-9ECB-3BE2B3233373}" type="presParOf" srcId="{029DE844-7AC6-4B94-B73D-3ED77A3E7AF5}" destId="{75CDA160-72DC-4F14-B12D-FB5BFE43234D}" srcOrd="21" destOrd="0" presId="urn:microsoft.com/office/officeart/2005/8/layout/default"/>
    <dgm:cxn modelId="{E56CEE6C-E1E0-43E2-93E9-19CFEA138701}" type="presParOf" srcId="{029DE844-7AC6-4B94-B73D-3ED77A3E7AF5}" destId="{6A6E0B03-2FE8-43EC-BF74-1A276B3C51D6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79E9F1-124A-4D9A-B033-D9439D7072AC}" type="doc">
      <dgm:prSet loTypeId="urn:microsoft.com/office/officeart/2005/8/layout/radial5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3D3B86E-D8C1-4C53-A779-ACEACA476BD0}">
      <dgm:prSet phldrT="[Text]" custT="1"/>
      <dgm:spPr/>
      <dgm:t>
        <a:bodyPr/>
        <a:lstStyle/>
        <a:p>
          <a:r>
            <a:rPr lang="en-US" sz="3200" dirty="0">
              <a:latin typeface="+mj-lt"/>
            </a:rPr>
            <a:t>Living Data</a:t>
          </a:r>
        </a:p>
      </dgm:t>
    </dgm:pt>
    <dgm:pt modelId="{EDBBBE9A-DADB-42CD-802E-FCE51995DC5C}" type="parTrans" cxnId="{C64E1274-2528-47A5-8E62-F5F0A218695F}">
      <dgm:prSet/>
      <dgm:spPr/>
      <dgm:t>
        <a:bodyPr/>
        <a:lstStyle/>
        <a:p>
          <a:endParaRPr lang="en-US" sz="3600">
            <a:latin typeface="+mj-lt"/>
          </a:endParaRPr>
        </a:p>
      </dgm:t>
    </dgm:pt>
    <dgm:pt modelId="{ADA9F54B-3610-426D-A3F4-079C9D81BE87}" type="sibTrans" cxnId="{C64E1274-2528-47A5-8E62-F5F0A218695F}">
      <dgm:prSet/>
      <dgm:spPr/>
      <dgm:t>
        <a:bodyPr/>
        <a:lstStyle/>
        <a:p>
          <a:endParaRPr lang="en-US" sz="3600">
            <a:latin typeface="+mj-lt"/>
          </a:endParaRPr>
        </a:p>
      </dgm:t>
    </dgm:pt>
    <dgm:pt modelId="{2404351E-757D-4A54-8E04-145F5A116CC1}">
      <dgm:prSet phldrT="[Text]" custT="1"/>
      <dgm:spPr/>
      <dgm:t>
        <a:bodyPr/>
        <a:lstStyle/>
        <a:p>
          <a:pPr algn="ctr"/>
          <a:r>
            <a:rPr lang="en-US" sz="2800" dirty="0">
              <a:latin typeface="+mj-lt"/>
            </a:rPr>
            <a:t>Alliance of Data Champions</a:t>
          </a:r>
        </a:p>
      </dgm:t>
    </dgm:pt>
    <dgm:pt modelId="{04106E4D-9625-41F8-A3B6-867025873476}" type="parTrans" cxnId="{A85A7F1B-D2D4-4B94-B281-8E7A0D681541}">
      <dgm:prSet custT="1"/>
      <dgm:spPr/>
      <dgm:t>
        <a:bodyPr/>
        <a:lstStyle/>
        <a:p>
          <a:endParaRPr lang="en-US" sz="2400">
            <a:latin typeface="+mj-lt"/>
          </a:endParaRPr>
        </a:p>
      </dgm:t>
    </dgm:pt>
    <dgm:pt modelId="{87A69963-9519-462F-AC66-21C87B17A231}" type="sibTrans" cxnId="{A85A7F1B-D2D4-4B94-B281-8E7A0D681541}">
      <dgm:prSet/>
      <dgm:spPr/>
      <dgm:t>
        <a:bodyPr/>
        <a:lstStyle/>
        <a:p>
          <a:endParaRPr lang="en-US" sz="3600">
            <a:latin typeface="+mj-lt"/>
          </a:endParaRPr>
        </a:p>
      </dgm:t>
    </dgm:pt>
    <dgm:pt modelId="{F3B9177D-124E-4FB4-868E-97C894E3DB3D}">
      <dgm:prSet phldrT="[Text]" custT="1"/>
      <dgm:spPr/>
      <dgm:t>
        <a:bodyPr/>
        <a:lstStyle/>
        <a:p>
          <a:pPr algn="ctr"/>
          <a:r>
            <a:rPr lang="en-US" sz="1800" dirty="0">
              <a:latin typeface="+mj-lt"/>
            </a:rPr>
            <a:t>Data Capacity Building/Education</a:t>
          </a:r>
        </a:p>
      </dgm:t>
    </dgm:pt>
    <dgm:pt modelId="{B9B4C48E-0567-44D2-907C-D869A981D56D}" type="parTrans" cxnId="{CA780502-A8FE-44A0-8908-AD77B9325A97}">
      <dgm:prSet/>
      <dgm:spPr/>
      <dgm:t>
        <a:bodyPr/>
        <a:lstStyle/>
        <a:p>
          <a:endParaRPr lang="en-US" sz="3600">
            <a:latin typeface="+mj-lt"/>
          </a:endParaRPr>
        </a:p>
      </dgm:t>
    </dgm:pt>
    <dgm:pt modelId="{90E1EDB3-81C1-46FB-8ED9-BA93378E6A43}" type="sibTrans" cxnId="{CA780502-A8FE-44A0-8908-AD77B9325A97}">
      <dgm:prSet/>
      <dgm:spPr/>
      <dgm:t>
        <a:bodyPr/>
        <a:lstStyle/>
        <a:p>
          <a:endParaRPr lang="en-US" sz="3600">
            <a:latin typeface="+mj-lt"/>
          </a:endParaRPr>
        </a:p>
      </dgm:t>
    </dgm:pt>
    <dgm:pt modelId="{0319D8EF-74AF-4F3B-910D-5B276C2CCFDD}">
      <dgm:prSet phldrT="[Text]" custT="1"/>
      <dgm:spPr/>
      <dgm:t>
        <a:bodyPr/>
        <a:lstStyle/>
        <a:p>
          <a:pPr algn="ctr"/>
          <a:r>
            <a:rPr lang="en-US" sz="2800" dirty="0">
              <a:latin typeface="+mj-lt"/>
            </a:rPr>
            <a:t>Demonstrable Impact</a:t>
          </a:r>
        </a:p>
      </dgm:t>
    </dgm:pt>
    <dgm:pt modelId="{171D9377-A007-41F3-AAE2-7AFA3C5E0C20}" type="parTrans" cxnId="{C388AABB-1F40-4E78-9F15-B1C351125895}">
      <dgm:prSet custT="1"/>
      <dgm:spPr/>
      <dgm:t>
        <a:bodyPr/>
        <a:lstStyle/>
        <a:p>
          <a:endParaRPr lang="en-US" sz="2400">
            <a:latin typeface="+mj-lt"/>
          </a:endParaRPr>
        </a:p>
      </dgm:t>
    </dgm:pt>
    <dgm:pt modelId="{B36F50E6-48F8-449F-82E5-1E2DDEA19E8F}" type="sibTrans" cxnId="{C388AABB-1F40-4E78-9F15-B1C351125895}">
      <dgm:prSet/>
      <dgm:spPr/>
      <dgm:t>
        <a:bodyPr/>
        <a:lstStyle/>
        <a:p>
          <a:endParaRPr lang="en-US" sz="3600">
            <a:latin typeface="+mj-lt"/>
          </a:endParaRPr>
        </a:p>
      </dgm:t>
    </dgm:pt>
    <dgm:pt modelId="{948DC796-6CB0-4B16-93ED-05C9126D6631}">
      <dgm:prSet phldrT="[Text]" custT="1"/>
      <dgm:spPr/>
      <dgm:t>
        <a:bodyPr/>
        <a:lstStyle/>
        <a:p>
          <a:pPr algn="ctr"/>
          <a:r>
            <a:rPr lang="en-US" sz="1800" dirty="0">
              <a:latin typeface="+mj-lt"/>
            </a:rPr>
            <a:t>Measuring BNIA Impact</a:t>
          </a:r>
        </a:p>
      </dgm:t>
    </dgm:pt>
    <dgm:pt modelId="{F906556D-4F0B-4301-9403-2B056AC29E4E}" type="parTrans" cxnId="{97DB46D2-F828-4623-81B9-8164374B7745}">
      <dgm:prSet/>
      <dgm:spPr/>
      <dgm:t>
        <a:bodyPr/>
        <a:lstStyle/>
        <a:p>
          <a:endParaRPr lang="en-US" sz="3600">
            <a:latin typeface="+mj-lt"/>
          </a:endParaRPr>
        </a:p>
      </dgm:t>
    </dgm:pt>
    <dgm:pt modelId="{7F2A818D-8D16-4108-B07A-FB10C3A84C8D}" type="sibTrans" cxnId="{97DB46D2-F828-4623-81B9-8164374B7745}">
      <dgm:prSet/>
      <dgm:spPr/>
      <dgm:t>
        <a:bodyPr/>
        <a:lstStyle/>
        <a:p>
          <a:endParaRPr lang="en-US" sz="3600">
            <a:latin typeface="+mj-lt"/>
          </a:endParaRPr>
        </a:p>
      </dgm:t>
    </dgm:pt>
    <dgm:pt modelId="{88F2DF6C-2FF6-4488-8AD0-14D5E7ECA998}">
      <dgm:prSet phldrT="[Text]" custT="1"/>
      <dgm:spPr/>
      <dgm:t>
        <a:bodyPr/>
        <a:lstStyle/>
        <a:p>
          <a:pPr algn="ctr"/>
          <a:r>
            <a:rPr lang="en-US" sz="1800" dirty="0">
              <a:latin typeface="+mj-lt"/>
            </a:rPr>
            <a:t>Baltimore Neighborhood Research Agenda</a:t>
          </a:r>
        </a:p>
      </dgm:t>
    </dgm:pt>
    <dgm:pt modelId="{A095C8BA-FE0A-4B8F-A76E-AF53B9E1C3B4}">
      <dgm:prSet phldrT="[Text]" custT="1"/>
      <dgm:spPr/>
      <dgm:t>
        <a:bodyPr/>
        <a:lstStyle/>
        <a:p>
          <a:pPr algn="ctr"/>
          <a:r>
            <a:rPr lang="en-US" sz="1800" dirty="0">
              <a:latin typeface="+mj-lt"/>
            </a:rPr>
            <a:t>Define BNIA Approach</a:t>
          </a:r>
        </a:p>
      </dgm:t>
    </dgm:pt>
    <dgm:pt modelId="{58FC357F-FC91-46F6-8AFB-9146E5214685}">
      <dgm:prSet phldrT="[Text]" custT="1"/>
      <dgm:spPr/>
      <dgm:t>
        <a:bodyPr/>
        <a:lstStyle/>
        <a:p>
          <a:pPr algn="ctr"/>
          <a:r>
            <a:rPr lang="en-US" sz="2800" dirty="0">
              <a:latin typeface="+mj-lt"/>
            </a:rPr>
            <a:t>Place-Informed Decision Making</a:t>
          </a:r>
        </a:p>
      </dgm:t>
    </dgm:pt>
    <dgm:pt modelId="{2170EB47-FBA6-40FA-A9C6-2328F1E80329}" type="sibTrans" cxnId="{65963886-F3CE-4606-A34A-7E1A3929663D}">
      <dgm:prSet/>
      <dgm:spPr/>
      <dgm:t>
        <a:bodyPr/>
        <a:lstStyle/>
        <a:p>
          <a:endParaRPr lang="en-US" sz="3600">
            <a:latin typeface="+mj-lt"/>
          </a:endParaRPr>
        </a:p>
      </dgm:t>
    </dgm:pt>
    <dgm:pt modelId="{2AC68907-C25F-4E91-8AB2-1CE48BFB9272}" type="parTrans" cxnId="{65963886-F3CE-4606-A34A-7E1A3929663D}">
      <dgm:prSet custT="1"/>
      <dgm:spPr/>
      <dgm:t>
        <a:bodyPr/>
        <a:lstStyle/>
        <a:p>
          <a:endParaRPr lang="en-US" sz="2400">
            <a:latin typeface="+mj-lt"/>
          </a:endParaRPr>
        </a:p>
      </dgm:t>
    </dgm:pt>
    <dgm:pt modelId="{4E0C1336-AD84-4FF8-87CA-BFE4092A2F88}" type="sibTrans" cxnId="{398257B8-C6E5-46F8-9AD0-D6E047B605EE}">
      <dgm:prSet/>
      <dgm:spPr/>
      <dgm:t>
        <a:bodyPr/>
        <a:lstStyle/>
        <a:p>
          <a:endParaRPr lang="en-US" sz="3600">
            <a:latin typeface="+mj-lt"/>
          </a:endParaRPr>
        </a:p>
      </dgm:t>
    </dgm:pt>
    <dgm:pt modelId="{52FB2FB1-EDCE-4FD8-9992-0F354A82C352}" type="parTrans" cxnId="{398257B8-C6E5-46F8-9AD0-D6E047B605EE}">
      <dgm:prSet/>
      <dgm:spPr/>
      <dgm:t>
        <a:bodyPr/>
        <a:lstStyle/>
        <a:p>
          <a:endParaRPr lang="en-US" sz="3600">
            <a:latin typeface="+mj-lt"/>
          </a:endParaRPr>
        </a:p>
      </dgm:t>
    </dgm:pt>
    <dgm:pt modelId="{F116BAD4-0869-43EF-A81F-6976655985BB}" type="sibTrans" cxnId="{BF8DCEA5-E77A-4293-A173-DAEB3ADE726C}">
      <dgm:prSet/>
      <dgm:spPr/>
      <dgm:t>
        <a:bodyPr/>
        <a:lstStyle/>
        <a:p>
          <a:endParaRPr lang="en-US" sz="3600">
            <a:latin typeface="+mj-lt"/>
          </a:endParaRPr>
        </a:p>
      </dgm:t>
    </dgm:pt>
    <dgm:pt modelId="{0FDC1EBE-1362-48C5-A0EA-CF0F43F11DE2}" type="parTrans" cxnId="{BF8DCEA5-E77A-4293-A173-DAEB3ADE726C}">
      <dgm:prSet/>
      <dgm:spPr/>
      <dgm:t>
        <a:bodyPr/>
        <a:lstStyle/>
        <a:p>
          <a:endParaRPr lang="en-US" sz="3600">
            <a:latin typeface="+mj-lt"/>
          </a:endParaRPr>
        </a:p>
      </dgm:t>
    </dgm:pt>
    <dgm:pt modelId="{A8E47918-64F9-4DA5-BF3F-C2C15940CEF4}">
      <dgm:prSet phldrT="[Text]" custT="1"/>
      <dgm:spPr/>
      <dgm:t>
        <a:bodyPr/>
        <a:lstStyle/>
        <a:p>
          <a:pPr algn="ctr"/>
          <a:r>
            <a:rPr lang="en-US" sz="1800" dirty="0">
              <a:latin typeface="+mj-lt"/>
            </a:rPr>
            <a:t>Community Champions</a:t>
          </a:r>
        </a:p>
      </dgm:t>
    </dgm:pt>
    <dgm:pt modelId="{6854DC39-5BEB-4CE0-8906-3E2695DC4417}" type="parTrans" cxnId="{BA6C16C5-E96F-401C-8851-DDA42E2B8BD5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087E84EA-7D65-4843-974B-5B2A7649BD71}" type="sibTrans" cxnId="{BA6C16C5-E96F-401C-8851-DDA42E2B8BD5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2EA66E3B-11EC-40F8-A42A-0B5639DC87F6}">
      <dgm:prSet phldrT="[Text]" custT="1"/>
      <dgm:spPr/>
      <dgm:t>
        <a:bodyPr/>
        <a:lstStyle/>
        <a:p>
          <a:pPr algn="ctr"/>
          <a:r>
            <a:rPr lang="en-US" sz="1800" dirty="0">
              <a:latin typeface="+mj-lt"/>
            </a:rPr>
            <a:t>“Local Experts Nationally Known”</a:t>
          </a:r>
        </a:p>
      </dgm:t>
    </dgm:pt>
    <dgm:pt modelId="{AFF69152-1813-4419-A0A7-2AEC85B3AB84}" type="parTrans" cxnId="{70BF0735-C0C0-47F8-AAAC-02DDE0F96D8E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AEEBC737-B2C0-4B32-9A33-DCE76E2AB194}" type="sibTrans" cxnId="{70BF0735-C0C0-47F8-AAAC-02DDE0F96D8E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E943F41F-7DE6-45B2-A1F9-6C5E04134805}" type="pres">
      <dgm:prSet presAssocID="{F979E9F1-124A-4D9A-B033-D9439D7072A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54DAED-C00B-4964-867E-57A11013979E}" type="pres">
      <dgm:prSet presAssocID="{63D3B86E-D8C1-4C53-A779-ACEACA476BD0}" presName="centerShape" presStyleLbl="node0" presStyleIdx="0" presStyleCnt="1" custLinFactNeighborX="-3451" custLinFactNeighborY="-1691"/>
      <dgm:spPr/>
    </dgm:pt>
    <dgm:pt modelId="{AE4294E8-DFD2-4FA6-9AFA-010247864D04}" type="pres">
      <dgm:prSet presAssocID="{04106E4D-9625-41F8-A3B6-867025873476}" presName="parTrans" presStyleLbl="sibTrans2D1" presStyleIdx="0" presStyleCnt="3"/>
      <dgm:spPr/>
    </dgm:pt>
    <dgm:pt modelId="{59027DF0-3438-44F7-8E60-A0562DD618E3}" type="pres">
      <dgm:prSet presAssocID="{04106E4D-9625-41F8-A3B6-867025873476}" presName="connectorText" presStyleLbl="sibTrans2D1" presStyleIdx="0" presStyleCnt="3"/>
      <dgm:spPr/>
    </dgm:pt>
    <dgm:pt modelId="{D553A2D0-5E12-4003-A38D-B5DFB1FCA559}" type="pres">
      <dgm:prSet presAssocID="{2404351E-757D-4A54-8E04-145F5A116CC1}" presName="node" presStyleLbl="node1" presStyleIdx="0" presStyleCnt="3" custScaleX="225304" custScaleY="126380" custRadScaleRad="113982" custRadScaleInc="186941">
        <dgm:presLayoutVars>
          <dgm:bulletEnabled val="1"/>
        </dgm:presLayoutVars>
      </dgm:prSet>
      <dgm:spPr/>
    </dgm:pt>
    <dgm:pt modelId="{4E86191D-3C04-41A5-ADBD-15EA2E299B3F}" type="pres">
      <dgm:prSet presAssocID="{2AC68907-C25F-4E91-8AB2-1CE48BFB9272}" presName="parTrans" presStyleLbl="sibTrans2D1" presStyleIdx="1" presStyleCnt="3"/>
      <dgm:spPr/>
    </dgm:pt>
    <dgm:pt modelId="{CC537E51-A18D-4EB9-952F-5982D0D32D2A}" type="pres">
      <dgm:prSet presAssocID="{2AC68907-C25F-4E91-8AB2-1CE48BFB9272}" presName="connectorText" presStyleLbl="sibTrans2D1" presStyleIdx="1" presStyleCnt="3"/>
      <dgm:spPr/>
    </dgm:pt>
    <dgm:pt modelId="{BB94E4B5-9A60-4DD8-A799-102B63086FEF}" type="pres">
      <dgm:prSet presAssocID="{58FC357F-FC91-46F6-8AFB-9146E5214685}" presName="node" presStyleLbl="node1" presStyleIdx="1" presStyleCnt="3" custScaleX="231431" custScaleY="116947" custRadScaleRad="93831" custRadScaleInc="-209913">
        <dgm:presLayoutVars>
          <dgm:bulletEnabled val="1"/>
        </dgm:presLayoutVars>
      </dgm:prSet>
      <dgm:spPr/>
    </dgm:pt>
    <dgm:pt modelId="{2BE5E975-E094-4AB8-9B4D-B4F4B6C34DAC}" type="pres">
      <dgm:prSet presAssocID="{171D9377-A007-41F3-AAE2-7AFA3C5E0C20}" presName="parTrans" presStyleLbl="sibTrans2D1" presStyleIdx="2" presStyleCnt="3"/>
      <dgm:spPr/>
    </dgm:pt>
    <dgm:pt modelId="{7F91D709-D4FF-4342-8FD3-58956B625FAA}" type="pres">
      <dgm:prSet presAssocID="{171D9377-A007-41F3-AAE2-7AFA3C5E0C20}" presName="connectorText" presStyleLbl="sibTrans2D1" presStyleIdx="2" presStyleCnt="3"/>
      <dgm:spPr/>
    </dgm:pt>
    <dgm:pt modelId="{C421B153-0556-46A8-98FF-54A8E8AB7FB0}" type="pres">
      <dgm:prSet presAssocID="{0319D8EF-74AF-4F3B-910D-5B276C2CCFDD}" presName="node" presStyleLbl="node1" presStyleIdx="2" presStyleCnt="3" custScaleX="217330" custScaleY="132955" custRadScaleRad="131339" custRadScaleInc="20388">
        <dgm:presLayoutVars>
          <dgm:bulletEnabled val="1"/>
        </dgm:presLayoutVars>
      </dgm:prSet>
      <dgm:spPr/>
    </dgm:pt>
  </dgm:ptLst>
  <dgm:cxnLst>
    <dgm:cxn modelId="{CA780502-A8FE-44A0-8908-AD77B9325A97}" srcId="{2404351E-757D-4A54-8E04-145F5A116CC1}" destId="{F3B9177D-124E-4FB4-868E-97C894E3DB3D}" srcOrd="0" destOrd="0" parTransId="{B9B4C48E-0567-44D2-907C-D869A981D56D}" sibTransId="{90E1EDB3-81C1-46FB-8ED9-BA93378E6A43}"/>
    <dgm:cxn modelId="{82E00E11-8F92-45A1-A1BF-82D9E9BF31DD}" type="presOf" srcId="{88F2DF6C-2FF6-4488-8AD0-14D5E7ECA998}" destId="{BB94E4B5-9A60-4DD8-A799-102B63086FEF}" srcOrd="0" destOrd="2" presId="urn:microsoft.com/office/officeart/2005/8/layout/radial5"/>
    <dgm:cxn modelId="{A85A7F1B-D2D4-4B94-B281-8E7A0D681541}" srcId="{63D3B86E-D8C1-4C53-A779-ACEACA476BD0}" destId="{2404351E-757D-4A54-8E04-145F5A116CC1}" srcOrd="0" destOrd="0" parTransId="{04106E4D-9625-41F8-A3B6-867025873476}" sibTransId="{87A69963-9519-462F-AC66-21C87B17A231}"/>
    <dgm:cxn modelId="{22AFA31E-6A95-48A4-9544-E3927BE58640}" type="presOf" srcId="{F979E9F1-124A-4D9A-B033-D9439D7072AC}" destId="{E943F41F-7DE6-45B2-A1F9-6C5E04134805}" srcOrd="0" destOrd="0" presId="urn:microsoft.com/office/officeart/2005/8/layout/radial5"/>
    <dgm:cxn modelId="{7F11F032-A36E-4C26-BC89-1669AB237B41}" type="presOf" srcId="{04106E4D-9625-41F8-A3B6-867025873476}" destId="{59027DF0-3438-44F7-8E60-A0562DD618E3}" srcOrd="1" destOrd="0" presId="urn:microsoft.com/office/officeart/2005/8/layout/radial5"/>
    <dgm:cxn modelId="{70BF0735-C0C0-47F8-AAAC-02DDE0F96D8E}" srcId="{0319D8EF-74AF-4F3B-910D-5B276C2CCFDD}" destId="{2EA66E3B-11EC-40F8-A42A-0B5639DC87F6}" srcOrd="1" destOrd="0" parTransId="{AFF69152-1813-4419-A0A7-2AEC85B3AB84}" sibTransId="{AEEBC737-B2C0-4B32-9A33-DCE76E2AB194}"/>
    <dgm:cxn modelId="{EE137C40-BC41-464B-8735-6630F6CC1DD2}" type="presOf" srcId="{58FC357F-FC91-46F6-8AFB-9146E5214685}" destId="{BB94E4B5-9A60-4DD8-A799-102B63086FEF}" srcOrd="0" destOrd="0" presId="urn:microsoft.com/office/officeart/2005/8/layout/radial5"/>
    <dgm:cxn modelId="{CD34DD42-49EB-4F43-B848-307C1D9DFEEC}" type="presOf" srcId="{F3B9177D-124E-4FB4-868E-97C894E3DB3D}" destId="{D553A2D0-5E12-4003-A38D-B5DFB1FCA559}" srcOrd="0" destOrd="1" presId="urn:microsoft.com/office/officeart/2005/8/layout/radial5"/>
    <dgm:cxn modelId="{3CF2C645-4615-469E-A94F-8FAFFEFB634D}" type="presOf" srcId="{2AC68907-C25F-4E91-8AB2-1CE48BFB9272}" destId="{4E86191D-3C04-41A5-ADBD-15EA2E299B3F}" srcOrd="0" destOrd="0" presId="urn:microsoft.com/office/officeart/2005/8/layout/radial5"/>
    <dgm:cxn modelId="{149C454C-F753-46B3-9FA3-F5DF6C5AE96C}" type="presOf" srcId="{04106E4D-9625-41F8-A3B6-867025873476}" destId="{AE4294E8-DFD2-4FA6-9AFA-010247864D04}" srcOrd="0" destOrd="0" presId="urn:microsoft.com/office/officeart/2005/8/layout/radial5"/>
    <dgm:cxn modelId="{C64E1274-2528-47A5-8E62-F5F0A218695F}" srcId="{F979E9F1-124A-4D9A-B033-D9439D7072AC}" destId="{63D3B86E-D8C1-4C53-A779-ACEACA476BD0}" srcOrd="0" destOrd="0" parTransId="{EDBBBE9A-DADB-42CD-802E-FCE51995DC5C}" sibTransId="{ADA9F54B-3610-426D-A3F4-079C9D81BE87}"/>
    <dgm:cxn modelId="{9175775A-7EE3-48F1-BB09-922E95102A13}" type="presOf" srcId="{171D9377-A007-41F3-AAE2-7AFA3C5E0C20}" destId="{2BE5E975-E094-4AB8-9B4D-B4F4B6C34DAC}" srcOrd="0" destOrd="0" presId="urn:microsoft.com/office/officeart/2005/8/layout/radial5"/>
    <dgm:cxn modelId="{5E8F1F85-4DFF-408F-81AB-970AFFD87AC7}" type="presOf" srcId="{171D9377-A007-41F3-AAE2-7AFA3C5E0C20}" destId="{7F91D709-D4FF-4342-8FD3-58956B625FAA}" srcOrd="1" destOrd="0" presId="urn:microsoft.com/office/officeart/2005/8/layout/radial5"/>
    <dgm:cxn modelId="{65963886-F3CE-4606-A34A-7E1A3929663D}" srcId="{63D3B86E-D8C1-4C53-A779-ACEACA476BD0}" destId="{58FC357F-FC91-46F6-8AFB-9146E5214685}" srcOrd="1" destOrd="0" parTransId="{2AC68907-C25F-4E91-8AB2-1CE48BFB9272}" sibTransId="{2170EB47-FBA6-40FA-A9C6-2328F1E80329}"/>
    <dgm:cxn modelId="{B951B690-3547-4A2D-8794-28D0EB42AE2F}" type="presOf" srcId="{2EA66E3B-11EC-40F8-A42A-0B5639DC87F6}" destId="{C421B153-0556-46A8-98FF-54A8E8AB7FB0}" srcOrd="0" destOrd="2" presId="urn:microsoft.com/office/officeart/2005/8/layout/radial5"/>
    <dgm:cxn modelId="{7764E099-9056-4AAE-8585-D373B15C8B08}" type="presOf" srcId="{63D3B86E-D8C1-4C53-A779-ACEACA476BD0}" destId="{2354DAED-C00B-4964-867E-57A11013979E}" srcOrd="0" destOrd="0" presId="urn:microsoft.com/office/officeart/2005/8/layout/radial5"/>
    <dgm:cxn modelId="{BF8DCEA5-E77A-4293-A173-DAEB3ADE726C}" srcId="{58FC357F-FC91-46F6-8AFB-9146E5214685}" destId="{A095C8BA-FE0A-4B8F-A76E-AF53B9E1C3B4}" srcOrd="0" destOrd="0" parTransId="{0FDC1EBE-1362-48C5-A0EA-CF0F43F11DE2}" sibTransId="{F116BAD4-0869-43EF-A81F-6976655985BB}"/>
    <dgm:cxn modelId="{398257B8-C6E5-46F8-9AD0-D6E047B605EE}" srcId="{58FC357F-FC91-46F6-8AFB-9146E5214685}" destId="{88F2DF6C-2FF6-4488-8AD0-14D5E7ECA998}" srcOrd="1" destOrd="0" parTransId="{52FB2FB1-EDCE-4FD8-9992-0F354A82C352}" sibTransId="{4E0C1336-AD84-4FF8-87CA-BFE4092A2F88}"/>
    <dgm:cxn modelId="{C388AABB-1F40-4E78-9F15-B1C351125895}" srcId="{63D3B86E-D8C1-4C53-A779-ACEACA476BD0}" destId="{0319D8EF-74AF-4F3B-910D-5B276C2CCFDD}" srcOrd="2" destOrd="0" parTransId="{171D9377-A007-41F3-AAE2-7AFA3C5E0C20}" sibTransId="{B36F50E6-48F8-449F-82E5-1E2DDEA19E8F}"/>
    <dgm:cxn modelId="{BA6C16C5-E96F-401C-8851-DDA42E2B8BD5}" srcId="{2404351E-757D-4A54-8E04-145F5A116CC1}" destId="{A8E47918-64F9-4DA5-BF3F-C2C15940CEF4}" srcOrd="1" destOrd="0" parTransId="{6854DC39-5BEB-4CE0-8906-3E2695DC4417}" sibTransId="{087E84EA-7D65-4843-974B-5B2A7649BD71}"/>
    <dgm:cxn modelId="{9BBBCFCA-2FEE-43B6-BB7F-D29151A5BD83}" type="presOf" srcId="{2AC68907-C25F-4E91-8AB2-1CE48BFB9272}" destId="{CC537E51-A18D-4EB9-952F-5982D0D32D2A}" srcOrd="1" destOrd="0" presId="urn:microsoft.com/office/officeart/2005/8/layout/radial5"/>
    <dgm:cxn modelId="{1904D5CA-BECF-4DF9-9063-C89C1D1C333C}" type="presOf" srcId="{A095C8BA-FE0A-4B8F-A76E-AF53B9E1C3B4}" destId="{BB94E4B5-9A60-4DD8-A799-102B63086FEF}" srcOrd="0" destOrd="1" presId="urn:microsoft.com/office/officeart/2005/8/layout/radial5"/>
    <dgm:cxn modelId="{E030A3CE-4D1E-4886-B802-A601D5035658}" type="presOf" srcId="{0319D8EF-74AF-4F3B-910D-5B276C2CCFDD}" destId="{C421B153-0556-46A8-98FF-54A8E8AB7FB0}" srcOrd="0" destOrd="0" presId="urn:microsoft.com/office/officeart/2005/8/layout/radial5"/>
    <dgm:cxn modelId="{97DB46D2-F828-4623-81B9-8164374B7745}" srcId="{0319D8EF-74AF-4F3B-910D-5B276C2CCFDD}" destId="{948DC796-6CB0-4B16-93ED-05C9126D6631}" srcOrd="0" destOrd="0" parTransId="{F906556D-4F0B-4301-9403-2B056AC29E4E}" sibTransId="{7F2A818D-8D16-4108-B07A-FB10C3A84C8D}"/>
    <dgm:cxn modelId="{9023EFD2-9DFD-4EFE-A7EC-878DE9C79602}" type="presOf" srcId="{948DC796-6CB0-4B16-93ED-05C9126D6631}" destId="{C421B153-0556-46A8-98FF-54A8E8AB7FB0}" srcOrd="0" destOrd="1" presId="urn:microsoft.com/office/officeart/2005/8/layout/radial5"/>
    <dgm:cxn modelId="{AC310BDD-7F8E-423D-9DE4-820869143F52}" type="presOf" srcId="{2404351E-757D-4A54-8E04-145F5A116CC1}" destId="{D553A2D0-5E12-4003-A38D-B5DFB1FCA559}" srcOrd="0" destOrd="0" presId="urn:microsoft.com/office/officeart/2005/8/layout/radial5"/>
    <dgm:cxn modelId="{3C9DC7E5-5AEE-460F-A114-D9B3D9EAD7C9}" type="presOf" srcId="{A8E47918-64F9-4DA5-BF3F-C2C15940CEF4}" destId="{D553A2D0-5E12-4003-A38D-B5DFB1FCA559}" srcOrd="0" destOrd="2" presId="urn:microsoft.com/office/officeart/2005/8/layout/radial5"/>
    <dgm:cxn modelId="{7ABDD2F3-7DA6-4046-8C37-FFD305466755}" type="presParOf" srcId="{E943F41F-7DE6-45B2-A1F9-6C5E04134805}" destId="{2354DAED-C00B-4964-867E-57A11013979E}" srcOrd="0" destOrd="0" presId="urn:microsoft.com/office/officeart/2005/8/layout/radial5"/>
    <dgm:cxn modelId="{FF2E6ABF-AD71-41B9-A612-6AF5065746A6}" type="presParOf" srcId="{E943F41F-7DE6-45B2-A1F9-6C5E04134805}" destId="{AE4294E8-DFD2-4FA6-9AFA-010247864D04}" srcOrd="1" destOrd="0" presId="urn:microsoft.com/office/officeart/2005/8/layout/radial5"/>
    <dgm:cxn modelId="{1DBAD5E0-B4CB-4EEA-9B6A-BFF4C557B7B3}" type="presParOf" srcId="{AE4294E8-DFD2-4FA6-9AFA-010247864D04}" destId="{59027DF0-3438-44F7-8E60-A0562DD618E3}" srcOrd="0" destOrd="0" presId="urn:microsoft.com/office/officeart/2005/8/layout/radial5"/>
    <dgm:cxn modelId="{81A20C50-463D-419A-B42E-D423A6E75E1E}" type="presParOf" srcId="{E943F41F-7DE6-45B2-A1F9-6C5E04134805}" destId="{D553A2D0-5E12-4003-A38D-B5DFB1FCA559}" srcOrd="2" destOrd="0" presId="urn:microsoft.com/office/officeart/2005/8/layout/radial5"/>
    <dgm:cxn modelId="{4642D1E1-A4E9-4E62-8DA9-9477C25DC408}" type="presParOf" srcId="{E943F41F-7DE6-45B2-A1F9-6C5E04134805}" destId="{4E86191D-3C04-41A5-ADBD-15EA2E299B3F}" srcOrd="3" destOrd="0" presId="urn:microsoft.com/office/officeart/2005/8/layout/radial5"/>
    <dgm:cxn modelId="{8C52209C-2EDE-467F-BCD3-C469583BA877}" type="presParOf" srcId="{4E86191D-3C04-41A5-ADBD-15EA2E299B3F}" destId="{CC537E51-A18D-4EB9-952F-5982D0D32D2A}" srcOrd="0" destOrd="0" presId="urn:microsoft.com/office/officeart/2005/8/layout/radial5"/>
    <dgm:cxn modelId="{99BE85A5-5C1F-47FE-9B79-5C77EBF0DB47}" type="presParOf" srcId="{E943F41F-7DE6-45B2-A1F9-6C5E04134805}" destId="{BB94E4B5-9A60-4DD8-A799-102B63086FEF}" srcOrd="4" destOrd="0" presId="urn:microsoft.com/office/officeart/2005/8/layout/radial5"/>
    <dgm:cxn modelId="{D27D3B1D-A0B3-4654-BA0A-D0FAB4320CC6}" type="presParOf" srcId="{E943F41F-7DE6-45B2-A1F9-6C5E04134805}" destId="{2BE5E975-E094-4AB8-9B4D-B4F4B6C34DAC}" srcOrd="5" destOrd="0" presId="urn:microsoft.com/office/officeart/2005/8/layout/radial5"/>
    <dgm:cxn modelId="{CF24B5C6-7990-4357-A4BC-1BD08D58BDF3}" type="presParOf" srcId="{2BE5E975-E094-4AB8-9B4D-B4F4B6C34DAC}" destId="{7F91D709-D4FF-4342-8FD3-58956B625FAA}" srcOrd="0" destOrd="0" presId="urn:microsoft.com/office/officeart/2005/8/layout/radial5"/>
    <dgm:cxn modelId="{0FF21FD3-9821-4064-9E77-DBBA7AC6121E}" type="presParOf" srcId="{E943F41F-7DE6-45B2-A1F9-6C5E04134805}" destId="{C421B153-0556-46A8-98FF-54A8E8AB7FB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36711-BC80-4002-99C8-89D36B9A8E34}">
      <dsp:nvSpPr>
        <dsp:cNvPr id="0" name=""/>
        <dsp:cNvSpPr/>
      </dsp:nvSpPr>
      <dsp:spPr>
        <a:xfrm>
          <a:off x="3132" y="550675"/>
          <a:ext cx="2484973" cy="1490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 had more time write things down</a:t>
          </a:r>
        </a:p>
      </dsp:txBody>
      <dsp:txXfrm>
        <a:off x="3132" y="550675"/>
        <a:ext cx="2484973" cy="1490984"/>
      </dsp:txXfrm>
    </dsp:sp>
    <dsp:sp modelId="{08A8F22B-D707-41BD-9C3A-557EB113A561}">
      <dsp:nvSpPr>
        <dsp:cNvPr id="0" name=""/>
        <dsp:cNvSpPr/>
      </dsp:nvSpPr>
      <dsp:spPr>
        <a:xfrm>
          <a:off x="2736603" y="550675"/>
          <a:ext cx="2484973" cy="1490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More time to construct methodologies</a:t>
          </a:r>
          <a:endParaRPr lang="en-US" sz="2400" kern="1200" dirty="0"/>
        </a:p>
      </dsp:txBody>
      <dsp:txXfrm>
        <a:off x="2736603" y="550675"/>
        <a:ext cx="2484973" cy="1490984"/>
      </dsp:txXfrm>
    </dsp:sp>
    <dsp:sp modelId="{6EEAB485-8856-4965-8904-E61DBDFFEB91}">
      <dsp:nvSpPr>
        <dsp:cNvPr id="0" name=""/>
        <dsp:cNvSpPr/>
      </dsp:nvSpPr>
      <dsp:spPr>
        <a:xfrm>
          <a:off x="5470074" y="550675"/>
          <a:ext cx="2484973" cy="1490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Comprehensive community outreach strategy</a:t>
          </a:r>
        </a:p>
      </dsp:txBody>
      <dsp:txXfrm>
        <a:off x="5470074" y="550675"/>
        <a:ext cx="2484973" cy="1490984"/>
      </dsp:txXfrm>
    </dsp:sp>
    <dsp:sp modelId="{7158A917-BB8E-4930-977B-3B72FA06E188}">
      <dsp:nvSpPr>
        <dsp:cNvPr id="0" name=""/>
        <dsp:cNvSpPr/>
      </dsp:nvSpPr>
      <dsp:spPr>
        <a:xfrm>
          <a:off x="8203545" y="550675"/>
          <a:ext cx="2484973" cy="1490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More tech solutions to increase efficiency</a:t>
          </a:r>
        </a:p>
      </dsp:txBody>
      <dsp:txXfrm>
        <a:off x="8203545" y="550675"/>
        <a:ext cx="2484973" cy="1490984"/>
      </dsp:txXfrm>
    </dsp:sp>
    <dsp:sp modelId="{1A65AFD1-7B2A-4C5A-985A-30156D95859B}">
      <dsp:nvSpPr>
        <dsp:cNvPr id="0" name=""/>
        <dsp:cNvSpPr/>
      </dsp:nvSpPr>
      <dsp:spPr>
        <a:xfrm>
          <a:off x="3132" y="2290156"/>
          <a:ext cx="2484973" cy="1490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More online tools for disseminating open data</a:t>
          </a:r>
          <a:endParaRPr lang="en-US" sz="2400" kern="1200" dirty="0"/>
        </a:p>
      </dsp:txBody>
      <dsp:txXfrm>
        <a:off x="3132" y="2290156"/>
        <a:ext cx="2484973" cy="1490984"/>
      </dsp:txXfrm>
    </dsp:sp>
    <dsp:sp modelId="{3FABE760-8BFF-4701-9DEC-F31A6E3E475C}">
      <dsp:nvSpPr>
        <dsp:cNvPr id="0" name=""/>
        <dsp:cNvSpPr/>
      </dsp:nvSpPr>
      <dsp:spPr>
        <a:xfrm>
          <a:off x="2736603" y="2290156"/>
          <a:ext cx="2484973" cy="1490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Higher profile academic publications</a:t>
          </a:r>
        </a:p>
      </dsp:txBody>
      <dsp:txXfrm>
        <a:off x="2736603" y="2290156"/>
        <a:ext cx="2484973" cy="1490984"/>
      </dsp:txXfrm>
    </dsp:sp>
    <dsp:sp modelId="{897F3946-9A82-4B9C-95A7-5096921B1DF8}">
      <dsp:nvSpPr>
        <dsp:cNvPr id="0" name=""/>
        <dsp:cNvSpPr/>
      </dsp:nvSpPr>
      <dsp:spPr>
        <a:xfrm>
          <a:off x="5470074" y="2290156"/>
          <a:ext cx="2484973" cy="1490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More staff to help with data cleaning and organization</a:t>
          </a:r>
          <a:endParaRPr lang="en-US" sz="2400" kern="1200" dirty="0"/>
        </a:p>
      </dsp:txBody>
      <dsp:txXfrm>
        <a:off x="5470074" y="2290156"/>
        <a:ext cx="2484973" cy="1490984"/>
      </dsp:txXfrm>
    </dsp:sp>
    <dsp:sp modelId="{79F12CED-702E-446D-BDF7-04EA542C191F}">
      <dsp:nvSpPr>
        <dsp:cNvPr id="0" name=""/>
        <dsp:cNvSpPr/>
      </dsp:nvSpPr>
      <dsp:spPr>
        <a:xfrm>
          <a:off x="8203545" y="2290156"/>
          <a:ext cx="2484973" cy="1490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Partner with other organizations on issues leveraging everyone’s best resources</a:t>
          </a:r>
        </a:p>
      </dsp:txBody>
      <dsp:txXfrm>
        <a:off x="8203545" y="2290156"/>
        <a:ext cx="2484973" cy="1490984"/>
      </dsp:txXfrm>
    </dsp:sp>
    <dsp:sp modelId="{9014C886-B17A-46DB-98FE-3BD3D2F6F6D9}">
      <dsp:nvSpPr>
        <dsp:cNvPr id="0" name=""/>
        <dsp:cNvSpPr/>
      </dsp:nvSpPr>
      <dsp:spPr>
        <a:xfrm>
          <a:off x="3132" y="4029638"/>
          <a:ext cx="2484973" cy="1490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Automated data processing methods/scripts</a:t>
          </a:r>
        </a:p>
      </dsp:txBody>
      <dsp:txXfrm>
        <a:off x="3132" y="4029638"/>
        <a:ext cx="2484973" cy="1490984"/>
      </dsp:txXfrm>
    </dsp:sp>
    <dsp:sp modelId="{949A8C4A-A4F8-4407-B895-8F6F387E3C65}">
      <dsp:nvSpPr>
        <dsp:cNvPr id="0" name=""/>
        <dsp:cNvSpPr/>
      </dsp:nvSpPr>
      <dsp:spPr>
        <a:xfrm>
          <a:off x="2736603" y="4029638"/>
          <a:ext cx="2484973" cy="1490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Flashy graphics</a:t>
          </a:r>
          <a:endParaRPr lang="en-US" sz="2400" kern="1200" dirty="0"/>
        </a:p>
      </dsp:txBody>
      <dsp:txXfrm>
        <a:off x="2736603" y="4029638"/>
        <a:ext cx="2484973" cy="1490984"/>
      </dsp:txXfrm>
    </dsp:sp>
    <dsp:sp modelId="{855242FD-1371-467F-9E32-6490426E2BE9}">
      <dsp:nvSpPr>
        <dsp:cNvPr id="0" name=""/>
        <dsp:cNvSpPr/>
      </dsp:nvSpPr>
      <dsp:spPr>
        <a:xfrm>
          <a:off x="5470074" y="4029638"/>
          <a:ext cx="2484973" cy="1490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Idea sharing among staff</a:t>
          </a:r>
          <a:endParaRPr lang="en-US" sz="2400" kern="1200" dirty="0"/>
        </a:p>
      </dsp:txBody>
      <dsp:txXfrm>
        <a:off x="5470074" y="4029638"/>
        <a:ext cx="2484973" cy="1490984"/>
      </dsp:txXfrm>
    </dsp:sp>
    <dsp:sp modelId="{6A6E0B03-2FE8-43EC-BF74-1A276B3C51D6}">
      <dsp:nvSpPr>
        <dsp:cNvPr id="0" name=""/>
        <dsp:cNvSpPr/>
      </dsp:nvSpPr>
      <dsp:spPr>
        <a:xfrm>
          <a:off x="8203545" y="4029638"/>
          <a:ext cx="2484973" cy="1490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 continuously relevant</a:t>
          </a:r>
        </a:p>
      </dsp:txBody>
      <dsp:txXfrm>
        <a:off x="8203545" y="4029638"/>
        <a:ext cx="2484973" cy="1490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4DAED-C00B-4964-867E-57A11013979E}">
      <dsp:nvSpPr>
        <dsp:cNvPr id="0" name=""/>
        <dsp:cNvSpPr/>
      </dsp:nvSpPr>
      <dsp:spPr>
        <a:xfrm>
          <a:off x="4346969" y="2680429"/>
          <a:ext cx="2003397" cy="20033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+mj-lt"/>
            </a:rPr>
            <a:t>Living Data</a:t>
          </a:r>
        </a:p>
      </dsp:txBody>
      <dsp:txXfrm>
        <a:off x="4640360" y="2973820"/>
        <a:ext cx="1416615" cy="1416615"/>
      </dsp:txXfrm>
    </dsp:sp>
    <dsp:sp modelId="{AE4294E8-DFD2-4FA6-9AFA-010247864D04}">
      <dsp:nvSpPr>
        <dsp:cNvPr id="0" name=""/>
        <dsp:cNvSpPr/>
      </dsp:nvSpPr>
      <dsp:spPr>
        <a:xfrm rot="1316184">
          <a:off x="6355694" y="3792055"/>
          <a:ext cx="223170" cy="681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+mj-lt"/>
          </a:endParaRPr>
        </a:p>
      </dsp:txBody>
      <dsp:txXfrm>
        <a:off x="6358118" y="3915780"/>
        <a:ext cx="156219" cy="408693"/>
      </dsp:txXfrm>
    </dsp:sp>
    <dsp:sp modelId="{D553A2D0-5E12-4003-A38D-B5DFB1FCA559}">
      <dsp:nvSpPr>
        <dsp:cNvPr id="0" name=""/>
        <dsp:cNvSpPr/>
      </dsp:nvSpPr>
      <dsp:spPr>
        <a:xfrm>
          <a:off x="6244848" y="3686025"/>
          <a:ext cx="4513735" cy="25318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Alliance of Data Champions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Data Capacity Building/Education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Community Champions</a:t>
          </a:r>
        </a:p>
      </dsp:txBody>
      <dsp:txXfrm>
        <a:off x="6905869" y="4056812"/>
        <a:ext cx="3191693" cy="1790320"/>
      </dsp:txXfrm>
    </dsp:sp>
    <dsp:sp modelId="{4E86191D-3C04-41A5-ADBD-15EA2E299B3F}">
      <dsp:nvSpPr>
        <dsp:cNvPr id="0" name=""/>
        <dsp:cNvSpPr/>
      </dsp:nvSpPr>
      <dsp:spPr>
        <a:xfrm rot="16091740">
          <a:off x="5222304" y="2176340"/>
          <a:ext cx="179313" cy="681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+mj-lt"/>
          </a:endParaRPr>
        </a:p>
      </dsp:txBody>
      <dsp:txXfrm rot="10800000">
        <a:off x="5250048" y="2339455"/>
        <a:ext cx="125519" cy="408693"/>
      </dsp:txXfrm>
    </dsp:sp>
    <dsp:sp modelId="{BB94E4B5-9A60-4DD8-A799-102B63086FEF}">
      <dsp:nvSpPr>
        <dsp:cNvPr id="0" name=""/>
        <dsp:cNvSpPr/>
      </dsp:nvSpPr>
      <dsp:spPr>
        <a:xfrm>
          <a:off x="2951335" y="0"/>
          <a:ext cx="4636483" cy="2342913"/>
        </a:xfrm>
        <a:prstGeom prst="ellipse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Place-Informed Decision Making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Define BNIA Approach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Baltimore Neighborhood Research Agenda</a:t>
          </a:r>
        </a:p>
      </dsp:txBody>
      <dsp:txXfrm>
        <a:off x="3630332" y="343112"/>
        <a:ext cx="3278489" cy="1656689"/>
      </dsp:txXfrm>
    </dsp:sp>
    <dsp:sp modelId="{2BE5E975-E094-4AB8-9B4D-B4F4B6C34DAC}">
      <dsp:nvSpPr>
        <dsp:cNvPr id="0" name=""/>
        <dsp:cNvSpPr/>
      </dsp:nvSpPr>
      <dsp:spPr>
        <a:xfrm rot="9539066">
          <a:off x="4111433" y="3774005"/>
          <a:ext cx="223128" cy="681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+mj-lt"/>
          </a:endParaRPr>
        </a:p>
      </dsp:txBody>
      <dsp:txXfrm rot="10800000">
        <a:off x="4176145" y="3898233"/>
        <a:ext cx="156190" cy="408693"/>
      </dsp:txXfrm>
    </dsp:sp>
    <dsp:sp modelId="{C421B153-0556-46A8-98FF-54A8E8AB7FB0}">
      <dsp:nvSpPr>
        <dsp:cNvPr id="0" name=""/>
        <dsp:cNvSpPr/>
      </dsp:nvSpPr>
      <dsp:spPr>
        <a:xfrm>
          <a:off x="0" y="3568800"/>
          <a:ext cx="4353984" cy="2663617"/>
        </a:xfrm>
        <a:prstGeom prst="ellipse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Demonstrable Impact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Measuring BNIA Impact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“Local Experts Nationally Known”</a:t>
          </a:r>
        </a:p>
      </dsp:txBody>
      <dsp:txXfrm>
        <a:off x="637626" y="3958878"/>
        <a:ext cx="3078732" cy="1883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9B412-005F-4481-8A2F-ABD2ED344778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F6C26-95E0-4569-9C94-053C426CB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6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49054-F285-446A-AA2C-BD0D155D88EA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65313-E554-417C-AED8-4C314C97C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3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5313-E554-417C-AED8-4C314C97C9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9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5313-E554-417C-AED8-4C314C97C9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8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1AA065-8ADC-4024-BF06-7177DD1EF9CF}" type="slidenum">
              <a:rPr lang="en-US" sz="1200">
                <a:latin typeface="Arial" charset="0"/>
                <a:cs typeface="Arial" charset="0"/>
              </a:rPr>
              <a:pPr eaLnBrk="1" hangingPunct="1"/>
              <a:t>3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12/7/2012</a:t>
            </a:r>
          </a:p>
        </p:txBody>
      </p:sp>
    </p:spTree>
    <p:extLst>
      <p:ext uri="{BB962C8B-B14F-4D97-AF65-F5344CB8AC3E}">
        <p14:creationId xmlns:p14="http://schemas.microsoft.com/office/powerpoint/2010/main" val="1874385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1AA065-8ADC-4024-BF06-7177DD1EF9CF}" type="slidenum">
              <a:rPr lang="en-US" sz="1200">
                <a:latin typeface="Arial" charset="0"/>
                <a:cs typeface="Arial" charset="0"/>
              </a:rPr>
              <a:pPr eaLnBrk="1" hangingPunct="1"/>
              <a:t>5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12/7/2012</a:t>
            </a:r>
          </a:p>
        </p:txBody>
      </p:sp>
    </p:spTree>
    <p:extLst>
      <p:ext uri="{BB962C8B-B14F-4D97-AF65-F5344CB8AC3E}">
        <p14:creationId xmlns:p14="http://schemas.microsoft.com/office/powerpoint/2010/main" val="71114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1AA065-8ADC-4024-BF06-7177DD1EF9CF}" type="slidenum">
              <a:rPr lang="en-US" sz="1200">
                <a:latin typeface="Arial" charset="0"/>
                <a:cs typeface="Arial" charset="0"/>
              </a:rPr>
              <a:pPr eaLnBrk="1" hangingPunct="1"/>
              <a:t>6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12/7/2012</a:t>
            </a:r>
          </a:p>
        </p:txBody>
      </p:sp>
    </p:spTree>
    <p:extLst>
      <p:ext uri="{BB962C8B-B14F-4D97-AF65-F5344CB8AC3E}">
        <p14:creationId xmlns:p14="http://schemas.microsoft.com/office/powerpoint/2010/main" val="414800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1AA065-8ADC-4024-BF06-7177DD1EF9CF}" type="slidenum">
              <a:rPr lang="en-US" sz="1200">
                <a:latin typeface="Arial" charset="0"/>
                <a:cs typeface="Arial" charset="0"/>
              </a:rPr>
              <a:pPr eaLnBrk="1" hangingPunct="1"/>
              <a:t>7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12/7/2012</a:t>
            </a:r>
          </a:p>
        </p:txBody>
      </p:sp>
    </p:spTree>
    <p:extLst>
      <p:ext uri="{BB962C8B-B14F-4D97-AF65-F5344CB8AC3E}">
        <p14:creationId xmlns:p14="http://schemas.microsoft.com/office/powerpoint/2010/main" val="139809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1AA065-8ADC-4024-BF06-7177DD1EF9CF}" type="slidenum">
              <a:rPr lang="en-US" sz="1200">
                <a:latin typeface="Arial" charset="0"/>
                <a:cs typeface="Arial" charset="0"/>
              </a:rPr>
              <a:pPr eaLnBrk="1" hangingPunct="1"/>
              <a:t>8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12/7/2012</a:t>
            </a:r>
          </a:p>
        </p:txBody>
      </p:sp>
    </p:spTree>
    <p:extLst>
      <p:ext uri="{BB962C8B-B14F-4D97-AF65-F5344CB8AC3E}">
        <p14:creationId xmlns:p14="http://schemas.microsoft.com/office/powerpoint/2010/main" val="2273511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1AA065-8ADC-4024-BF06-7177DD1EF9CF}" type="slidenum">
              <a:rPr lang="en-US" sz="1200">
                <a:latin typeface="Arial" charset="0"/>
                <a:cs typeface="Arial" charset="0"/>
              </a:rPr>
              <a:pPr eaLnBrk="1" hangingPunct="1"/>
              <a:t>9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12/7/2012</a:t>
            </a:r>
          </a:p>
        </p:txBody>
      </p:sp>
    </p:spTree>
    <p:extLst>
      <p:ext uri="{BB962C8B-B14F-4D97-AF65-F5344CB8AC3E}">
        <p14:creationId xmlns:p14="http://schemas.microsoft.com/office/powerpoint/2010/main" val="1607544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5313-E554-417C-AED8-4C314C97C95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9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7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49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0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23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5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6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4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9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1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3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5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4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6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6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5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0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niajfi.org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iajfi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4478" y="1322409"/>
            <a:ext cx="7766936" cy="1646302"/>
          </a:xfrm>
        </p:spPr>
        <p:txBody>
          <a:bodyPr/>
          <a:lstStyle/>
          <a:p>
            <a:r>
              <a:rPr lang="en-US" sz="3600" dirty="0"/>
              <a:t>Organizational Strategic Planning </a:t>
            </a:r>
            <a:br>
              <a:rPr lang="en-US" sz="3600" dirty="0"/>
            </a:br>
            <a:r>
              <a:rPr lang="en-US" sz="3600" dirty="0"/>
              <a:t>(or </a:t>
            </a:r>
            <a:r>
              <a:rPr lang="en-US" sz="3600" i="1" dirty="0"/>
              <a:t>We are 16, Going on 17</a:t>
            </a:r>
            <a:r>
              <a:rPr lang="en-US" sz="3600" dirty="0"/>
              <a:t>…)</a:t>
            </a:r>
            <a:endParaRPr lang="en-US" sz="4000" i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422329" cy="1920759"/>
          </a:xfrm>
        </p:spPr>
        <p:txBody>
          <a:bodyPr>
            <a:normAutofit/>
          </a:bodyPr>
          <a:lstStyle/>
          <a:p>
            <a:r>
              <a:rPr lang="en-US" dirty="0"/>
              <a:t>              </a:t>
            </a:r>
            <a:r>
              <a:rPr lang="en-US" sz="3200" dirty="0">
                <a:solidFill>
                  <a:schemeClr val="accent2"/>
                </a:solidFill>
              </a:rPr>
              <a:t>Seema D. </a:t>
            </a:r>
            <a:r>
              <a:rPr lang="en-US" sz="3200" dirty="0" err="1">
                <a:solidFill>
                  <a:schemeClr val="accent2"/>
                </a:solidFill>
              </a:rPr>
              <a:t>Iyer</a:t>
            </a:r>
            <a:r>
              <a:rPr lang="en-US" sz="3200" dirty="0">
                <a:solidFill>
                  <a:schemeClr val="accent2"/>
                </a:solidFill>
              </a:rPr>
              <a:t>, PhD</a:t>
            </a:r>
          </a:p>
          <a:p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May 2018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NNIP Meeting in Atlanta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5" y="3532890"/>
            <a:ext cx="2720988" cy="265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333" t="52963" r="72500" b="36667"/>
          <a:stretch/>
        </p:blipFill>
        <p:spPr>
          <a:xfrm>
            <a:off x="3652743" y="5446514"/>
            <a:ext cx="2440961" cy="742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59399" y="96869"/>
            <a:ext cx="1618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@</a:t>
            </a:r>
            <a:r>
              <a:rPr lang="en-US" b="1" dirty="0" err="1">
                <a:solidFill>
                  <a:schemeClr val="bg1"/>
                </a:solidFill>
              </a:rPr>
              <a:t>bniajfi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#VitalSigns16</a:t>
            </a:r>
          </a:p>
        </p:txBody>
      </p:sp>
    </p:spTree>
    <p:extLst>
      <p:ext uri="{BB962C8B-B14F-4D97-AF65-F5344CB8AC3E}">
        <p14:creationId xmlns:p14="http://schemas.microsoft.com/office/powerpoint/2010/main" val="163463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362200" y="4343400"/>
            <a:ext cx="7010400" cy="1979054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 lvl="1"/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02816187"/>
              </p:ext>
            </p:extLst>
          </p:nvPr>
        </p:nvGraphicFramePr>
        <p:xfrm>
          <a:off x="555810" y="1165413"/>
          <a:ext cx="10327341" cy="540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85230" y="121260"/>
            <a:ext cx="6688772" cy="86868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Baltimore Data Day Attendees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6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76" y="215153"/>
            <a:ext cx="9341224" cy="1320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5. Greater Accessibility via Open-Source, Online Interactive Data Searching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15" t="7068" r="7923" b="3747"/>
          <a:stretch/>
        </p:blipFill>
        <p:spPr>
          <a:xfrm>
            <a:off x="579772" y="1703294"/>
            <a:ext cx="8492177" cy="502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6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32" t="6322" r="18406" b="3449"/>
          <a:stretch/>
        </p:blipFill>
        <p:spPr>
          <a:xfrm>
            <a:off x="1452282" y="340659"/>
            <a:ext cx="7835153" cy="62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4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95072" y="2743200"/>
            <a:ext cx="103632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Strategic Plan 2017</a:t>
            </a:r>
          </a:p>
        </p:txBody>
      </p:sp>
    </p:spTree>
    <p:extLst>
      <p:ext uri="{BB962C8B-B14F-4D97-AF65-F5344CB8AC3E}">
        <p14:creationId xmlns:p14="http://schemas.microsoft.com/office/powerpoint/2010/main" val="301328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4961"/>
            <a:ext cx="8596668" cy="472619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Grew from 3.5 to 7.5 staff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New Governor in 2014, new Mayor in 2016 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2015 Baltimore Uprising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Open Baltimore Portal 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Lots more competition!!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“Fake News”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871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93" y="32273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Ask Staff </a:t>
            </a:r>
            <a:r>
              <a:rPr lang="en-US" b="1" dirty="0"/>
              <a:t>I WISH… IT WOULD BE GREAT IF…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35" y="1488141"/>
            <a:ext cx="10255624" cy="4930588"/>
          </a:xfrm>
        </p:spPr>
        <p:txBody>
          <a:bodyPr numCol="3">
            <a:noAutofit/>
          </a:bodyPr>
          <a:lstStyle/>
          <a:p>
            <a:pPr lvl="0"/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38118753"/>
              </p:ext>
            </p:extLst>
          </p:nvPr>
        </p:nvGraphicFramePr>
        <p:xfrm>
          <a:off x="460443" y="786702"/>
          <a:ext cx="10691651" cy="6071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15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894"/>
          </a:xfrm>
        </p:spPr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8495"/>
            <a:ext cx="8596668" cy="4642868"/>
          </a:xfrm>
        </p:spPr>
        <p:txBody>
          <a:bodyPr>
            <a:normAutofit/>
          </a:bodyPr>
          <a:lstStyle/>
          <a:p>
            <a:r>
              <a:rPr lang="en-US" sz="3200" dirty="0"/>
              <a:t>Mission</a:t>
            </a:r>
          </a:p>
          <a:p>
            <a:r>
              <a:rPr lang="en-US" sz="3200" dirty="0"/>
              <a:t>Alliance/Relationships</a:t>
            </a:r>
          </a:p>
          <a:p>
            <a:r>
              <a:rPr lang="en-US" sz="3200" dirty="0"/>
              <a:t>Reputation/Trust</a:t>
            </a:r>
          </a:p>
          <a:p>
            <a:r>
              <a:rPr lang="en-US" sz="3200" dirty="0"/>
              <a:t>Quality Data</a:t>
            </a:r>
          </a:p>
          <a:p>
            <a:r>
              <a:rPr lang="en-US" sz="3200" dirty="0"/>
              <a:t>Brand</a:t>
            </a:r>
          </a:p>
          <a:p>
            <a:r>
              <a:rPr lang="en-US" sz="3200" dirty="0"/>
              <a:t>Good Use of Technology</a:t>
            </a:r>
          </a:p>
          <a:p>
            <a:r>
              <a:rPr lang="en-US" sz="3200" dirty="0"/>
              <a:t>Influence</a:t>
            </a:r>
          </a:p>
        </p:txBody>
      </p:sp>
    </p:spTree>
    <p:extLst>
      <p:ext uri="{BB962C8B-B14F-4D97-AF65-F5344CB8AC3E}">
        <p14:creationId xmlns:p14="http://schemas.microsoft.com/office/powerpoint/2010/main" val="21144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894"/>
          </a:xfrm>
        </p:spPr>
        <p:txBody>
          <a:bodyPr/>
          <a:lstStyle/>
          <a:p>
            <a:r>
              <a:rPr lang="en-US" dirty="0"/>
              <a:t>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8495"/>
            <a:ext cx="8596668" cy="4642868"/>
          </a:xfrm>
        </p:spPr>
        <p:txBody>
          <a:bodyPr>
            <a:normAutofit/>
          </a:bodyPr>
          <a:lstStyle/>
          <a:p>
            <a:r>
              <a:rPr lang="en-US" sz="3200" dirty="0"/>
              <a:t>Awareness</a:t>
            </a:r>
          </a:p>
          <a:p>
            <a:r>
              <a:rPr lang="en-US" sz="3200" dirty="0"/>
              <a:t>Money/Resources</a:t>
            </a:r>
          </a:p>
          <a:p>
            <a:r>
              <a:rPr lang="en-US" sz="3200" dirty="0"/>
              <a:t>Data Presentation</a:t>
            </a:r>
          </a:p>
          <a:p>
            <a:r>
              <a:rPr lang="en-US" sz="3200" dirty="0"/>
              <a:t>Data Accessibility</a:t>
            </a:r>
          </a:p>
          <a:p>
            <a:r>
              <a:rPr lang="en-US" sz="3200" dirty="0"/>
              <a:t>Real Time Data</a:t>
            </a:r>
          </a:p>
          <a:p>
            <a:r>
              <a:rPr lang="en-US" sz="3200" dirty="0"/>
              <a:t>Communicating the Message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455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894"/>
          </a:xfrm>
        </p:spPr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8495"/>
            <a:ext cx="8596668" cy="4642868"/>
          </a:xfrm>
        </p:spPr>
        <p:txBody>
          <a:bodyPr>
            <a:normAutofit/>
          </a:bodyPr>
          <a:lstStyle/>
          <a:p>
            <a:r>
              <a:rPr lang="en-US" sz="3200" dirty="0"/>
              <a:t>Civic Technology</a:t>
            </a:r>
          </a:p>
          <a:p>
            <a:r>
              <a:rPr lang="en-US" sz="3200" dirty="0"/>
              <a:t>Visibility</a:t>
            </a:r>
          </a:p>
          <a:p>
            <a:r>
              <a:rPr lang="en-US" sz="3200" dirty="0"/>
              <a:t>Equity</a:t>
            </a:r>
          </a:p>
          <a:p>
            <a:r>
              <a:rPr lang="en-US" sz="3200" dirty="0"/>
              <a:t>Local Government</a:t>
            </a:r>
          </a:p>
          <a:p>
            <a:r>
              <a:rPr lang="en-US" sz="3200" dirty="0"/>
              <a:t>Schools/Grassroots Organizations</a:t>
            </a:r>
          </a:p>
          <a:p>
            <a:r>
              <a:rPr lang="en-US" sz="3200" dirty="0"/>
              <a:t>Research</a:t>
            </a:r>
          </a:p>
          <a:p>
            <a:r>
              <a:rPr lang="en-US" sz="3200" dirty="0"/>
              <a:t>Training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263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894"/>
          </a:xfrm>
        </p:spPr>
        <p:txBody>
          <a:bodyPr/>
          <a:lstStyle/>
          <a:p>
            <a:r>
              <a:rPr lang="en-US" dirty="0"/>
              <a:t>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8495"/>
            <a:ext cx="8596668" cy="4642868"/>
          </a:xfrm>
        </p:spPr>
        <p:txBody>
          <a:bodyPr>
            <a:normAutofit/>
          </a:bodyPr>
          <a:lstStyle/>
          <a:p>
            <a:r>
              <a:rPr lang="en-US" sz="3200" dirty="0"/>
              <a:t>Loss of Funds</a:t>
            </a:r>
          </a:p>
          <a:p>
            <a:r>
              <a:rPr lang="en-US" sz="3200" dirty="0"/>
              <a:t>Data Misuse</a:t>
            </a:r>
          </a:p>
          <a:p>
            <a:r>
              <a:rPr lang="en-US" sz="3200" dirty="0"/>
              <a:t>Data Security</a:t>
            </a:r>
          </a:p>
          <a:p>
            <a:r>
              <a:rPr lang="en-US" sz="3200" dirty="0"/>
              <a:t>Partner landscape/Competition</a:t>
            </a:r>
          </a:p>
          <a:p>
            <a:r>
              <a:rPr lang="en-US" sz="3200" dirty="0"/>
              <a:t>Narrative about Urban Neighborhoods</a:t>
            </a:r>
          </a:p>
          <a:p>
            <a:r>
              <a:rPr lang="en-US" sz="3200" dirty="0"/>
              <a:t>Political Landscape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243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0034"/>
            <a:ext cx="8596668" cy="995265"/>
          </a:xfrm>
        </p:spPr>
        <p:txBody>
          <a:bodyPr>
            <a:normAutofit/>
          </a:bodyPr>
          <a:lstStyle/>
          <a:p>
            <a:r>
              <a:rPr lang="en-US" sz="4400" dirty="0"/>
              <a:t>About BNIA-JFI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87625"/>
            <a:ext cx="9416926" cy="5231384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Started in 2000 as a project within our Association of </a:t>
            </a:r>
            <a:r>
              <a:rPr lang="en-US" sz="2400" dirty="0" err="1"/>
              <a:t>Grantmakers</a:t>
            </a:r>
            <a:r>
              <a:rPr lang="en-US" sz="2400" dirty="0"/>
              <a:t> (ABAG)</a:t>
            </a:r>
          </a:p>
          <a:p>
            <a:pPr lvl="1">
              <a:spcAft>
                <a:spcPts val="1800"/>
              </a:spcAft>
            </a:pPr>
            <a:r>
              <a:rPr lang="en-US" sz="2000" dirty="0"/>
              <a:t>Odette Ramos Executive Director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Moved to Citizens Housing and Planning Association (CPHA) in 2004</a:t>
            </a:r>
          </a:p>
          <a:p>
            <a:pPr lvl="1">
              <a:spcAft>
                <a:spcPts val="1800"/>
              </a:spcAft>
            </a:pPr>
            <a:r>
              <a:rPr lang="en-US" sz="2000" dirty="0"/>
              <a:t>Mary Washington Executive Director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Moved to the Jacob France Institute (JFI) at the University of Baltimore in 2007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Matthew </a:t>
            </a:r>
            <a:r>
              <a:rPr lang="en-US" sz="2000" dirty="0" err="1"/>
              <a:t>Kachura</a:t>
            </a:r>
            <a:r>
              <a:rPr lang="en-US" sz="2000" dirty="0"/>
              <a:t> Program Manager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I’ve been director of BNIA since 2011</a:t>
            </a:r>
            <a:endParaRPr lang="en-US" sz="2400" dirty="0"/>
          </a:p>
          <a:p>
            <a:pPr marL="457200" lvl="1" indent="0">
              <a:spcAft>
                <a:spcPts val="1800"/>
              </a:spcAft>
              <a:buNone/>
            </a:pPr>
            <a:endParaRPr lang="en-US" sz="28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23" y="4519039"/>
            <a:ext cx="2048501" cy="1999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59399" y="96869"/>
            <a:ext cx="1618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@</a:t>
            </a:r>
            <a:r>
              <a:rPr lang="en-US" b="1" dirty="0" err="1">
                <a:solidFill>
                  <a:schemeClr val="bg1"/>
                </a:solidFill>
              </a:rPr>
              <a:t>bniajfi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#VitalSigns16</a:t>
            </a:r>
          </a:p>
        </p:txBody>
      </p:sp>
    </p:spTree>
    <p:extLst>
      <p:ext uri="{BB962C8B-B14F-4D97-AF65-F5344CB8AC3E}">
        <p14:creationId xmlns:p14="http://schemas.microsoft.com/office/powerpoint/2010/main" val="264122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94" y="274638"/>
            <a:ext cx="11073206" cy="1020762"/>
          </a:xfrm>
        </p:spPr>
        <p:txBody>
          <a:bodyPr/>
          <a:lstStyle/>
          <a:p>
            <a:r>
              <a:rPr lang="en-US" dirty="0"/>
              <a:t>2017 BNIA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6725832"/>
              </p:ext>
            </p:extLst>
          </p:nvPr>
        </p:nvGraphicFramePr>
        <p:xfrm>
          <a:off x="509194" y="640080"/>
          <a:ext cx="11225606" cy="621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270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59399" y="96869"/>
            <a:ext cx="1618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@</a:t>
            </a:r>
            <a:r>
              <a:rPr lang="en-US" b="1" dirty="0" err="1">
                <a:solidFill>
                  <a:schemeClr val="bg1"/>
                </a:solidFill>
              </a:rPr>
              <a:t>bniajfi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#VitalSigns16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23" y="4519039"/>
            <a:ext cx="2048501" cy="1999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166" t="33704" r="23333" b="24815"/>
          <a:stretch/>
        </p:blipFill>
        <p:spPr>
          <a:xfrm>
            <a:off x="158621" y="208033"/>
            <a:ext cx="2743200" cy="1706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2500" t="17407" r="20000" b="4074"/>
          <a:stretch/>
        </p:blipFill>
        <p:spPr>
          <a:xfrm>
            <a:off x="387221" y="2050134"/>
            <a:ext cx="2514600" cy="403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7500" t="8519" r="20000" b="10000"/>
          <a:stretch/>
        </p:blipFill>
        <p:spPr>
          <a:xfrm>
            <a:off x="3469233" y="320552"/>
            <a:ext cx="6322754" cy="46366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A4CF56-1C3D-6C42-9DB4-5EA0C6D32B6C}"/>
              </a:ext>
            </a:extLst>
          </p:cNvPr>
          <p:cNvSpPr txBox="1"/>
          <p:nvPr/>
        </p:nvSpPr>
        <p:spPr>
          <a:xfrm>
            <a:off x="3630274" y="5657847"/>
            <a:ext cx="46764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hlinkClick r:id="rId6"/>
              </a:rPr>
              <a:t>http://www.bniajfi.org</a:t>
            </a:r>
            <a:r>
              <a:rPr lang="en-US" sz="3200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9469"/>
            <a:ext cx="8596668" cy="42218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3200" b="1" dirty="0">
                <a:hlinkClick r:id="rId3"/>
              </a:rPr>
              <a:t>http://www.bniajfi.org</a:t>
            </a:r>
            <a:r>
              <a:rPr lang="en-US" sz="3200" b="1" dirty="0"/>
              <a:t> </a:t>
            </a:r>
          </a:p>
          <a:p>
            <a:pPr marL="0" indent="0" algn="ctr">
              <a:buNone/>
            </a:pPr>
            <a:br>
              <a:rPr lang="en-US" sz="2800" dirty="0"/>
            </a:br>
            <a:r>
              <a:rPr lang="en-US" sz="2400" b="1" u="sng" dirty="0">
                <a:solidFill>
                  <a:schemeClr val="accent3"/>
                </a:solidFill>
              </a:rPr>
              <a:t>bnia-jfi@ubalt.edu </a:t>
            </a:r>
            <a:endParaRPr lang="en-US" sz="2400" u="sng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en-US" sz="2000" dirty="0"/>
              <a:t>@</a:t>
            </a:r>
            <a:r>
              <a:rPr lang="en-US" sz="2000" dirty="0" err="1"/>
              <a:t>bniajfi</a:t>
            </a:r>
            <a:br>
              <a:rPr lang="en-US" sz="2000" dirty="0"/>
            </a:br>
            <a:r>
              <a:rPr lang="en-US" sz="2000" i="1" dirty="0"/>
              <a:t>Twitter/Facebook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23" y="4519039"/>
            <a:ext cx="2048501" cy="1999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59399" y="96869"/>
            <a:ext cx="1618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@</a:t>
            </a:r>
            <a:r>
              <a:rPr lang="en-US" b="1" dirty="0" err="1">
                <a:solidFill>
                  <a:schemeClr val="bg1"/>
                </a:solidFill>
              </a:rPr>
              <a:t>bniajfi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#VitalSigns16</a:t>
            </a:r>
          </a:p>
        </p:txBody>
      </p:sp>
    </p:spTree>
    <p:extLst>
      <p:ext uri="{BB962C8B-B14F-4D97-AF65-F5344CB8AC3E}">
        <p14:creationId xmlns:p14="http://schemas.microsoft.com/office/powerpoint/2010/main" val="340622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977" y="345151"/>
            <a:ext cx="10921057" cy="868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Highlights of BNIA-JFI 2012 Strategic Plan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7334" y="1371600"/>
            <a:ext cx="9201771" cy="5208494"/>
          </a:xfrm>
        </p:spPr>
        <p:txBody>
          <a:bodyPr>
            <a:noAutofit/>
          </a:bodyPr>
          <a:lstStyle/>
          <a:p>
            <a:pPr lvl="0">
              <a:spcAft>
                <a:spcPts val="1800"/>
              </a:spcAft>
            </a:pPr>
            <a:r>
              <a:rPr lang="en-US" sz="2400" i="1" dirty="0"/>
              <a:t>Public History Project</a:t>
            </a:r>
            <a:endParaRPr lang="en-US" sz="2400" dirty="0"/>
          </a:p>
          <a:p>
            <a:pPr lvl="1">
              <a:spcAft>
                <a:spcPts val="1800"/>
              </a:spcAft>
            </a:pPr>
            <a:r>
              <a:rPr lang="en-US" sz="2000" dirty="0"/>
              <a:t>full documentation of the organization’s origins and development</a:t>
            </a:r>
          </a:p>
          <a:p>
            <a:pPr lvl="1">
              <a:spcAft>
                <a:spcPts val="1800"/>
              </a:spcAft>
            </a:pPr>
            <a:r>
              <a:rPr lang="en-US" sz="2000" dirty="0"/>
              <a:t>brochure celebrating the 10-year history of BNIA-JFI</a:t>
            </a:r>
          </a:p>
          <a:p>
            <a:pPr lvl="1">
              <a:spcAft>
                <a:spcPts val="1800"/>
              </a:spcAft>
            </a:pPr>
            <a:r>
              <a:rPr lang="en-US" sz="2000" dirty="0"/>
              <a:t>video documenting the history of the organization.</a:t>
            </a:r>
            <a:endParaRPr lang="en-US" sz="2400" dirty="0"/>
          </a:p>
          <a:p>
            <a:pPr lvl="0">
              <a:spcAft>
                <a:spcPts val="1800"/>
              </a:spcAft>
            </a:pPr>
            <a:r>
              <a:rPr lang="en-US" sz="2400" i="1" dirty="0"/>
              <a:t>Engagement of Steering Committee</a:t>
            </a:r>
            <a:endParaRPr lang="en-US" sz="2000" dirty="0"/>
          </a:p>
          <a:p>
            <a:pPr lvl="0">
              <a:spcAft>
                <a:spcPts val="1800"/>
              </a:spcAft>
            </a:pPr>
            <a:r>
              <a:rPr lang="en-US" sz="2400" i="1" dirty="0"/>
              <a:t>Indicator Roundtables</a:t>
            </a:r>
            <a:r>
              <a:rPr lang="en-US" sz="2400" dirty="0"/>
              <a:t> </a:t>
            </a:r>
          </a:p>
          <a:p>
            <a:pPr lvl="1">
              <a:spcAft>
                <a:spcPts val="1800"/>
              </a:spcAft>
            </a:pPr>
            <a:r>
              <a:rPr lang="en-US" sz="2000" dirty="0"/>
              <a:t>During July 2012, a series of 5 roundtable conversations on new indicators</a:t>
            </a:r>
            <a:endParaRPr lang="en-US" sz="2400" dirty="0"/>
          </a:p>
          <a:p>
            <a:pPr marL="640080" lvl="1" indent="-237744">
              <a:spcAft>
                <a:spcPts val="1800"/>
              </a:spcAft>
              <a:buFont typeface="Verdana"/>
              <a:buChar char="◦"/>
              <a:defRPr/>
            </a:pPr>
            <a:endParaRPr lang="en-US" sz="2000" dirty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51B717-0565-4DE4-A63C-032CF910C7D3}" type="slidenum">
              <a:rPr lang="en-US" sz="1400">
                <a:solidFill>
                  <a:srgbClr val="FFFFFF"/>
                </a:solidFill>
              </a:rPr>
              <a:pPr eaLnBrk="1" hangingPunct="1"/>
              <a:t>3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9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98" y="203200"/>
            <a:ext cx="9937889" cy="1320800"/>
          </a:xfrm>
        </p:spPr>
        <p:txBody>
          <a:bodyPr>
            <a:noAutofit/>
          </a:bodyPr>
          <a:lstStyle/>
          <a:p>
            <a:r>
              <a:rPr lang="en-US" sz="3200" dirty="0"/>
              <a:t>BNIA-JFI Steering Committee Member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298" y="881528"/>
            <a:ext cx="11157090" cy="5976472"/>
          </a:xfrm>
        </p:spPr>
        <p:txBody>
          <a:bodyPr numCol="2"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Annie E. Casey Foundation</a:t>
            </a:r>
          </a:p>
          <a:p>
            <a:pPr>
              <a:spcBef>
                <a:spcPts val="600"/>
              </a:spcBef>
            </a:pPr>
            <a:r>
              <a:rPr lang="en-US" dirty="0"/>
              <a:t>Association of Baltimore Area </a:t>
            </a:r>
            <a:r>
              <a:rPr lang="en-US" dirty="0" err="1"/>
              <a:t>Grantmakers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Baltimore City Department of Planning</a:t>
            </a:r>
          </a:p>
          <a:p>
            <a:pPr>
              <a:spcBef>
                <a:spcPts val="600"/>
              </a:spcBef>
            </a:pPr>
            <a:r>
              <a:rPr lang="en-US" dirty="0"/>
              <a:t>Baltimore Housing</a:t>
            </a:r>
          </a:p>
          <a:p>
            <a:pPr>
              <a:spcBef>
                <a:spcPts val="600"/>
              </a:spcBef>
            </a:pPr>
            <a:r>
              <a:rPr lang="en-US" dirty="0"/>
              <a:t>Citizens Planning and Housing Association</a:t>
            </a:r>
          </a:p>
          <a:p>
            <a:pPr>
              <a:spcBef>
                <a:spcPts val="600"/>
              </a:spcBef>
            </a:pPr>
            <a:r>
              <a:rPr lang="en-US" dirty="0"/>
              <a:t>Associated Black Charities of Maryland</a:t>
            </a:r>
          </a:p>
          <a:p>
            <a:pPr>
              <a:spcBef>
                <a:spcPts val="600"/>
              </a:spcBef>
            </a:pPr>
            <a:r>
              <a:rPr lang="en-US" dirty="0"/>
              <a:t>Morgan State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Johns Hopkins University</a:t>
            </a:r>
          </a:p>
          <a:p>
            <a:pPr>
              <a:spcBef>
                <a:spcPts val="600"/>
              </a:spcBef>
            </a:pPr>
            <a:r>
              <a:rPr lang="en-US" dirty="0"/>
              <a:t>Baltimore City Public Schools</a:t>
            </a:r>
          </a:p>
          <a:p>
            <a:pPr>
              <a:spcBef>
                <a:spcPts val="600"/>
              </a:spcBef>
            </a:pPr>
            <a:r>
              <a:rPr lang="en-US" dirty="0"/>
              <a:t>Baltimore </a:t>
            </a:r>
            <a:r>
              <a:rPr lang="en-US" dirty="0" err="1"/>
              <a:t>CitiStat</a:t>
            </a:r>
            <a:r>
              <a:rPr lang="en-US" dirty="0"/>
              <a:t> Office </a:t>
            </a:r>
          </a:p>
          <a:p>
            <a:pPr>
              <a:spcBef>
                <a:spcPts val="600"/>
              </a:spcBef>
            </a:pPr>
            <a:r>
              <a:rPr lang="en-US" dirty="0"/>
              <a:t>University of Maryland, College Park </a:t>
            </a:r>
          </a:p>
          <a:p>
            <a:pPr>
              <a:spcBef>
                <a:spcPts val="600"/>
              </a:spcBef>
            </a:pPr>
            <a:r>
              <a:rPr lang="en-US" dirty="0"/>
              <a:t>University of Baltimore</a:t>
            </a:r>
          </a:p>
          <a:p>
            <a:pPr>
              <a:spcBef>
                <a:spcPts val="600"/>
              </a:spcBef>
            </a:pPr>
            <a:r>
              <a:rPr lang="en-US" dirty="0"/>
              <a:t>Family League of Baltimore City</a:t>
            </a:r>
          </a:p>
          <a:p>
            <a:pPr>
              <a:spcBef>
                <a:spcPts val="600"/>
              </a:spcBef>
            </a:pPr>
            <a:r>
              <a:rPr lang="en-US" dirty="0"/>
              <a:t>Community Law Clinic</a:t>
            </a:r>
          </a:p>
          <a:p>
            <a:pPr>
              <a:spcBef>
                <a:spcPts val="600"/>
              </a:spcBef>
            </a:pPr>
            <a:r>
              <a:rPr lang="en-US" dirty="0"/>
              <a:t>United Way of Central Maryland</a:t>
            </a:r>
          </a:p>
          <a:p>
            <a:pPr>
              <a:spcBef>
                <a:spcPts val="600"/>
              </a:spcBef>
            </a:pPr>
            <a:r>
              <a:rPr lang="en-US" dirty="0"/>
              <a:t>Maryland Department of Housing and Community Development</a:t>
            </a:r>
          </a:p>
          <a:p>
            <a:pPr>
              <a:spcBef>
                <a:spcPts val="600"/>
              </a:spcBef>
            </a:pPr>
            <a:r>
              <a:rPr lang="en-US" dirty="0"/>
              <a:t>Baltimore City Office of Neighborhoods</a:t>
            </a:r>
          </a:p>
          <a:p>
            <a:pPr>
              <a:spcBef>
                <a:spcPts val="600"/>
              </a:spcBef>
            </a:pPr>
            <a:r>
              <a:rPr lang="en-US" dirty="0"/>
              <a:t>Baltimore Community Foundation</a:t>
            </a:r>
          </a:p>
          <a:p>
            <a:pPr>
              <a:spcBef>
                <a:spcPts val="600"/>
              </a:spcBef>
            </a:pPr>
            <a:r>
              <a:rPr lang="en-US" dirty="0"/>
              <a:t>Baltimore City Health Department</a:t>
            </a:r>
          </a:p>
          <a:p>
            <a:pPr>
              <a:spcBef>
                <a:spcPts val="600"/>
              </a:spcBef>
            </a:pPr>
            <a:r>
              <a:rPr lang="en-US" dirty="0"/>
              <a:t>Baltimore City Police Department</a:t>
            </a:r>
          </a:p>
          <a:p>
            <a:pPr>
              <a:spcBef>
                <a:spcPts val="600"/>
              </a:spcBef>
            </a:pPr>
            <a:r>
              <a:rPr lang="en-US" dirty="0"/>
              <a:t>Baltimore Development Corporation</a:t>
            </a:r>
          </a:p>
          <a:p>
            <a:pPr>
              <a:spcBef>
                <a:spcPts val="600"/>
              </a:spcBef>
            </a:pPr>
            <a:r>
              <a:rPr lang="en-US" dirty="0"/>
              <a:t>Southeast Community Development Corporation</a:t>
            </a:r>
          </a:p>
          <a:p>
            <a:pPr>
              <a:spcBef>
                <a:spcPts val="600"/>
              </a:spcBef>
            </a:pPr>
            <a:r>
              <a:rPr lang="en-US" dirty="0"/>
              <a:t>Blue Water Baltimore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Abell</a:t>
            </a:r>
            <a:r>
              <a:rPr lang="en-US" dirty="0"/>
              <a:t> Foundation</a:t>
            </a:r>
          </a:p>
          <a:p>
            <a:pPr>
              <a:spcBef>
                <a:spcPts val="600"/>
              </a:spcBef>
            </a:pPr>
            <a:r>
              <a:rPr lang="en-US" dirty="0"/>
              <a:t>Baltimore Education Research Consortium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Belair</a:t>
            </a:r>
            <a:r>
              <a:rPr lang="en-US" dirty="0"/>
              <a:t>-Edison Neighborhoods, Inc.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Garwyn</a:t>
            </a:r>
            <a:r>
              <a:rPr lang="en-US" dirty="0"/>
              <a:t> Oaks-Northwest Housing Resource Center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Pigtown</a:t>
            </a:r>
            <a:r>
              <a:rPr lang="en-US" dirty="0"/>
              <a:t> Main Street</a:t>
            </a:r>
          </a:p>
          <a:p>
            <a:pPr>
              <a:spcBef>
                <a:spcPts val="600"/>
              </a:spcBef>
            </a:pPr>
            <a:r>
              <a:rPr lang="en-US" dirty="0"/>
              <a:t>Community Development Network</a:t>
            </a:r>
          </a:p>
          <a:p>
            <a:pPr>
              <a:spcBef>
                <a:spcPts val="600"/>
              </a:spcBef>
            </a:pPr>
            <a:r>
              <a:rPr lang="en-US" dirty="0"/>
              <a:t>Neighborhood Design Center</a:t>
            </a:r>
          </a:p>
          <a:p>
            <a:pPr>
              <a:spcBef>
                <a:spcPts val="600"/>
              </a:spcBef>
            </a:pPr>
            <a:r>
              <a:rPr lang="en-US" dirty="0"/>
              <a:t>Enoch Pratt Library</a:t>
            </a:r>
          </a:p>
          <a:p>
            <a:pPr>
              <a:spcBef>
                <a:spcPts val="600"/>
              </a:spcBef>
            </a:pPr>
            <a:r>
              <a:rPr lang="en-US" dirty="0"/>
              <a:t>Impact HUB</a:t>
            </a:r>
          </a:p>
          <a:p>
            <a:pPr>
              <a:spcBef>
                <a:spcPts val="600"/>
              </a:spcBef>
            </a:pPr>
            <a:r>
              <a:rPr lang="en-US" dirty="0"/>
              <a:t>Baltimore Office of Promotion and Arts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42E4-C53E-3448-928F-5128B7808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4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192751"/>
            <a:ext cx="8761412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Highlights of 2012 BNIA-JFI Strategic Plan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7334" y="1228298"/>
            <a:ext cx="9381066" cy="562629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2400" b="1" dirty="0"/>
              <a:t>Research &amp; Development of Neighborhood Indicators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2400" b="1" dirty="0"/>
              <a:t>Greater Coordination among Local Data Providers and Users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2400" b="1" dirty="0"/>
              <a:t>Convening Role for Local Measures of Neighborhood Sustainability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2400" b="1" dirty="0"/>
              <a:t>Community Outreach via Social Media, Education and Training 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2400" b="1" dirty="0"/>
              <a:t>Greater Accessibility via Open-Source, Online Interactive Data Searching </a:t>
            </a:r>
            <a:endParaRPr lang="en-US" sz="2400" dirty="0"/>
          </a:p>
          <a:p>
            <a:pPr marL="640080" lvl="1" indent="-237744">
              <a:spcBef>
                <a:spcPts val="600"/>
              </a:spcBef>
              <a:spcAft>
                <a:spcPts val="3000"/>
              </a:spcAft>
              <a:buFont typeface="Verdana"/>
              <a:buChar char="◦"/>
              <a:defRPr/>
            </a:pPr>
            <a:endParaRPr lang="en-US" dirty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51B717-0565-4DE4-A63C-032CF910C7D3}" type="slidenum">
              <a:rPr lang="en-US" sz="1400">
                <a:solidFill>
                  <a:srgbClr val="FFFFFF"/>
                </a:solidFill>
              </a:rPr>
              <a:pPr eaLnBrk="1" hangingPunct="1"/>
              <a:t>5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4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3838" y="341284"/>
            <a:ext cx="8761412" cy="1076035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b="1" dirty="0"/>
              <a:t>1. Research &amp; Development of Neighborhood Indicators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7333" y="1584960"/>
            <a:ext cx="9416925" cy="5196840"/>
          </a:xfrm>
        </p:spPr>
        <p:txBody>
          <a:bodyPr>
            <a:normAutofit/>
          </a:bodyPr>
          <a:lstStyle/>
          <a:p>
            <a:pPr marL="378523">
              <a:spcBef>
                <a:spcPts val="600"/>
              </a:spcBef>
              <a:spcAft>
                <a:spcPts val="1800"/>
              </a:spcAft>
              <a:defRPr/>
            </a:pPr>
            <a:r>
              <a:rPr lang="en-US" sz="2400" i="1" dirty="0"/>
              <a:t>Vital Signs</a:t>
            </a:r>
            <a:r>
              <a:rPr lang="en-US" sz="2400" dirty="0"/>
              <a:t> indicators should serve as a</a:t>
            </a:r>
            <a:r>
              <a:rPr lang="en-US" sz="2400" b="1" dirty="0"/>
              <a:t> common or shared measurement system </a:t>
            </a:r>
          </a:p>
          <a:p>
            <a:pPr marL="914717" lvl="2" indent="-237744">
              <a:spcBef>
                <a:spcPts val="600"/>
              </a:spcBef>
              <a:spcAft>
                <a:spcPts val="1800"/>
              </a:spcAft>
              <a:buFont typeface="Verdana"/>
              <a:buChar char="◦"/>
              <a:defRPr/>
            </a:pPr>
            <a:r>
              <a:rPr lang="en-US" sz="2400" dirty="0"/>
              <a:t>Kindergarten Readiness</a:t>
            </a:r>
          </a:p>
          <a:p>
            <a:pPr marL="914717" lvl="2" indent="-237744">
              <a:spcBef>
                <a:spcPts val="600"/>
              </a:spcBef>
              <a:spcAft>
                <a:spcPts val="1800"/>
              </a:spcAft>
              <a:buFont typeface="Verdana"/>
              <a:buChar char="◦"/>
              <a:defRPr/>
            </a:pPr>
            <a:r>
              <a:rPr lang="en-US" sz="2400" dirty="0"/>
              <a:t>Healthy Food Availability</a:t>
            </a:r>
          </a:p>
          <a:p>
            <a:pPr marL="914717" lvl="2" indent="-237744">
              <a:spcBef>
                <a:spcPts val="600"/>
              </a:spcBef>
              <a:spcAft>
                <a:spcPts val="1800"/>
              </a:spcAft>
              <a:buFont typeface="Verdana"/>
              <a:buChar char="◦"/>
              <a:defRPr/>
            </a:pPr>
            <a:r>
              <a:rPr lang="en-US" sz="2400" dirty="0"/>
              <a:t>Life Expectancy/Mortality</a:t>
            </a:r>
          </a:p>
          <a:p>
            <a:pPr marL="273367" indent="-237744">
              <a:spcBef>
                <a:spcPts val="600"/>
              </a:spcBef>
              <a:spcAft>
                <a:spcPts val="1800"/>
              </a:spcAft>
              <a:buFont typeface="Verdana"/>
              <a:buChar char="◦"/>
              <a:defRPr/>
            </a:pPr>
            <a:r>
              <a:rPr lang="en-US" sz="2400" dirty="0"/>
              <a:t>Analysis of Administrative Data Sets</a:t>
            </a:r>
          </a:p>
          <a:p>
            <a:pPr marL="673417" lvl="1" indent="-237744">
              <a:spcBef>
                <a:spcPts val="600"/>
              </a:spcBef>
              <a:spcAft>
                <a:spcPts val="1800"/>
              </a:spcAft>
              <a:buFont typeface="Verdana"/>
              <a:buChar char="◦"/>
              <a:defRPr/>
            </a:pPr>
            <a:r>
              <a:rPr lang="en-US" sz="2200" dirty="0"/>
              <a:t>Better data for communities and city agencies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51B717-0565-4DE4-A63C-032CF910C7D3}" type="slidenum">
              <a:rPr lang="en-US" sz="1400">
                <a:solidFill>
                  <a:srgbClr val="FFFFFF"/>
                </a:solidFill>
              </a:rPr>
              <a:pPr eaLnBrk="1" hangingPunct="1"/>
              <a:t>6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7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8" y="143006"/>
            <a:ext cx="9431972" cy="792162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2. Greater Coordination among Local Data Providers and Users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5280" y="1356360"/>
            <a:ext cx="9875520" cy="5501640"/>
          </a:xfrm>
        </p:spPr>
        <p:txBody>
          <a:bodyPr>
            <a:normAutofit/>
          </a:bodyPr>
          <a:lstStyle/>
          <a:p>
            <a:pPr marL="640080" lvl="1" indent="-237744">
              <a:spcBef>
                <a:spcPts val="1200"/>
              </a:spcBef>
              <a:spcAft>
                <a:spcPts val="1800"/>
              </a:spcAft>
              <a:buFont typeface="Verdana"/>
              <a:buChar char="◦"/>
              <a:defRPr/>
            </a:pPr>
            <a:r>
              <a:rPr lang="en-US" sz="2400" dirty="0"/>
              <a:t>Analysis of Federal sources of Small-Area data</a:t>
            </a:r>
          </a:p>
          <a:p>
            <a:pPr marL="1088136" lvl="2" indent="-285750"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000" dirty="0"/>
              <a:t>USPS Vacancy Data</a:t>
            </a:r>
          </a:p>
          <a:p>
            <a:pPr marL="1088136" lvl="2" indent="-285750"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sz="2000" dirty="0"/>
              <a:t>Housing Choice Voucher</a:t>
            </a:r>
          </a:p>
          <a:p>
            <a:pPr marL="640080" lvl="1" indent="-237744">
              <a:spcBef>
                <a:spcPts val="1200"/>
              </a:spcBef>
              <a:spcAft>
                <a:spcPts val="1800"/>
              </a:spcAft>
              <a:buFont typeface="Verdana"/>
              <a:buChar char="◦"/>
              <a:defRPr/>
            </a:pPr>
            <a:r>
              <a:rPr lang="en-US" sz="2400" dirty="0"/>
              <a:t>Greater Coordination among Area Institutions for Research-Based Community Indicators</a:t>
            </a:r>
          </a:p>
          <a:p>
            <a:pPr lvl="2">
              <a:spcBef>
                <a:spcPts val="1200"/>
              </a:spcBef>
              <a:spcAft>
                <a:spcPts val="1800"/>
              </a:spcAft>
            </a:pPr>
            <a:r>
              <a:rPr lang="en-US" sz="2000" dirty="0"/>
              <a:t>Urban Waters—Green Patterns Mapping</a:t>
            </a:r>
          </a:p>
          <a:p>
            <a:pPr lvl="2">
              <a:spcBef>
                <a:spcPts val="1200"/>
              </a:spcBef>
              <a:spcAft>
                <a:spcPts val="1800"/>
              </a:spcAft>
            </a:pPr>
            <a:r>
              <a:rPr lang="en-US" sz="2000" dirty="0"/>
              <a:t>Arts and Cultural Mapping- GEOLOOM Co&gt;Map</a:t>
            </a:r>
          </a:p>
        </p:txBody>
      </p:sp>
    </p:spTree>
    <p:extLst>
      <p:ext uri="{BB962C8B-B14F-4D97-AF65-F5344CB8AC3E}">
        <p14:creationId xmlns:p14="http://schemas.microsoft.com/office/powerpoint/2010/main" val="292581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5908" y="350838"/>
            <a:ext cx="10681652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3. Convening Role for Local Measures of Neighborhood Sustainability</a:t>
            </a:r>
            <a:br>
              <a:rPr lang="en-US" dirty="0"/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68680" y="1682087"/>
            <a:ext cx="8831132" cy="4724400"/>
          </a:xfrm>
        </p:spPr>
        <p:txBody>
          <a:bodyPr>
            <a:normAutofit/>
          </a:bodyPr>
          <a:lstStyle/>
          <a:p>
            <a:pPr marL="240030" indent="-237744">
              <a:spcBef>
                <a:spcPts val="12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en-US" sz="2600" dirty="0"/>
              <a:t>Energy Use, Energy Efficiency and Energy Assistance</a:t>
            </a:r>
          </a:p>
          <a:p>
            <a:pPr marL="640080" lvl="1" indent="-237744">
              <a:spcBef>
                <a:spcPts val="12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en-US" sz="2400" dirty="0"/>
              <a:t>Weatherization</a:t>
            </a:r>
          </a:p>
          <a:p>
            <a:pPr marL="640080" lvl="1" indent="-237744">
              <a:spcBef>
                <a:spcPts val="12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en-US" sz="2400" dirty="0"/>
              <a:t>Baltimore Energy Initiative</a:t>
            </a:r>
          </a:p>
          <a:p>
            <a:pPr marL="640080" lvl="1" indent="-237744">
              <a:spcBef>
                <a:spcPts val="120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en-US" sz="2400" dirty="0"/>
              <a:t>Connecting People and Place (NNIP Cross-Site Project)</a:t>
            </a:r>
          </a:p>
          <a:p>
            <a:pPr marL="402336" lvl="1" indent="0">
              <a:buNone/>
              <a:defRPr/>
            </a:pPr>
            <a:endParaRPr lang="en-US" sz="2400" dirty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51B717-0565-4DE4-A63C-032CF910C7D3}" type="slidenum">
              <a:rPr lang="en-US" sz="1400">
                <a:solidFill>
                  <a:srgbClr val="FFFFFF"/>
                </a:solidFill>
              </a:rPr>
              <a:pPr eaLnBrk="1" hangingPunct="1"/>
              <a:t>8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5598"/>
            <a:ext cx="10165080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4. Community Outreach via Social Media, Education and Training </a:t>
            </a:r>
            <a:br>
              <a:rPr lang="en-US" dirty="0"/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74320" y="1691640"/>
            <a:ext cx="9784080" cy="4404360"/>
          </a:xfrm>
        </p:spPr>
        <p:txBody>
          <a:bodyPr>
            <a:normAutofit/>
          </a:bodyPr>
          <a:lstStyle/>
          <a:p>
            <a:pPr marL="745236" lvl="1" indent="-342900"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sz="2400" i="1" dirty="0"/>
              <a:t>Baltimore Data Day</a:t>
            </a:r>
          </a:p>
          <a:p>
            <a:pPr marL="745236" lvl="1" indent="-342900"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sz="2400" dirty="0"/>
              <a:t>Facebook and Twitter @</a:t>
            </a:r>
            <a:r>
              <a:rPr lang="en-US" sz="2400" dirty="0" err="1"/>
              <a:t>bniajfi</a:t>
            </a:r>
            <a:endParaRPr lang="en-US" sz="2400" dirty="0"/>
          </a:p>
          <a:p>
            <a:pPr marL="745236" lvl="1" indent="-342900"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sz="2400" dirty="0"/>
              <a:t>Use of the data in college curricula and research agendas</a:t>
            </a:r>
          </a:p>
          <a:p>
            <a:pPr marL="1187767" lvl="3" indent="-237744">
              <a:spcBef>
                <a:spcPts val="1800"/>
              </a:spcBef>
              <a:spcAft>
                <a:spcPts val="1200"/>
              </a:spcAft>
              <a:buFont typeface="Verdana"/>
              <a:buChar char="◦"/>
              <a:defRPr/>
            </a:pPr>
            <a:r>
              <a:rPr lang="en-US" sz="2400" dirty="0"/>
              <a:t>Learning Community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51B717-0565-4DE4-A63C-032CF910C7D3}" type="slidenum">
              <a:rPr lang="en-US" sz="1400">
                <a:solidFill>
                  <a:srgbClr val="FFFFFF"/>
                </a:solidFill>
              </a:rPr>
              <a:pPr eaLnBrk="1" hangingPunct="1"/>
              <a:t>9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3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/>
    </mc:Choice>
    <mc:Fallback>
      <p:transition advClick="0" advTm="15000"/>
    </mc:Fallback>
  </mc:AlternateContent>
</p:sld>
</file>

<file path=ppt/theme/theme1.xml><?xml version="1.0" encoding="utf-8"?>
<a:theme xmlns:a="http://schemas.openxmlformats.org/drawingml/2006/main" name="Fac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2306</TotalTime>
  <Words>750</Words>
  <Application>Microsoft Office PowerPoint</Application>
  <PresentationFormat>Widescreen</PresentationFormat>
  <Paragraphs>189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Verdana</vt:lpstr>
      <vt:lpstr>Wingdings 2</vt:lpstr>
      <vt:lpstr>Wingdings 3</vt:lpstr>
      <vt:lpstr>Facet</vt:lpstr>
      <vt:lpstr>Organizational Strategic Planning  (or We are 16, Going on 17…)</vt:lpstr>
      <vt:lpstr>About BNIA-JFI</vt:lpstr>
      <vt:lpstr>Highlights of BNIA-JFI 2012 Strategic Plan </vt:lpstr>
      <vt:lpstr>BNIA-JFI Steering Committee Member Organizations</vt:lpstr>
      <vt:lpstr>Highlights of 2012 BNIA-JFI Strategic Plan </vt:lpstr>
      <vt:lpstr>1. Research &amp; Development of Neighborhood Indicators</vt:lpstr>
      <vt:lpstr>2. Greater Coordination among Local Data Providers and Users</vt:lpstr>
      <vt:lpstr>3. Convening Role for Local Measures of Neighborhood Sustainability </vt:lpstr>
      <vt:lpstr>4. Community Outreach via Social Media, Education and Training  </vt:lpstr>
      <vt:lpstr>Baltimore Data Day Attendees </vt:lpstr>
      <vt:lpstr>5. Greater Accessibility via Open-Source, Online Interactive Data Searching  </vt:lpstr>
      <vt:lpstr>PowerPoint Presentation</vt:lpstr>
      <vt:lpstr>PowerPoint Presentation</vt:lpstr>
      <vt:lpstr>What’s New?</vt:lpstr>
      <vt:lpstr>Ask Staff I WISH… IT WOULD BE GREAT IF… </vt:lpstr>
      <vt:lpstr>Strengths</vt:lpstr>
      <vt:lpstr>Weaknesses</vt:lpstr>
      <vt:lpstr>Opportunities</vt:lpstr>
      <vt:lpstr>Threats</vt:lpstr>
      <vt:lpstr>2017 BNIA Goals</vt:lpstr>
      <vt:lpstr>PowerPoint Presentation</vt:lpstr>
      <vt:lpstr>Contact</vt:lpstr>
    </vt:vector>
  </TitlesOfParts>
  <Company>University of Baltimore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Knott</dc:creator>
  <cp:lastModifiedBy>Arena, Olivia</cp:lastModifiedBy>
  <cp:revision>271</cp:revision>
  <cp:lastPrinted>2016-02-09T23:20:05Z</cp:lastPrinted>
  <dcterms:created xsi:type="dcterms:W3CDTF">2016-02-08T16:36:05Z</dcterms:created>
  <dcterms:modified xsi:type="dcterms:W3CDTF">2018-05-03T19:15:40Z</dcterms:modified>
</cp:coreProperties>
</file>