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8" r:id="rId2"/>
    <p:sldId id="259" r:id="rId3"/>
    <p:sldId id="260" r:id="rId4"/>
    <p:sldId id="262" r:id="rId5"/>
    <p:sldId id="264" r:id="rId6"/>
    <p:sldId id="261" r:id="rId7"/>
    <p:sldId id="263" r:id="rId8"/>
    <p:sldId id="265" r:id="rId9"/>
    <p:sldId id="271" r:id="rId10"/>
    <p:sldId id="267" r:id="rId11"/>
    <p:sldId id="266" r:id="rId12"/>
    <p:sldId id="268" r:id="rId13"/>
    <p:sldId id="269" r:id="rId14"/>
    <p:sldId id="270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025"/>
    <a:srgbClr val="008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7319" autoAdjust="0"/>
  </p:normalViewPr>
  <p:slideViewPr>
    <p:cSldViewPr snapToGrid="0">
      <p:cViewPr varScale="1">
        <p:scale>
          <a:sx n="102" d="100"/>
          <a:sy n="102" d="100"/>
        </p:scale>
        <p:origin x="2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75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77AD8-1C27-45C2-96D5-D43137155521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D7408-7401-4707-89B6-F0E99152D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74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4368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5627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D7408-7401-4707-89B6-F0E99152DC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7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D7408-7401-4707-89B6-F0E99152DC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73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D7408-7401-4707-89B6-F0E99152DC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16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D7408-7401-4707-89B6-F0E99152DC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22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D7408-7401-4707-89B6-F0E99152DC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15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D7408-7401-4707-89B6-F0E99152DC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43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D7408-7401-4707-89B6-F0E99152DC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64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D7408-7401-4707-89B6-F0E99152DC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05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348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188F6A-9792-4535-BB2C-44D088532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5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Genera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0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liminary Forecast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0" y="149870"/>
            <a:ext cx="12192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Book Antiqua" panose="02040602050305030304" pitchFamily="18" charset="0"/>
              </a:rPr>
              <a:t>Preliminary Forecast Results</a:t>
            </a:r>
            <a:endParaRPr lang="en-US" sz="2800" b="1" dirty="0">
              <a:solidFill>
                <a:prstClr val="white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39700" y="6477000"/>
            <a:ext cx="670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These numbers represent </a:t>
            </a:r>
            <a:r>
              <a:rPr lang="en-US" sz="1400" b="1" i="1" dirty="0" smtClean="0"/>
              <a:t>Preliminary</a:t>
            </a:r>
            <a:r>
              <a:rPr lang="en-US" sz="1400" dirty="0" smtClean="0"/>
              <a:t> Forecast Results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3942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43014"/>
            <a:ext cx="96520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408238"/>
            <a:ext cx="76200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1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43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pitchFamily="-107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eorgia" pitchFamily="-107" charset="0"/>
          <a:ea typeface="ＭＳ Ｐゴシック" pitchFamily="-107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eorgia" pitchFamily="-107" charset="0"/>
          <a:ea typeface="ＭＳ Ｐゴシック" pitchFamily="-107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eorgia" pitchFamily="-107" charset="0"/>
          <a:ea typeface="ＭＳ Ｐゴシック" pitchFamily="-107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eorgia" pitchFamily="-107" charset="0"/>
          <a:ea typeface="ＭＳ Ｐゴシック" pitchFamily="-107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eorgia" pitchFamily="-107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eorgia" pitchFamily="-107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eorgia" pitchFamily="-107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eorgi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pitchFamily="-107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pitchFamily="-107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pitchFamily="-107" charset="-128"/>
        </a:defRPr>
      </a:lvl5pPr>
      <a:lvl6pPr marL="2228850" indent="-2286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pitchFamily="-107" charset="-128"/>
        </a:defRPr>
      </a:lvl6pPr>
      <a:lvl7pPr marL="2686050" indent="-2286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pitchFamily="-107" charset="-128"/>
        </a:defRPr>
      </a:lvl7pPr>
      <a:lvl8pPr marL="3143250" indent="-2286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pitchFamily="-107" charset="-128"/>
        </a:defRPr>
      </a:lvl8pPr>
      <a:lvl9pPr marL="3600450" indent="-2286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96828"/>
            <a:ext cx="12192000" cy="1423447"/>
          </a:xfrm>
          <a:prstGeom prst="rect">
            <a:avLst/>
          </a:prstGeom>
          <a:solidFill>
            <a:srgbClr val="5F802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38801" y="974354"/>
            <a:ext cx="9514398" cy="2973122"/>
          </a:xfrm>
        </p:spPr>
        <p:txBody>
          <a:bodyPr/>
          <a:lstStyle/>
          <a:p>
            <a:pPr algn="ctr" eaLnBrk="1" hangingPunct="1"/>
            <a:r>
              <a:rPr lang="en-US" altLang="en-US" sz="2800" smtClean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  <a:t>NNIP Showcase Presentation</a:t>
            </a:r>
            <a:r>
              <a:rPr lang="en-US" altLang="en-US" sz="3600" smtClean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  <a:t/>
            </a:r>
            <a:br>
              <a:rPr lang="en-US" altLang="en-US" sz="3600" smtClean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</a:br>
            <a:r>
              <a:rPr lang="en-US" altLang="en-US" sz="3600" smtClean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  <a:t/>
            </a:r>
            <a:br>
              <a:rPr lang="en-US" altLang="en-US" sz="3600" smtClean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</a:br>
            <a:r>
              <a:rPr lang="en-US" altLang="en-US" sz="3600" smtClean="0">
                <a:solidFill>
                  <a:schemeClr val="bg1">
                    <a:lumMod val="95000"/>
                  </a:schemeClr>
                </a:solidFill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  <a:t>Northwest Open Data Portal (NODE) and Social Vulnerability Index </a:t>
            </a:r>
            <a:r>
              <a:rPr lang="en-US" altLang="en-US" sz="3600" smtClean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  <a:t/>
            </a:r>
            <a:br>
              <a:rPr lang="en-US" altLang="en-US" sz="3600" smtClean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</a:br>
            <a:r>
              <a:rPr lang="en-US" altLang="en-US" sz="3600" smtClean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  <a:t/>
            </a:r>
            <a:br>
              <a:rPr lang="en-US" altLang="en-US" sz="3600" smtClean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</a:br>
            <a:endParaRPr lang="en-US" altLang="en-US" sz="3600" dirty="0">
              <a:solidFill>
                <a:schemeClr val="tx1"/>
              </a:solidFill>
              <a:latin typeface="Mongolian Baiti" panose="03000500000000000000" pitchFamily="66" charset="0"/>
              <a:ea typeface="ＭＳ Ｐゴシック" pitchFamily="34" charset="-128"/>
              <a:cs typeface="Mongolian Baiti" panose="03000500000000000000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11504" y="4080571"/>
            <a:ext cx="2441544" cy="2439592"/>
            <a:chOff x="2394407" y="4183056"/>
            <a:chExt cx="2441544" cy="2439592"/>
          </a:xfrm>
        </p:grpSpPr>
        <p:pic>
          <p:nvPicPr>
            <p:cNvPr id="5122" name="Picture 2" descr="Image result for IMS psu pdx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4407" y="4183056"/>
              <a:ext cx="2441544" cy="2439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8862" y="4306076"/>
              <a:ext cx="838317" cy="828791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9476885" y="4092501"/>
            <a:ext cx="3077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  <a:t>Randy Morris</a:t>
            </a:r>
            <a:br>
              <a:rPr lang="en-US" altLang="en-US" sz="3200" dirty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</a:br>
            <a:r>
              <a:rPr lang="en-US" altLang="en-US" sz="3200" dirty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  <a:t>Nick Chun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068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874" y="1690873"/>
            <a:ext cx="433171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Share of the Dependent Population (0-4 </a:t>
            </a:r>
            <a:r>
              <a:rPr lang="en-US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&amp; 65+)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Share </a:t>
            </a:r>
            <a:r>
              <a:rPr lang="en-US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with a bachelor’s degree (negatively weighted)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Share </a:t>
            </a:r>
            <a:r>
              <a:rPr lang="en-US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of the population that is White; Not Hispanic (negatively weighted)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Unemployment </a:t>
            </a:r>
            <a:r>
              <a:rPr lang="en-US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rate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Share </a:t>
            </a:r>
            <a:r>
              <a:rPr lang="en-US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of the population with a disability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Share </a:t>
            </a:r>
            <a:r>
              <a:rPr lang="en-US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of renters that are cost burdened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Share </a:t>
            </a:r>
            <a:r>
              <a:rPr lang="en-US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of homeowners that are cost </a:t>
            </a:r>
            <a:r>
              <a:rPr lang="en-US" sz="1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burdened</a:t>
            </a:r>
            <a:endParaRPr lang="en-US" sz="1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endParaRPr lang="en-US" sz="1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874" y="1321541"/>
            <a:ext cx="4011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Indicators</a:t>
            </a:r>
            <a:endParaRPr lang="en-US" sz="2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93" y="935586"/>
            <a:ext cx="7396536" cy="57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6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44" y="1221424"/>
            <a:ext cx="2529785" cy="2575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985" y="1221425"/>
            <a:ext cx="2529785" cy="257557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527646" y="2412622"/>
            <a:ext cx="647422" cy="1931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2855096" y="5292451"/>
            <a:ext cx="647422" cy="1931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367092" y="2271996"/>
                <a:ext cx="1328461" cy="4744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092" y="2271996"/>
                <a:ext cx="1328461" cy="4744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0157" y="5117457"/>
                <a:ext cx="1532388" cy="5431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𝑣𝑢𝑙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57" y="5117457"/>
                <a:ext cx="1532388" cy="5431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/>
          <p:cNvSpPr/>
          <p:nvPr/>
        </p:nvSpPr>
        <p:spPr>
          <a:xfrm>
            <a:off x="7855720" y="2412622"/>
            <a:ext cx="647422" cy="1931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5400000">
            <a:off x="9707610" y="3736159"/>
            <a:ext cx="647422" cy="1931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856" y="4919072"/>
            <a:ext cx="4979500" cy="9143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5068" y="4050777"/>
            <a:ext cx="2926550" cy="26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8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05" y="853312"/>
            <a:ext cx="7770774" cy="60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5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01"/>
            <a:ext cx="4647568" cy="6014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568" y="1833013"/>
            <a:ext cx="7419766" cy="403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56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" y="1127982"/>
            <a:ext cx="5362065" cy="2590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3" y="3974149"/>
            <a:ext cx="5362065" cy="2586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406" y="1125146"/>
            <a:ext cx="6520784" cy="54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7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86918" y="4069935"/>
            <a:ext cx="2441544" cy="2439592"/>
            <a:chOff x="7418894" y="4305605"/>
            <a:chExt cx="2441544" cy="2439592"/>
          </a:xfrm>
        </p:grpSpPr>
        <p:pic>
          <p:nvPicPr>
            <p:cNvPr id="5122" name="Picture 2" descr="Image result for IMS psu pdx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8894" y="4305605"/>
              <a:ext cx="2441544" cy="2439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3921" y="4430921"/>
              <a:ext cx="838317" cy="828791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0" y="1640267"/>
            <a:ext cx="12192000" cy="1423447"/>
          </a:xfrm>
          <a:prstGeom prst="rect">
            <a:avLst/>
          </a:prstGeom>
          <a:solidFill>
            <a:srgbClr val="5F802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78545" y="961540"/>
            <a:ext cx="9514398" cy="1975926"/>
          </a:xfrm>
        </p:spPr>
        <p:txBody>
          <a:bodyPr/>
          <a:lstStyle/>
          <a:p>
            <a:pPr algn="ctr" eaLnBrk="1" hangingPunct="1"/>
            <a:r>
              <a:rPr lang="en-US" altLang="en-US" sz="2800" dirty="0" smtClean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  <a:t>Thank you!</a:t>
            </a:r>
            <a:br>
              <a:rPr lang="en-US" altLang="en-US" sz="2800" dirty="0" smtClean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</a:br>
            <a:r>
              <a:rPr lang="en-US" altLang="en-US" sz="3600" dirty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  <a:t/>
            </a:r>
            <a:br>
              <a:rPr lang="en-US" altLang="en-US" sz="3600" dirty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</a:br>
            <a:r>
              <a:rPr lang="en-US" altLang="en-US" sz="3600" dirty="0" smtClean="0">
                <a:solidFill>
                  <a:schemeClr val="bg1">
                    <a:lumMod val="95000"/>
                  </a:schemeClr>
                </a:solidFill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  <a:t>Northwest Open Data Portal (NODE) and Social Vulnerability Index </a:t>
            </a:r>
            <a:endParaRPr lang="en-US" altLang="en-US" sz="3600" dirty="0">
              <a:solidFill>
                <a:schemeClr val="tx1"/>
              </a:solidFill>
              <a:latin typeface="Mongolian Baiti" panose="03000500000000000000" pitchFamily="66" charset="0"/>
              <a:ea typeface="ＭＳ Ｐゴシック" pitchFamily="34" charset="-128"/>
              <a:cs typeface="Mongolian Baiti" panose="03000500000000000000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49353" y="4042948"/>
            <a:ext cx="24635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smtClean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  <a:t>Nick Chun</a:t>
            </a:r>
          </a:p>
          <a:p>
            <a:r>
              <a:rPr lang="en-US" altLang="en-US" sz="3200" dirty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  <a:t>Randy Morris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988244" y="4069935"/>
            <a:ext cx="4947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smtClean="0">
                <a:latin typeface="Mongolian Baiti" panose="03000500000000000000" pitchFamily="66" charset="0"/>
                <a:ea typeface="ＭＳ Ｐゴシック" pitchFamily="34" charset="-128"/>
                <a:cs typeface="Mongolian Baiti" panose="03000500000000000000" pitchFamily="66" charset="0"/>
              </a:rPr>
              <a:t>Please feel free to give us any feedback you may have after this session!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0714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1946" y="1206147"/>
            <a:ext cx="5863014" cy="5012896"/>
            <a:chOff x="6080259" y="1325128"/>
            <a:chExt cx="5863014" cy="50128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780" y="5720386"/>
              <a:ext cx="2998240" cy="61763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222" y="2138080"/>
              <a:ext cx="4312939" cy="33327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6080259" y="1325128"/>
              <a:ext cx="58630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Mongolian Baiti" panose="03000500000000000000" pitchFamily="66" charset="0"/>
                  <a:cs typeface="Mongolian Baiti" panose="03000500000000000000" pitchFamily="66" charset="0"/>
                </a:rPr>
                <a:t>Oregon Population Forecast Program (OPFP)</a:t>
              </a:r>
              <a:endParaRPr lang="en-US" sz="2400" dirty="0">
                <a:latin typeface="Mongolian Baiti" panose="03000500000000000000" pitchFamily="66" charset="0"/>
                <a:cs typeface="Mongolian Baiti" panose="03000500000000000000" pitchFamily="66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94960" y="1206147"/>
            <a:ext cx="5863014" cy="4800041"/>
            <a:chOff x="565121" y="1325127"/>
            <a:chExt cx="5863014" cy="48000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1277" y="2281803"/>
              <a:ext cx="3699559" cy="228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65121" y="1325127"/>
              <a:ext cx="58630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Mongolian Baiti" panose="03000500000000000000" pitchFamily="66" charset="0"/>
                  <a:cs typeface="Mongolian Baiti" panose="03000500000000000000" pitchFamily="66" charset="0"/>
                </a:rPr>
                <a:t>IMS’</a:t>
              </a:r>
              <a:r>
                <a:rPr lang="en-US" sz="2400" i="1" dirty="0" err="1" smtClean="0">
                  <a:solidFill>
                    <a:srgbClr val="008080"/>
                  </a:solidFill>
                  <a:latin typeface="Mongolian Baiti" panose="03000500000000000000" pitchFamily="66" charset="0"/>
                  <a:cs typeface="Mongolian Baiti" panose="03000500000000000000" pitchFamily="66" charset="0"/>
                </a:rPr>
                <a:t>Neighborhood</a:t>
              </a:r>
              <a:r>
                <a:rPr lang="en-US" sz="2400" i="1" dirty="0" smtClean="0">
                  <a:solidFill>
                    <a:srgbClr val="008080"/>
                  </a:solidFill>
                  <a:latin typeface="Mongolian Baiti" panose="03000500000000000000" pitchFamily="66" charset="0"/>
                  <a:cs typeface="Mongolian Baiti" panose="03000500000000000000" pitchFamily="66" charset="0"/>
                </a:rPr>
                <a:t> Pulse </a:t>
              </a:r>
              <a:r>
                <a:rPr lang="en-US" sz="2400" dirty="0" smtClean="0">
                  <a:latin typeface="Mongolian Baiti" panose="03000500000000000000" pitchFamily="66" charset="0"/>
                  <a:cs typeface="Mongolian Baiti" panose="03000500000000000000" pitchFamily="66" charset="0"/>
                </a:rPr>
                <a:t>&amp; NODE</a:t>
              </a:r>
              <a:endParaRPr lang="en-US" sz="2400" i="1" dirty="0">
                <a:latin typeface="Mongolian Baiti" panose="03000500000000000000" pitchFamily="66" charset="0"/>
                <a:cs typeface="Mongolian Baiti" panose="03000500000000000000" pitchFamily="66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31078" y="3804443"/>
              <a:ext cx="3764370" cy="2320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6340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179" y="1246978"/>
            <a:ext cx="6699217" cy="494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829179" y="6193020"/>
            <a:ext cx="3981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opendata.imspdx.org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58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300271" y="2059521"/>
            <a:ext cx="10294960" cy="3236295"/>
            <a:chOff x="1300271" y="2059521"/>
            <a:chExt cx="10294960" cy="3236295"/>
          </a:xfrm>
        </p:grpSpPr>
        <p:sp>
          <p:nvSpPr>
            <p:cNvPr id="15" name="TextBox 14"/>
            <p:cNvSpPr txBox="1"/>
            <p:nvPr/>
          </p:nvSpPr>
          <p:spPr>
            <a:xfrm>
              <a:off x="1300271" y="2736163"/>
              <a:ext cx="436334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Three-tiered rollout</a:t>
              </a:r>
              <a:br>
                <a:rPr lang="en-US" dirty="0" smtClean="0"/>
              </a:br>
              <a:endParaRPr lang="en-US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Internal data organization</a:t>
              </a:r>
              <a:br>
                <a:rPr lang="en-US" dirty="0" smtClean="0"/>
              </a:br>
              <a:endParaRPr lang="en-US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University research data sharing</a:t>
              </a:r>
              <a:br>
                <a:rPr lang="en-US" dirty="0" smtClean="0"/>
              </a:br>
              <a:endParaRPr lang="en-US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Community open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0955" y="2059521"/>
              <a:ext cx="5414276" cy="3236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4" name="TextBox 13"/>
          <p:cNvSpPr txBox="1"/>
          <p:nvPr/>
        </p:nvSpPr>
        <p:spPr>
          <a:xfrm>
            <a:off x="308566" y="6095130"/>
            <a:ext cx="3981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opendata.imspdx.org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8566" y="1534414"/>
            <a:ext cx="11286665" cy="4460396"/>
            <a:chOff x="308566" y="1534414"/>
            <a:chExt cx="11286665" cy="446039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566" y="1534414"/>
              <a:ext cx="6346759" cy="44603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6835958" y="3520993"/>
              <a:ext cx="4759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Early university partnerships</a:t>
              </a:r>
              <a:endParaRPr lang="en-US" sz="2400" dirty="0"/>
            </a:p>
          </p:txBody>
        </p:sp>
      </p:grpSp>
      <p:sp>
        <p:nvSpPr>
          <p:cNvPr id="19" name="Oval 18"/>
          <p:cNvSpPr/>
          <p:nvPr/>
        </p:nvSpPr>
        <p:spPr>
          <a:xfrm>
            <a:off x="238812" y="1863696"/>
            <a:ext cx="1244338" cy="1216058"/>
          </a:xfrm>
          <a:prstGeom prst="ellipse">
            <a:avLst/>
          </a:prstGeom>
          <a:noFill/>
          <a:ln w="28575">
            <a:solidFill>
              <a:srgbClr val="5F80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708765" y="1863696"/>
            <a:ext cx="1244338" cy="1216058"/>
          </a:xfrm>
          <a:prstGeom prst="ellipse">
            <a:avLst/>
          </a:prstGeom>
          <a:noFill/>
          <a:ln w="28575">
            <a:solidFill>
              <a:srgbClr val="5F80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708765" y="4486618"/>
            <a:ext cx="1244338" cy="1216058"/>
          </a:xfrm>
          <a:prstGeom prst="ellipse">
            <a:avLst/>
          </a:prstGeom>
          <a:noFill/>
          <a:ln w="28575">
            <a:solidFill>
              <a:srgbClr val="5F80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33557" y="4499818"/>
            <a:ext cx="1244338" cy="1216058"/>
          </a:xfrm>
          <a:prstGeom prst="ellipse">
            <a:avLst/>
          </a:prstGeom>
          <a:noFill/>
          <a:ln w="28575">
            <a:solidFill>
              <a:srgbClr val="5F80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82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66" y="1534414"/>
            <a:ext cx="6346759" cy="446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1504674" y="1758547"/>
            <a:ext cx="1244338" cy="12160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504674" y="3198738"/>
            <a:ext cx="1244338" cy="12160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80154" y="3173509"/>
            <a:ext cx="1244338" cy="12160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60336" y="3173509"/>
            <a:ext cx="1244338" cy="12160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48607" y="3173509"/>
            <a:ext cx="1244338" cy="12160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80222" y="4578616"/>
            <a:ext cx="1244338" cy="12160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8566" y="6092494"/>
            <a:ext cx="3981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opendata.imspdx.org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11372" y="3650903"/>
            <a:ext cx="48721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Regional open data harvesting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7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931" y="1901018"/>
            <a:ext cx="7935796" cy="402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34" y="1638284"/>
            <a:ext cx="3594081" cy="23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4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6" y="1866508"/>
            <a:ext cx="3899692" cy="2974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209" y="1513703"/>
            <a:ext cx="7051771" cy="4665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4524" y="4945060"/>
            <a:ext cx="3981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neighborhoodpulse.imspdx.org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60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treetroo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518" y="2039013"/>
            <a:ext cx="3022396" cy="399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086688" y="2720082"/>
            <a:ext cx="5914022" cy="2711392"/>
            <a:chOff x="5086688" y="2343010"/>
            <a:chExt cx="5914022" cy="27113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r="31372" b="77349"/>
            <a:stretch/>
          </p:blipFill>
          <p:spPr>
            <a:xfrm>
              <a:off x="5086688" y="2905337"/>
              <a:ext cx="3309466" cy="106731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44418"/>
            <a:stretch/>
          </p:blipFill>
          <p:spPr>
            <a:xfrm>
              <a:off x="5086688" y="3749086"/>
              <a:ext cx="5914022" cy="1305316"/>
            </a:xfrm>
            <a:prstGeom prst="rect">
              <a:avLst/>
            </a:prstGeom>
          </p:spPr>
        </p:pic>
        <p:pic>
          <p:nvPicPr>
            <p:cNvPr id="3074" name="Picture 2" descr="Oregon Busines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956" y="2343010"/>
              <a:ext cx="1333500" cy="495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633" y="1453363"/>
            <a:ext cx="1910711" cy="7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3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604" y="1464497"/>
            <a:ext cx="4338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Social Vulnerability Index (SVIs)</a:t>
            </a:r>
            <a:endParaRPr lang="en-US" sz="2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604" y="2309397"/>
            <a:ext cx="433888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A composite variable of 7 socio-economic indicators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R</a:t>
            </a:r>
            <a:r>
              <a:rPr lang="en-US" sz="1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epresent an average “rank” of vulnerability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Policy tool for various programs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604" y="3723233"/>
            <a:ext cx="307378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Goals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Reproducibility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Accessibility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Empowerment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92" y="1081262"/>
            <a:ext cx="7272798" cy="561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0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</TotalTime>
  <Words>146</Words>
  <Application>Microsoft Office PowerPoint</Application>
  <PresentationFormat>Widescreen</PresentationFormat>
  <Paragraphs>44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ＭＳ Ｐゴシック</vt:lpstr>
      <vt:lpstr>Arial</vt:lpstr>
      <vt:lpstr>Book Antiqua</vt:lpstr>
      <vt:lpstr>Calibri</vt:lpstr>
      <vt:lpstr>Cambria Math</vt:lpstr>
      <vt:lpstr>Georgia</vt:lpstr>
      <vt:lpstr>Mongolian Baiti</vt:lpstr>
      <vt:lpstr>Verdana</vt:lpstr>
      <vt:lpstr>2_Default Design</vt:lpstr>
      <vt:lpstr>NNIP Showcase Presentation  Northwest Open Data Portal (NODE) and Social Vulnerability Index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Northwest Open Data Portal (NODE) and Social Vulnerability Index </vt:lpstr>
    </vt:vector>
  </TitlesOfParts>
  <Company>Portland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Neighborhood Indicators Parternship</dc:title>
  <dc:creator>Nicholas Chun</dc:creator>
  <cp:lastModifiedBy>Randy Morris</cp:lastModifiedBy>
  <cp:revision>59</cp:revision>
  <dcterms:created xsi:type="dcterms:W3CDTF">2018-04-24T20:06:36Z</dcterms:created>
  <dcterms:modified xsi:type="dcterms:W3CDTF">2018-05-01T01:53:10Z</dcterms:modified>
</cp:coreProperties>
</file>