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70" r:id="rId4"/>
    <p:sldId id="271" r:id="rId5"/>
    <p:sldId id="261" r:id="rId6"/>
    <p:sldId id="260" r:id="rId7"/>
    <p:sldId id="262" r:id="rId8"/>
    <p:sldId id="264" r:id="rId9"/>
    <p:sldId id="263" r:id="rId10"/>
    <p:sldId id="266" r:id="rId11"/>
    <p:sldId id="267" r:id="rId12"/>
    <p:sldId id="268" r:id="rId13"/>
    <p:sldId id="269" r:id="rId14"/>
    <p:sldId id="274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2"/>
    <p:restoredTop sz="80982"/>
  </p:normalViewPr>
  <p:slideViewPr>
    <p:cSldViewPr snapToGrid="0" snapToObjects="1">
      <p:cViewPr varScale="1">
        <p:scale>
          <a:sx n="106" d="100"/>
          <a:sy n="106" d="100"/>
        </p:scale>
        <p:origin x="61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6061D-B160-414E-9253-FBE4BA28238E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1BE18-CB8D-0542-A537-15FF7D883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2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BE18-CB8D-0542-A537-15FF7D8834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43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BE18-CB8D-0542-A537-15FF7D8834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87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trainings so far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BE18-CB8D-0542-A537-15FF7D88346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0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F2DA8-8DBC-1E44-922C-9E89FB389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FD3E1-70C4-E449-AF4A-B85A5FEF2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A3090-6844-D846-82E8-17ABC4FB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4F5FB-07F5-3E41-968A-7F1515AB0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9BD16-1090-0742-95E1-8E2C2F003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6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E6461-4A95-3A46-9DB9-EA6328B92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EB17B-2063-F143-9242-B7BE4D5FB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2D091-B7A9-2C46-8549-5D656B07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4877-8F65-4142-96AE-68084DFD3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361CE-80FE-C34A-A6CF-85F6341C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CBBDD1-38EC-AE4B-BC97-F5D2CB317E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B0C2A-8142-5441-BDBC-C98DCC9C62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365A6-F6EB-9B48-9937-67E421E83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C5A4D-0109-174C-B253-E3040800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5B6D5-FF84-D44B-B0EC-92F512133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5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0FDDD-34C1-A94A-B5C8-EFD71872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76101-01F8-8149-92DE-5E52CD459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1A402-B6E1-5D45-99D6-88E772483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5D20E-CF9E-2249-A6CB-0AF0F15A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5BA5D-7CAE-AA4A-BFF2-0E3954C5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64C14-246F-3B4F-8A09-33D2F051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083BD-B716-AE41-A42E-07273589A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1F512-6BC1-D34E-B203-28E06FD36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B2D87-82D3-7549-BB19-86251A96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64E7F-571F-2945-BA1D-408CC341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BCA5E-DDEB-294F-B214-ED16CEF13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F398-CED7-B244-90A3-FA14CB276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DDF14-F56A-8F42-A3C1-C952C4A29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17C97-C543-B941-9258-62D00EA5F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F6077-B2AF-184B-AC8B-00764545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53B274-1F89-BF4C-87A6-08B0470C1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FF87C-629F-9948-88BC-F03DD7675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BE97E-560C-704B-B9AD-B8BCF2372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7A2753-7415-5B46-BE5E-06BB5C54C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DF500-73AC-D14D-A91D-CC59FC930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79944-9EC5-3D40-B1C4-146585A3D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C976AC-583F-E443-97F4-38FF68EF3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BE4E65-6262-1B44-88B7-C280DF67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588535-1DF5-6D46-B305-41BF6EFF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4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29D7-03CE-4343-829D-5042E329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B0E2D1-CD38-7047-8CD6-6FE2DD115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63D4A-E996-F646-99D3-F8FFCA786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0D1A5-33B3-F54F-8365-A84E2D7FC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8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CDCC7B-70AF-DB42-B5BB-F731C7D4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2AB332-7087-CB4B-8A44-CC61265E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076F5-C0A6-0F4E-9768-99DAE367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6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8C6F-555F-1742-92DA-0876C8F58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CAB94-4CBE-C64C-BC69-E6E50CB6A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83168-1B8B-6942-9A11-68981F07D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A8884-27EF-694F-975C-59770DE3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87A0B-8FD2-6A48-82BF-C03ACD54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DCE30-5933-4D46-8810-EBA6ADC5F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17584-AA1D-2647-AAC9-1517F55F0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5197C8-D39C-D046-863E-DC16A5F9C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13404B-6D1E-C946-BCA6-AB722AC1E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01A29-4C19-DA4A-903E-0FD901D40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2E45-EBF9-B54E-AF9D-30B41B8D38B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CA9D0-2E92-2841-A9D1-BB735D0B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EE93D-EF1D-0B4D-A129-862CEF4F9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FB83FE-276A-614B-9A5D-D87E067A8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7BB58-723C-4A4A-895A-4CEBDAEF7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9DD2E-8B25-8C42-B73B-24DB3933F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E2E45-EBF9-B54E-AF9D-30B41B8D38B0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9A48E-8061-CB45-964F-93E97F8DC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25C98-46C1-DE4C-80B2-1E6E955CC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5BF08-3909-4A49-B074-128F2EA3B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8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ladata.myneighborhooddata.org/#!/dashboard?places=&amp;categories=24:31=1&amp;start_date=2015-01-01&amp;end_date=2015-12-31&amp;lat=34.13516388067647&amp;lng=-118.03274960929173&amp;zoom=9.000000000000004&amp;shapeIds=&amp;shapeGroupId=i8xf-cx8k&amp;mapType=ChoroplethMap&amp;listViewTab=overview&amp;overlayLayers=Census Tracts&amp;search_field=&amp;search_value=&amp;autoUpdate=false&amp;heatFilters=&amp;statusFilter=&amp;choroplethField=thematic_attribute_2_jrjz_rr9e&amp;choroplethCategory=&amp;searchType=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a.myneighborhooddata.org/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.myneighborhooddata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la.myneighborhooddat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la.myneighborhooddat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475192C2-94DB-4C49-AD0D-CB5600F0C9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FB1261-2795-0641-8757-385AA8943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b="1" dirty="0">
                <a:latin typeface="Baskerville Old Face" panose="02020602080505020303" pitchFamily="18" charset="77"/>
              </a:rPr>
              <a:t>Neighborhood Data for Social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19F233-B308-5547-A0A2-264F07DC2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Baskerville Old Face" panose="02020602080505020303" pitchFamily="18" charset="77"/>
              </a:rPr>
              <a:t>Caroline Bhalla, Managing Director</a:t>
            </a:r>
          </a:p>
        </p:txBody>
      </p:sp>
    </p:spTree>
    <p:extLst>
      <p:ext uri="{BB962C8B-B14F-4D97-AF65-F5344CB8AC3E}">
        <p14:creationId xmlns:p14="http://schemas.microsoft.com/office/powerpoint/2010/main" val="2366121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00C732-81F8-0F4C-A463-B8784D2B7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2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177EB-E2F4-384E-B258-605FE5C6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71A57576-91C8-664C-B82D-8E59C370A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700" y="1060868"/>
            <a:ext cx="7607300" cy="4648557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B2B5E9-FF88-DE4D-A415-97E18EDFF1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8" y="3167677"/>
            <a:ext cx="4356409" cy="32673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E0361A-2DC6-FF40-A8F3-CBE6E8F015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8" y="146467"/>
            <a:ext cx="4345832" cy="291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9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669CF5-06EB-9044-8B6B-55C1BC3DA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" y="942570"/>
            <a:ext cx="5455917" cy="27279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CB9820-E53C-ED4D-BAC1-6582D7F258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043" y="942570"/>
            <a:ext cx="5455917" cy="2727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3E0BDF-962D-B14B-AC75-953198EE8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NDSC Partnerships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9A7569-68A6-A84C-A026-666B29EAF124}"/>
              </a:ext>
            </a:extLst>
          </p:cNvPr>
          <p:cNvSpPr/>
          <p:nvPr/>
        </p:nvSpPr>
        <p:spPr>
          <a:xfrm>
            <a:off x="378068" y="4633546"/>
            <a:ext cx="11438793" cy="1844256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9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A4D82F-0929-8140-BD27-D320B16E81CF}"/>
              </a:ext>
            </a:extLst>
          </p:cNvPr>
          <p:cNvSpPr txBox="1">
            <a:spLocks/>
          </p:cNvSpPr>
          <p:nvPr/>
        </p:nvSpPr>
        <p:spPr>
          <a:xfrm>
            <a:off x="679938" y="49090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FFFFFF"/>
                </a:solidFill>
                <a:latin typeface="Baskerville Old Face" panose="02020602080505020303" pitchFamily="18" charset="77"/>
              </a:rPr>
              <a:t>Partnering for trainings</a:t>
            </a:r>
          </a:p>
        </p:txBody>
      </p:sp>
    </p:spTree>
    <p:extLst>
      <p:ext uri="{BB962C8B-B14F-4D97-AF65-F5344CB8AC3E}">
        <p14:creationId xmlns:p14="http://schemas.microsoft.com/office/powerpoint/2010/main" val="35147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818D-66CA-4644-985E-DDB4C7B6E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90000"/>
                </a:solidFill>
                <a:latin typeface="Baskerville Old Face" panose="02020602080505020303" pitchFamily="18" charset="77"/>
              </a:rPr>
              <a:t>LA 2050 Activation Challenge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3D551-6F06-1743-95BD-4BF001E248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8543" y="1548664"/>
            <a:ext cx="3831168" cy="37889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46ABB0-FAA4-F040-B579-90F6B73803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5782" y="1520359"/>
            <a:ext cx="3817279" cy="3817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B61645-96EA-9B45-A0D2-7D6AFBB464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46" y="1548664"/>
            <a:ext cx="3760671" cy="37606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A0B6EA-6497-5D41-859A-4EF97B2A79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38" y="5480749"/>
            <a:ext cx="11889054" cy="104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2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89B3E7-BF92-7648-8869-D48F0FED55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23" y="1709962"/>
            <a:ext cx="3104323" cy="2775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A453F2-6D3D-B94E-A337-14AAD5947FD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434" y="366777"/>
            <a:ext cx="3980354" cy="6144322"/>
          </a:xfrm>
          <a:prstGeom prst="rect">
            <a:avLst/>
          </a:prstGeom>
        </p:spPr>
      </p:pic>
      <p:sp>
        <p:nvSpPr>
          <p:cNvPr id="14" name="Chevron 13">
            <a:extLst>
              <a:ext uri="{FF2B5EF4-FFF2-40B4-BE49-F238E27FC236}">
                <a16:creationId xmlns:a16="http://schemas.microsoft.com/office/drawing/2014/main" id="{32A7234D-8DBF-E544-B682-C652434318DA}"/>
              </a:ext>
            </a:extLst>
          </p:cNvPr>
          <p:cNvSpPr/>
          <p:nvPr/>
        </p:nvSpPr>
        <p:spPr>
          <a:xfrm>
            <a:off x="3478697" y="2564296"/>
            <a:ext cx="616227" cy="874643"/>
          </a:xfrm>
          <a:prstGeom prst="chevron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:a16="http://schemas.microsoft.com/office/drawing/2014/main" id="{37411B94-1CC7-8C4C-ACC0-55D55DD8D55F}"/>
              </a:ext>
            </a:extLst>
          </p:cNvPr>
          <p:cNvSpPr/>
          <p:nvPr/>
        </p:nvSpPr>
        <p:spPr>
          <a:xfrm>
            <a:off x="8047433" y="2564296"/>
            <a:ext cx="616227" cy="874643"/>
          </a:xfrm>
          <a:prstGeom prst="chevron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81E6103-2D47-574E-8B4F-DBB3E639D7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2686" y="1596881"/>
            <a:ext cx="3144027" cy="26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84CA-62AF-4C40-90EB-6F7A99C2E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61" y="217125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990000"/>
                </a:solidFill>
                <a:latin typeface="Baskerville Old Face" panose="02020602080505020303" pitchFamily="18" charset="77"/>
              </a:rPr>
              <a:t>Stay Connected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8073C8-5DB5-5E4F-84CC-05806E690A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1563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ABDCB7-3A61-8045-BDF7-9227EAB62A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137" y="3163024"/>
            <a:ext cx="1149598" cy="114959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22CAB9A-00A8-D949-B216-8B5715CF1453}"/>
              </a:ext>
            </a:extLst>
          </p:cNvPr>
          <p:cNvSpPr txBox="1">
            <a:spLocks/>
          </p:cNvSpPr>
          <p:nvPr/>
        </p:nvSpPr>
        <p:spPr>
          <a:xfrm>
            <a:off x="678366" y="3111601"/>
            <a:ext cx="9892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Baskerville Old Face" panose="02020602080505020303" pitchFamily="18" charset="77"/>
              </a:rPr>
              <a:t>@NDSC_LA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978A3DF-E4F8-CE4A-9A51-4A1C42ADB5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137" y="4488587"/>
            <a:ext cx="904515" cy="904515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4482C482-675D-2849-A607-E29F64DAAA2D}"/>
              </a:ext>
            </a:extLst>
          </p:cNvPr>
          <p:cNvSpPr txBox="1">
            <a:spLocks/>
          </p:cNvSpPr>
          <p:nvPr/>
        </p:nvSpPr>
        <p:spPr>
          <a:xfrm>
            <a:off x="691620" y="4297675"/>
            <a:ext cx="9892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Baskerville Old Face" panose="02020602080505020303" pitchFamily="18" charset="77"/>
              </a:rPr>
              <a:t>                 @</a:t>
            </a:r>
            <a:r>
              <a:rPr lang="en-US" b="1" dirty="0" err="1">
                <a:latin typeface="Baskerville Old Face" panose="02020602080505020303" pitchFamily="18" charset="77"/>
              </a:rPr>
              <a:t>PriceSocialInnovation</a:t>
            </a:r>
            <a:endParaRPr lang="en-US" b="1" dirty="0">
              <a:latin typeface="Baskerville Old Face" panose="02020602080505020303" pitchFamily="18" charset="77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3174F507-E98E-BA42-8658-ADDC10BB9198}"/>
              </a:ext>
            </a:extLst>
          </p:cNvPr>
          <p:cNvSpPr txBox="1">
            <a:spLocks/>
          </p:cNvSpPr>
          <p:nvPr/>
        </p:nvSpPr>
        <p:spPr>
          <a:xfrm>
            <a:off x="1996960" y="5638185"/>
            <a:ext cx="9892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hlinkClick r:id="rId5"/>
              </a:rPr>
              <a:t>www.la.myneighborhooddata.org</a:t>
            </a:r>
            <a:r>
              <a:rPr lang="en-US" dirty="0"/>
              <a:t> 								</a:t>
            </a:r>
          </a:p>
        </p:txBody>
      </p:sp>
    </p:spTree>
    <p:extLst>
      <p:ext uri="{BB962C8B-B14F-4D97-AF65-F5344CB8AC3E}">
        <p14:creationId xmlns:p14="http://schemas.microsoft.com/office/powerpoint/2010/main" val="6649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5C32247D-7CEE-924E-BE70-C596234790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A43171-9D13-D149-AA3A-082DAD6A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90000"/>
                </a:solidFill>
                <a:latin typeface="Baskerville Old Face" panose="02020602080505020303" pitchFamily="18" charset="77"/>
              </a:rPr>
              <a:t>Core Functions of NDSC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CAA69-D47B-B048-8F7C-5DCE1BB6F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Baskerville Old Face" panose="02020602080505020303" pitchFamily="18" charset="0"/>
              </a:rPr>
              <a:t>Neighborhood &amp; city mapping and navigation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Baskerville Old Face" panose="02020602080505020303" pitchFamily="18" charset="0"/>
              </a:rPr>
              <a:t>Create your own neighborhood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Baskerville Old Face" panose="02020602080505020303" pitchFamily="18" charset="0"/>
              </a:rPr>
              <a:t>Learn more about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Baskerville Old Face" panose="02020602080505020303" pitchFamily="18" charset="0"/>
              </a:rPr>
              <a:t>Data Stories</a:t>
            </a:r>
          </a:p>
          <a:p>
            <a:endParaRPr lang="en-US" sz="1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EE2EF8-701E-7742-9B0D-D5C8A3455409}"/>
              </a:ext>
            </a:extLst>
          </p:cNvPr>
          <p:cNvGrpSpPr/>
          <p:nvPr/>
        </p:nvGrpSpPr>
        <p:grpSpPr>
          <a:xfrm>
            <a:off x="152398" y="6120254"/>
            <a:ext cx="11887200" cy="385696"/>
            <a:chOff x="135924" y="5869459"/>
            <a:chExt cx="11887200" cy="3856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64C5D3-7802-8246-8245-C2CB44D94F13}"/>
                </a:ext>
              </a:extLst>
            </p:cNvPr>
            <p:cNvSpPr txBox="1"/>
            <p:nvPr/>
          </p:nvSpPr>
          <p:spPr>
            <a:xfrm>
              <a:off x="135924" y="5869459"/>
              <a:ext cx="1188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hlinkClick r:id="rId3"/>
                </a:rPr>
                <a:t>www.la.myneighborhooddata.org</a:t>
              </a:r>
              <a:r>
                <a:rPr lang="en-US" dirty="0"/>
                <a:t> 								 @NDSC_LA</a:t>
              </a:r>
            </a:p>
          </p:txBody>
        </p:sp>
        <p:pic>
          <p:nvPicPr>
            <p:cNvPr id="7" name="Picture 2" descr="Image result for twitter graphic">
              <a:extLst>
                <a:ext uri="{FF2B5EF4-FFF2-40B4-BE49-F238E27FC236}">
                  <a16:creationId xmlns:a16="http://schemas.microsoft.com/office/drawing/2014/main" id="{6870D489-DB78-8040-B9BE-4DBB8D4580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4418" y="5869459"/>
              <a:ext cx="474620" cy="38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319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CA1A-6F73-C94B-8F16-51515ACB5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90000"/>
                </a:solidFill>
                <a:latin typeface="Baskerville Old Face" panose="02020602080505020303" pitchFamily="18" charset="77"/>
              </a:rPr>
              <a:t>Launch of NDSC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3BE8EF-0DC9-5F46-8AC3-4C163789DA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5835"/>
            <a:ext cx="12192000" cy="4458563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B5C1763-37B2-034B-AABF-A0DED23386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6B29F83-5ABD-AB40-9D19-37FC21B7B4B0}"/>
              </a:ext>
            </a:extLst>
          </p:cNvPr>
          <p:cNvGrpSpPr/>
          <p:nvPr/>
        </p:nvGrpSpPr>
        <p:grpSpPr>
          <a:xfrm>
            <a:off x="7678265" y="2890105"/>
            <a:ext cx="5700698" cy="3647126"/>
            <a:chOff x="914400" y="441498"/>
            <a:chExt cx="9835376" cy="606809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548FE76-8746-7A4A-9CEC-5A7998F4D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4400" y="441498"/>
              <a:ext cx="9835376" cy="606809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6616B37-124F-6E42-8D1A-99A9C97D9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6247" y="4854653"/>
              <a:ext cx="4655479" cy="147828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30CD734-BF04-6542-8163-A40B1EE24EC0}"/>
                </a:ext>
              </a:extLst>
            </p:cNvPr>
            <p:cNvSpPr/>
            <p:nvPr/>
          </p:nvSpPr>
          <p:spPr>
            <a:xfrm>
              <a:off x="5731726" y="1828800"/>
              <a:ext cx="4884235" cy="45041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69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06FCA9-3D4C-EA41-A97A-059E28AAF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982E-D256-6A49-9737-6ADBEB09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46" y="2848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990000"/>
                </a:solidFill>
                <a:latin typeface="Baskerville Old Face" panose="02020602080505020303" pitchFamily="18" charset="77"/>
              </a:rPr>
              <a:t>Storytelling with Data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B2BDC8-55F8-614F-96A2-8965FD62B9F1}"/>
              </a:ext>
            </a:extLst>
          </p:cNvPr>
          <p:cNvGrpSpPr/>
          <p:nvPr/>
        </p:nvGrpSpPr>
        <p:grpSpPr>
          <a:xfrm>
            <a:off x="152398" y="6120254"/>
            <a:ext cx="11887200" cy="385696"/>
            <a:chOff x="135924" y="5869459"/>
            <a:chExt cx="11887200" cy="3856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30B7C2-1FA2-2A49-9181-2F6E241E19C6}"/>
                </a:ext>
              </a:extLst>
            </p:cNvPr>
            <p:cNvSpPr txBox="1"/>
            <p:nvPr/>
          </p:nvSpPr>
          <p:spPr>
            <a:xfrm>
              <a:off x="135924" y="5869459"/>
              <a:ext cx="1188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hlinkClick r:id="rId2"/>
                </a:rPr>
                <a:t>www.la.myneighborhooddata.org</a:t>
              </a:r>
              <a:r>
                <a:rPr lang="en-US" dirty="0"/>
                <a:t> 								 @NDSC_LA</a:t>
              </a:r>
            </a:p>
          </p:txBody>
        </p:sp>
        <p:pic>
          <p:nvPicPr>
            <p:cNvPr id="6" name="Picture 2" descr="Image result for twitter graphic">
              <a:extLst>
                <a:ext uri="{FF2B5EF4-FFF2-40B4-BE49-F238E27FC236}">
                  <a16:creationId xmlns:a16="http://schemas.microsoft.com/office/drawing/2014/main" id="{F8BCBDC1-2475-E44E-89D5-8030AEC77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4418" y="5869459"/>
              <a:ext cx="474620" cy="38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DC68704-E915-9049-966C-6BB9436491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1473230"/>
            <a:ext cx="12192000" cy="412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5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982E-D256-6A49-9737-6ADBEB09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90000"/>
                </a:solidFill>
                <a:latin typeface="Baskerville Old Face" panose="02020602080505020303" pitchFamily="18" charset="77"/>
              </a:rPr>
              <a:t>Data Stories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B2BDC8-55F8-614F-96A2-8965FD62B9F1}"/>
              </a:ext>
            </a:extLst>
          </p:cNvPr>
          <p:cNvGrpSpPr/>
          <p:nvPr/>
        </p:nvGrpSpPr>
        <p:grpSpPr>
          <a:xfrm>
            <a:off x="152398" y="6120254"/>
            <a:ext cx="11887200" cy="385696"/>
            <a:chOff x="135924" y="5869459"/>
            <a:chExt cx="11887200" cy="3856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30B7C2-1FA2-2A49-9181-2F6E241E19C6}"/>
                </a:ext>
              </a:extLst>
            </p:cNvPr>
            <p:cNvSpPr txBox="1"/>
            <p:nvPr/>
          </p:nvSpPr>
          <p:spPr>
            <a:xfrm>
              <a:off x="135924" y="5869459"/>
              <a:ext cx="1188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hlinkClick r:id="rId2"/>
                </a:rPr>
                <a:t>www.la.myneighborhooddata.org</a:t>
              </a:r>
              <a:r>
                <a:rPr lang="en-US" dirty="0"/>
                <a:t> 								 @NDSC_LA</a:t>
              </a:r>
            </a:p>
          </p:txBody>
        </p:sp>
        <p:pic>
          <p:nvPicPr>
            <p:cNvPr id="6" name="Picture 2" descr="Image result for twitter graphic">
              <a:extLst>
                <a:ext uri="{FF2B5EF4-FFF2-40B4-BE49-F238E27FC236}">
                  <a16:creationId xmlns:a16="http://schemas.microsoft.com/office/drawing/2014/main" id="{F8BCBDC1-2475-E44E-89D5-8030AEC77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4418" y="5869459"/>
              <a:ext cx="474620" cy="38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E074F44-4C24-C945-A0D2-0155B9A471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08" y="1361082"/>
            <a:ext cx="12192000" cy="466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1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3BA204-6DA9-7A46-ACB2-CD2888EBB8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E12815B-9BB1-7B4C-A2C5-B61A91B7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</a:rPr>
              <a:t>BOYLE HEIGHTS RESIDENTS FACE SIGNIFICANT OBSTACLES TO HOMEOWNERSHIP</a:t>
            </a:r>
          </a:p>
        </p:txBody>
      </p:sp>
    </p:spTree>
    <p:extLst>
      <p:ext uri="{BB962C8B-B14F-4D97-AF65-F5344CB8AC3E}">
        <p14:creationId xmlns:p14="http://schemas.microsoft.com/office/powerpoint/2010/main" val="39245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DDE7DB-698F-824B-9A50-F660ADB04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A84415B-CA91-4447-AE19-DAA1BF65C872}"/>
              </a:ext>
            </a:extLst>
          </p:cNvPr>
          <p:cNvSpPr/>
          <p:nvPr/>
        </p:nvSpPr>
        <p:spPr>
          <a:xfrm>
            <a:off x="-200718" y="-223735"/>
            <a:ext cx="4022447" cy="3925940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B96377-8564-D74C-A624-30D86C4AB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312" y="511034"/>
            <a:ext cx="3852041" cy="18340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 dirty="0">
                <a:solidFill>
                  <a:srgbClr val="990000"/>
                </a:solidFill>
              </a:rPr>
              <a:t>OPPORTUNITY YOUTH IN LOS ANGELES</a:t>
            </a:r>
          </a:p>
        </p:txBody>
      </p:sp>
    </p:spTree>
    <p:extLst>
      <p:ext uri="{BB962C8B-B14F-4D97-AF65-F5344CB8AC3E}">
        <p14:creationId xmlns:p14="http://schemas.microsoft.com/office/powerpoint/2010/main" val="38242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35A67F83-BB62-1B45-A401-715A39FB56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516A9D-5D71-3544-BEB6-39C3D410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990000"/>
                </a:solidFill>
                <a:latin typeface="Baskerville Old Face" panose="02020602080505020303" pitchFamily="18" charset="77"/>
              </a:rPr>
              <a:t>NDSC Community Trainings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4A63CA6-5357-469A-8C04-066DAD7EB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Baskerville Old Face" panose="02020602080505020303" pitchFamily="18" charset="0"/>
              </a:rPr>
              <a:t>Free community training workshops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Baskerville Old Face" panose="02020602080505020303" pitchFamily="18" charset="0"/>
              </a:rPr>
              <a:t>Participants learn to access data for specific neighborhoods and cities within Los Angeles County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Baskerville Old Face" panose="02020602080505020303" pitchFamily="18" charset="0"/>
              </a:rPr>
              <a:t>Trainings are held on the 3rd Wednesday of every month, both at USC and at various locations throughout Los Angeles County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503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121</Words>
  <Application>Microsoft Office PowerPoint</Application>
  <PresentationFormat>Widescreen</PresentationFormat>
  <Paragraphs>30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Baskerville Old Face</vt:lpstr>
      <vt:lpstr>Calibri</vt:lpstr>
      <vt:lpstr>Calibri Light</vt:lpstr>
      <vt:lpstr>Wingdings</vt:lpstr>
      <vt:lpstr>Office Theme</vt:lpstr>
      <vt:lpstr>Neighborhood Data for Social Change</vt:lpstr>
      <vt:lpstr>Core Functions of NDSC </vt:lpstr>
      <vt:lpstr>Launch of NDSC</vt:lpstr>
      <vt:lpstr>PowerPoint Presentation</vt:lpstr>
      <vt:lpstr>Storytelling with Data</vt:lpstr>
      <vt:lpstr>Data Stories </vt:lpstr>
      <vt:lpstr>BOYLE HEIGHTS RESIDENTS FACE SIGNIFICANT OBSTACLES TO HOMEOWNERSHIP</vt:lpstr>
      <vt:lpstr>OPPORTUNITY YOUTH IN LOS ANGELES</vt:lpstr>
      <vt:lpstr>NDSC Community Trainings </vt:lpstr>
      <vt:lpstr>PowerPoint Presentation</vt:lpstr>
      <vt:lpstr>PowerPoint Presentation</vt:lpstr>
      <vt:lpstr>NDSC Partnerships</vt:lpstr>
      <vt:lpstr>LA 2050 Activation Challenge</vt:lpstr>
      <vt:lpstr>PowerPoint Presentation</vt:lpstr>
      <vt:lpstr>Stay Connected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Neha Sata</dc:creator>
  <cp:lastModifiedBy>Bhalla, Caroline</cp:lastModifiedBy>
  <cp:revision>15</cp:revision>
  <dcterms:created xsi:type="dcterms:W3CDTF">2018-04-30T20:12:06Z</dcterms:created>
  <dcterms:modified xsi:type="dcterms:W3CDTF">2018-04-30T22:32:23Z</dcterms:modified>
</cp:coreProperties>
</file>