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jpeg"/>
  <Override PartName="/ppt/media/image24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  <p:sldMasterId id="2147483968" r:id="rId2"/>
  </p:sldMasterIdLst>
  <p:sldIdLst>
    <p:sldId id="309" r:id="rId3"/>
    <p:sldId id="307" r:id="rId4"/>
    <p:sldId id="311" r:id="rId5"/>
    <p:sldId id="305" r:id="rId6"/>
    <p:sldId id="302" r:id="rId7"/>
    <p:sldId id="314" r:id="rId8"/>
    <p:sldId id="304" r:id="rId9"/>
    <p:sldId id="257" r:id="rId10"/>
    <p:sldId id="260" r:id="rId11"/>
    <p:sldId id="271" r:id="rId12"/>
    <p:sldId id="306" r:id="rId13"/>
    <p:sldId id="303" r:id="rId14"/>
    <p:sldId id="293" r:id="rId15"/>
    <p:sldId id="294" r:id="rId16"/>
    <p:sldId id="312" r:id="rId17"/>
    <p:sldId id="300" r:id="rId18"/>
    <p:sldId id="299" r:id="rId19"/>
    <p:sldId id="296" r:id="rId20"/>
    <p:sldId id="298" r:id="rId21"/>
    <p:sldId id="30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19ADDF-0A49-4D0E-B80F-A2187AF42F63}" v="79" dt="2018-10-08T18:51:12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33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5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77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1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8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83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47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5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45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68550"/>
            <a:ext cx="12192000" cy="4489450"/>
          </a:xfrm>
          <a:custGeom>
            <a:avLst/>
            <a:gdLst/>
            <a:ahLst/>
            <a:cxnLst/>
            <a:rect l="l" t="t" r="r" b="b"/>
            <a:pathLst>
              <a:path w="18288000" h="6734175">
                <a:moveTo>
                  <a:pt x="0" y="6734176"/>
                </a:moveTo>
                <a:lnTo>
                  <a:pt x="18288000" y="6734176"/>
                </a:lnTo>
                <a:lnTo>
                  <a:pt x="18288000" y="0"/>
                </a:lnTo>
                <a:lnTo>
                  <a:pt x="0" y="0"/>
                </a:lnTo>
                <a:lnTo>
                  <a:pt x="0" y="6734176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2368550"/>
          </a:xfrm>
          <a:custGeom>
            <a:avLst/>
            <a:gdLst/>
            <a:ahLst/>
            <a:cxnLst/>
            <a:rect l="l" t="t" r="r" b="b"/>
            <a:pathLst>
              <a:path w="18288000" h="3552825">
                <a:moveTo>
                  <a:pt x="0" y="0"/>
                </a:moveTo>
                <a:lnTo>
                  <a:pt x="18288000" y="0"/>
                </a:lnTo>
                <a:lnTo>
                  <a:pt x="18288000" y="3552824"/>
                </a:lnTo>
                <a:lnTo>
                  <a:pt x="0" y="3552824"/>
                </a:lnTo>
                <a:lnTo>
                  <a:pt x="0" y="0"/>
                </a:lnTo>
                <a:close/>
              </a:path>
            </a:pathLst>
          </a:custGeom>
          <a:solidFill>
            <a:srgbClr val="FFC5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8934" y="1688571"/>
            <a:ext cx="11794133" cy="937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34" b="1" i="0">
                <a:solidFill>
                  <a:srgbClr val="13131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644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171" y="155096"/>
            <a:ext cx="11669659" cy="338554"/>
          </a:xfrm>
        </p:spPr>
        <p:txBody>
          <a:bodyPr lIns="0" tIns="0" rIns="0" bIns="0"/>
          <a:lstStyle>
            <a:lvl1pPr>
              <a:defRPr sz="2200" b="0" i="0">
                <a:solidFill>
                  <a:srgbClr val="0F1D3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22587" y="3367096"/>
            <a:ext cx="9746826" cy="348878"/>
          </a:xfrm>
        </p:spPr>
        <p:txBody>
          <a:bodyPr lIns="0" tIns="0" rIns="0" bIns="0"/>
          <a:lstStyle>
            <a:lvl1pPr>
              <a:defRPr sz="2267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18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18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171" y="155096"/>
            <a:ext cx="11669659" cy="338554"/>
          </a:xfrm>
        </p:spPr>
        <p:txBody>
          <a:bodyPr lIns="0" tIns="0" rIns="0" bIns="0"/>
          <a:lstStyle>
            <a:lvl1pPr>
              <a:defRPr sz="2200" b="0" i="0">
                <a:solidFill>
                  <a:srgbClr val="0F1D3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7933" y="1538622"/>
            <a:ext cx="546565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705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171" y="155096"/>
            <a:ext cx="11669659" cy="338554"/>
          </a:xfrm>
        </p:spPr>
        <p:txBody>
          <a:bodyPr lIns="0" tIns="0" rIns="0" bIns="0"/>
          <a:lstStyle>
            <a:lvl1pPr>
              <a:defRPr sz="2200" b="0" i="0">
                <a:solidFill>
                  <a:srgbClr val="0F1D3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739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17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8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0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0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1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8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1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8B6335-03D1-491C-BDC4-41BB897F760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604DF6-D7CE-4114-98DA-2E88FCCD7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5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171" y="155096"/>
            <a:ext cx="1166965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0F1D3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22587" y="3367096"/>
            <a:ext cx="9746826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0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atie@DataYouCanUse.org" TargetMode="External"/><Relationship Id="rId2" Type="http://schemas.openxmlformats.org/officeDocument/2006/relationships/hyperlink" Target="https://www.dreamstime.com/stock-illustration-african-american-ethnic-people-generations-avatars-different-ages-man-woman-aging-icons-baby-child-teenager-young-adult-old-image6857358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6999"/>
                </a:moveTo>
                <a:lnTo>
                  <a:pt x="18287999" y="10286999"/>
                </a:lnTo>
                <a:lnTo>
                  <a:pt x="18287999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FC503"/>
          </a:solidFill>
        </p:spPr>
        <p:txBody>
          <a:bodyPr wrap="square" lIns="0" tIns="0" rIns="0" bIns="0" rtlCol="0"/>
          <a:lstStyle/>
          <a:p>
            <a:pPr defTabSz="609630"/>
            <a:endParaRPr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38134" y="470994"/>
            <a:ext cx="6546850" cy="5237331"/>
          </a:xfrm>
          <a:prstGeom prst="rect">
            <a:avLst/>
          </a:prstGeom>
        </p:spPr>
        <p:txBody>
          <a:bodyPr vert="horz" wrap="square" lIns="0" tIns="347980" rIns="0" bIns="0" rtlCol="0">
            <a:spAutoFit/>
          </a:bodyPr>
          <a:lstStyle/>
          <a:p>
            <a:pPr marL="8467" marR="3387">
              <a:lnSpc>
                <a:spcPts val="12654"/>
              </a:lnSpc>
              <a:spcBef>
                <a:spcPts val="2740"/>
              </a:spcBef>
            </a:pPr>
            <a:r>
              <a:rPr sz="12801" spc="13" dirty="0">
                <a:solidFill>
                  <a:srgbClr val="000000"/>
                </a:solidFill>
                <a:latin typeface="Arial Narrow"/>
                <a:cs typeface="Arial Narrow"/>
              </a:rPr>
              <a:t>AMANI  </a:t>
            </a:r>
            <a:r>
              <a:rPr sz="12801" spc="-217" dirty="0">
                <a:solidFill>
                  <a:srgbClr val="FFFCF7"/>
                </a:solidFill>
                <a:latin typeface="Arial Narrow"/>
                <a:cs typeface="Arial Narrow"/>
              </a:rPr>
              <a:t>SAFETY  </a:t>
            </a:r>
            <a:r>
              <a:rPr sz="12801" spc="93" dirty="0">
                <a:solidFill>
                  <a:srgbClr val="FFFCF7"/>
                </a:solidFill>
                <a:latin typeface="Arial Narrow"/>
                <a:cs typeface="Arial Narrow"/>
              </a:rPr>
              <a:t>I</a:t>
            </a:r>
            <a:r>
              <a:rPr sz="12801" spc="-837" dirty="0">
                <a:solidFill>
                  <a:srgbClr val="FFFCF7"/>
                </a:solidFill>
                <a:latin typeface="Arial Narrow"/>
                <a:cs typeface="Arial Narrow"/>
              </a:rPr>
              <a:t>N</a:t>
            </a:r>
            <a:r>
              <a:rPr sz="12801" spc="93" dirty="0">
                <a:solidFill>
                  <a:srgbClr val="FFFCF7"/>
                </a:solidFill>
                <a:latin typeface="Arial Narrow"/>
                <a:cs typeface="Arial Narrow"/>
              </a:rPr>
              <a:t>I</a:t>
            </a:r>
            <a:r>
              <a:rPr sz="12801" spc="-530" dirty="0">
                <a:solidFill>
                  <a:srgbClr val="FFFCF7"/>
                </a:solidFill>
                <a:latin typeface="Arial Narrow"/>
                <a:cs typeface="Arial Narrow"/>
              </a:rPr>
              <a:t>T</a:t>
            </a:r>
            <a:r>
              <a:rPr sz="12801" spc="93" dirty="0">
                <a:solidFill>
                  <a:srgbClr val="FFFCF7"/>
                </a:solidFill>
                <a:latin typeface="Arial Narrow"/>
                <a:cs typeface="Arial Narrow"/>
              </a:rPr>
              <a:t>I</a:t>
            </a:r>
            <a:r>
              <a:rPr sz="12801" spc="493" dirty="0">
                <a:solidFill>
                  <a:srgbClr val="FFFCF7"/>
                </a:solidFill>
                <a:latin typeface="Arial Narrow"/>
                <a:cs typeface="Arial Narrow"/>
              </a:rPr>
              <a:t>A</a:t>
            </a:r>
            <a:r>
              <a:rPr sz="12801" spc="-530" dirty="0">
                <a:solidFill>
                  <a:srgbClr val="FFFCF7"/>
                </a:solidFill>
                <a:latin typeface="Arial Narrow"/>
                <a:cs typeface="Arial Narrow"/>
              </a:rPr>
              <a:t>T</a:t>
            </a:r>
            <a:r>
              <a:rPr sz="12801" spc="93" dirty="0">
                <a:solidFill>
                  <a:srgbClr val="FFFCF7"/>
                </a:solidFill>
                <a:latin typeface="Arial Narrow"/>
                <a:cs typeface="Arial Narrow"/>
              </a:rPr>
              <a:t>I</a:t>
            </a:r>
            <a:r>
              <a:rPr sz="12801" spc="-57" dirty="0">
                <a:solidFill>
                  <a:srgbClr val="FFFCF7"/>
                </a:solidFill>
                <a:latin typeface="Arial Narrow"/>
                <a:cs typeface="Arial Narrow"/>
              </a:rPr>
              <a:t>V</a:t>
            </a:r>
            <a:r>
              <a:rPr sz="12801" spc="-620" dirty="0">
                <a:solidFill>
                  <a:srgbClr val="FFFCF7"/>
                </a:solidFill>
                <a:latin typeface="Arial Narrow"/>
                <a:cs typeface="Arial Narrow"/>
              </a:rPr>
              <a:t>E</a:t>
            </a:r>
            <a:endParaRPr sz="12801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07600" y="400050"/>
            <a:ext cx="1771650" cy="1769533"/>
          </a:xfrm>
          <a:custGeom>
            <a:avLst/>
            <a:gdLst/>
            <a:ahLst/>
            <a:cxnLst/>
            <a:rect l="l" t="t" r="r" b="b"/>
            <a:pathLst>
              <a:path w="2657475" h="2654300">
                <a:moveTo>
                  <a:pt x="1523703" y="12700"/>
                </a:moveTo>
                <a:lnTo>
                  <a:pt x="1133771" y="12700"/>
                </a:lnTo>
                <a:lnTo>
                  <a:pt x="1166076" y="0"/>
                </a:lnTo>
                <a:lnTo>
                  <a:pt x="1491398" y="0"/>
                </a:lnTo>
                <a:lnTo>
                  <a:pt x="1523703" y="12700"/>
                </a:lnTo>
                <a:close/>
              </a:path>
              <a:path w="2657475" h="2654300">
                <a:moveTo>
                  <a:pt x="1587961" y="25400"/>
                </a:moveTo>
                <a:lnTo>
                  <a:pt x="1069513" y="25400"/>
                </a:lnTo>
                <a:lnTo>
                  <a:pt x="1101583" y="12700"/>
                </a:lnTo>
                <a:lnTo>
                  <a:pt x="1555891" y="12700"/>
                </a:lnTo>
                <a:lnTo>
                  <a:pt x="1587961" y="25400"/>
                </a:lnTo>
                <a:close/>
              </a:path>
              <a:path w="2657475" h="2654300">
                <a:moveTo>
                  <a:pt x="1651594" y="38100"/>
                </a:moveTo>
                <a:lnTo>
                  <a:pt x="1005880" y="38100"/>
                </a:lnTo>
                <a:lnTo>
                  <a:pt x="1037599" y="25400"/>
                </a:lnTo>
                <a:lnTo>
                  <a:pt x="1619875" y="25400"/>
                </a:lnTo>
                <a:lnTo>
                  <a:pt x="1651594" y="38100"/>
                </a:lnTo>
                <a:close/>
              </a:path>
              <a:path w="2657475" h="2654300">
                <a:moveTo>
                  <a:pt x="1806934" y="88900"/>
                </a:moveTo>
                <a:lnTo>
                  <a:pt x="850540" y="88900"/>
                </a:lnTo>
                <a:lnTo>
                  <a:pt x="974355" y="38100"/>
                </a:lnTo>
                <a:lnTo>
                  <a:pt x="1683119" y="38100"/>
                </a:lnTo>
                <a:lnTo>
                  <a:pt x="1806934" y="88900"/>
                </a:lnTo>
                <a:close/>
              </a:path>
              <a:path w="2657475" h="2654300">
                <a:moveTo>
                  <a:pt x="1776375" y="2578100"/>
                </a:moveTo>
                <a:lnTo>
                  <a:pt x="881098" y="2578100"/>
                </a:lnTo>
                <a:lnTo>
                  <a:pt x="850540" y="2565400"/>
                </a:lnTo>
                <a:lnTo>
                  <a:pt x="731330" y="2514600"/>
                </a:lnTo>
                <a:lnTo>
                  <a:pt x="702374" y="2489200"/>
                </a:lnTo>
                <a:lnTo>
                  <a:pt x="617874" y="2451100"/>
                </a:lnTo>
                <a:lnTo>
                  <a:pt x="590530" y="2425700"/>
                </a:lnTo>
                <a:lnTo>
                  <a:pt x="563631" y="2413000"/>
                </a:lnTo>
                <a:lnTo>
                  <a:pt x="537208" y="2387600"/>
                </a:lnTo>
                <a:lnTo>
                  <a:pt x="511263" y="2374900"/>
                </a:lnTo>
                <a:lnTo>
                  <a:pt x="485795" y="2349500"/>
                </a:lnTo>
                <a:lnTo>
                  <a:pt x="460834" y="2324100"/>
                </a:lnTo>
                <a:lnTo>
                  <a:pt x="436411" y="2311400"/>
                </a:lnTo>
                <a:lnTo>
                  <a:pt x="389178" y="2260600"/>
                </a:lnTo>
                <a:lnTo>
                  <a:pt x="344207" y="2209800"/>
                </a:lnTo>
                <a:lnTo>
                  <a:pt x="301609" y="2159000"/>
                </a:lnTo>
                <a:lnTo>
                  <a:pt x="261484" y="2108200"/>
                </a:lnTo>
                <a:lnTo>
                  <a:pt x="223932" y="2057400"/>
                </a:lnTo>
                <a:lnTo>
                  <a:pt x="189040" y="2006600"/>
                </a:lnTo>
                <a:lnTo>
                  <a:pt x="156895" y="1943100"/>
                </a:lnTo>
                <a:lnTo>
                  <a:pt x="141871" y="1917700"/>
                </a:lnTo>
                <a:lnTo>
                  <a:pt x="127572" y="1892300"/>
                </a:lnTo>
                <a:lnTo>
                  <a:pt x="113996" y="1866900"/>
                </a:lnTo>
                <a:lnTo>
                  <a:pt x="101144" y="1828800"/>
                </a:lnTo>
                <a:lnTo>
                  <a:pt x="89030" y="1803400"/>
                </a:lnTo>
                <a:lnTo>
                  <a:pt x="77671" y="1765300"/>
                </a:lnTo>
                <a:lnTo>
                  <a:pt x="67066" y="1739900"/>
                </a:lnTo>
                <a:lnTo>
                  <a:pt x="57214" y="1701800"/>
                </a:lnTo>
                <a:lnTo>
                  <a:pt x="48128" y="1676400"/>
                </a:lnTo>
                <a:lnTo>
                  <a:pt x="39819" y="1651000"/>
                </a:lnTo>
                <a:lnTo>
                  <a:pt x="32287" y="1612900"/>
                </a:lnTo>
                <a:lnTo>
                  <a:pt x="25531" y="1587500"/>
                </a:lnTo>
                <a:lnTo>
                  <a:pt x="19559" y="1549400"/>
                </a:lnTo>
                <a:lnTo>
                  <a:pt x="14380" y="1511300"/>
                </a:lnTo>
                <a:lnTo>
                  <a:pt x="9993" y="1485900"/>
                </a:lnTo>
                <a:lnTo>
                  <a:pt x="6398" y="1447800"/>
                </a:lnTo>
                <a:lnTo>
                  <a:pt x="3599" y="1422400"/>
                </a:lnTo>
                <a:lnTo>
                  <a:pt x="1599" y="1384300"/>
                </a:lnTo>
                <a:lnTo>
                  <a:pt x="399" y="1358900"/>
                </a:lnTo>
                <a:lnTo>
                  <a:pt x="0" y="1320800"/>
                </a:lnTo>
                <a:lnTo>
                  <a:pt x="399" y="1295400"/>
                </a:lnTo>
                <a:lnTo>
                  <a:pt x="1599" y="1257300"/>
                </a:lnTo>
                <a:lnTo>
                  <a:pt x="3599" y="1219200"/>
                </a:lnTo>
                <a:lnTo>
                  <a:pt x="6398" y="1193800"/>
                </a:lnTo>
                <a:lnTo>
                  <a:pt x="9993" y="1155700"/>
                </a:lnTo>
                <a:lnTo>
                  <a:pt x="14380" y="1130300"/>
                </a:lnTo>
                <a:lnTo>
                  <a:pt x="19559" y="1092200"/>
                </a:lnTo>
                <a:lnTo>
                  <a:pt x="25531" y="1066800"/>
                </a:lnTo>
                <a:lnTo>
                  <a:pt x="32287" y="1028700"/>
                </a:lnTo>
                <a:lnTo>
                  <a:pt x="39819" y="1003300"/>
                </a:lnTo>
                <a:lnTo>
                  <a:pt x="48128" y="965200"/>
                </a:lnTo>
                <a:lnTo>
                  <a:pt x="57214" y="939800"/>
                </a:lnTo>
                <a:lnTo>
                  <a:pt x="67066" y="901700"/>
                </a:lnTo>
                <a:lnTo>
                  <a:pt x="77671" y="876300"/>
                </a:lnTo>
                <a:lnTo>
                  <a:pt x="89030" y="838200"/>
                </a:lnTo>
                <a:lnTo>
                  <a:pt x="101144" y="812800"/>
                </a:lnTo>
                <a:lnTo>
                  <a:pt x="113996" y="787400"/>
                </a:lnTo>
                <a:lnTo>
                  <a:pt x="127572" y="749300"/>
                </a:lnTo>
                <a:lnTo>
                  <a:pt x="141871" y="723900"/>
                </a:lnTo>
                <a:lnTo>
                  <a:pt x="156895" y="698500"/>
                </a:lnTo>
                <a:lnTo>
                  <a:pt x="172624" y="673100"/>
                </a:lnTo>
                <a:lnTo>
                  <a:pt x="189040" y="635000"/>
                </a:lnTo>
                <a:lnTo>
                  <a:pt x="223932" y="584200"/>
                </a:lnTo>
                <a:lnTo>
                  <a:pt x="261484" y="533400"/>
                </a:lnTo>
                <a:lnTo>
                  <a:pt x="301609" y="482600"/>
                </a:lnTo>
                <a:lnTo>
                  <a:pt x="344207" y="431800"/>
                </a:lnTo>
                <a:lnTo>
                  <a:pt x="389178" y="381000"/>
                </a:lnTo>
                <a:lnTo>
                  <a:pt x="436411" y="342900"/>
                </a:lnTo>
                <a:lnTo>
                  <a:pt x="460834" y="317500"/>
                </a:lnTo>
                <a:lnTo>
                  <a:pt x="485795" y="292100"/>
                </a:lnTo>
                <a:lnTo>
                  <a:pt x="511263" y="279400"/>
                </a:lnTo>
                <a:lnTo>
                  <a:pt x="537208" y="254000"/>
                </a:lnTo>
                <a:lnTo>
                  <a:pt x="563631" y="241300"/>
                </a:lnTo>
                <a:lnTo>
                  <a:pt x="590530" y="215900"/>
                </a:lnTo>
                <a:lnTo>
                  <a:pt x="617874" y="203200"/>
                </a:lnTo>
                <a:lnTo>
                  <a:pt x="645629" y="177800"/>
                </a:lnTo>
                <a:lnTo>
                  <a:pt x="673796" y="165100"/>
                </a:lnTo>
                <a:lnTo>
                  <a:pt x="760628" y="127000"/>
                </a:lnTo>
                <a:lnTo>
                  <a:pt x="790268" y="101600"/>
                </a:lnTo>
                <a:lnTo>
                  <a:pt x="820251" y="88900"/>
                </a:lnTo>
                <a:lnTo>
                  <a:pt x="1837223" y="88900"/>
                </a:lnTo>
                <a:lnTo>
                  <a:pt x="1867205" y="101600"/>
                </a:lnTo>
                <a:lnTo>
                  <a:pt x="1896846" y="127000"/>
                </a:lnTo>
                <a:lnTo>
                  <a:pt x="1983678" y="165100"/>
                </a:lnTo>
                <a:lnTo>
                  <a:pt x="2011845" y="177800"/>
                </a:lnTo>
                <a:lnTo>
                  <a:pt x="2039600" y="203200"/>
                </a:lnTo>
                <a:lnTo>
                  <a:pt x="2066944" y="215900"/>
                </a:lnTo>
                <a:lnTo>
                  <a:pt x="2093843" y="241300"/>
                </a:lnTo>
                <a:lnTo>
                  <a:pt x="2120266" y="254000"/>
                </a:lnTo>
                <a:lnTo>
                  <a:pt x="2146211" y="279400"/>
                </a:lnTo>
                <a:lnTo>
                  <a:pt x="2171679" y="292100"/>
                </a:lnTo>
                <a:lnTo>
                  <a:pt x="2196640" y="317500"/>
                </a:lnTo>
                <a:lnTo>
                  <a:pt x="2221063" y="342900"/>
                </a:lnTo>
                <a:lnTo>
                  <a:pt x="2244949" y="355600"/>
                </a:lnTo>
                <a:lnTo>
                  <a:pt x="2291078" y="406400"/>
                </a:lnTo>
                <a:lnTo>
                  <a:pt x="2334863" y="457200"/>
                </a:lnTo>
                <a:lnTo>
                  <a:pt x="2376249" y="508000"/>
                </a:lnTo>
                <a:lnTo>
                  <a:pt x="2415087" y="558800"/>
                </a:lnTo>
                <a:lnTo>
                  <a:pt x="2451331" y="609600"/>
                </a:lnTo>
                <a:lnTo>
                  <a:pt x="2484850" y="673100"/>
                </a:lnTo>
                <a:lnTo>
                  <a:pt x="2500579" y="698500"/>
                </a:lnTo>
                <a:lnTo>
                  <a:pt x="2515603" y="723900"/>
                </a:lnTo>
                <a:lnTo>
                  <a:pt x="2529902" y="749300"/>
                </a:lnTo>
                <a:lnTo>
                  <a:pt x="2543478" y="787400"/>
                </a:lnTo>
                <a:lnTo>
                  <a:pt x="2556330" y="812800"/>
                </a:lnTo>
                <a:lnTo>
                  <a:pt x="2568443" y="838200"/>
                </a:lnTo>
                <a:lnTo>
                  <a:pt x="2579803" y="876300"/>
                </a:lnTo>
                <a:lnTo>
                  <a:pt x="2590408" y="901700"/>
                </a:lnTo>
                <a:lnTo>
                  <a:pt x="2600259" y="939800"/>
                </a:lnTo>
                <a:lnTo>
                  <a:pt x="2609345" y="965200"/>
                </a:lnTo>
                <a:lnTo>
                  <a:pt x="2617655" y="1003300"/>
                </a:lnTo>
                <a:lnTo>
                  <a:pt x="2625187" y="1028700"/>
                </a:lnTo>
                <a:lnTo>
                  <a:pt x="2631943" y="1066800"/>
                </a:lnTo>
                <a:lnTo>
                  <a:pt x="2637914" y="1092200"/>
                </a:lnTo>
                <a:lnTo>
                  <a:pt x="2643094" y="1130300"/>
                </a:lnTo>
                <a:lnTo>
                  <a:pt x="2647481" y="1155700"/>
                </a:lnTo>
                <a:lnTo>
                  <a:pt x="2651076" y="1193800"/>
                </a:lnTo>
                <a:lnTo>
                  <a:pt x="2653876" y="1219200"/>
                </a:lnTo>
                <a:lnTo>
                  <a:pt x="2655875" y="1257300"/>
                </a:lnTo>
                <a:lnTo>
                  <a:pt x="2657075" y="1295400"/>
                </a:lnTo>
                <a:lnTo>
                  <a:pt x="2657475" y="1320800"/>
                </a:lnTo>
                <a:lnTo>
                  <a:pt x="2657075" y="1358900"/>
                </a:lnTo>
                <a:lnTo>
                  <a:pt x="2655875" y="1384300"/>
                </a:lnTo>
                <a:lnTo>
                  <a:pt x="2653876" y="1422400"/>
                </a:lnTo>
                <a:lnTo>
                  <a:pt x="2651076" y="1447800"/>
                </a:lnTo>
                <a:lnTo>
                  <a:pt x="2647481" y="1485900"/>
                </a:lnTo>
                <a:lnTo>
                  <a:pt x="2643094" y="1511300"/>
                </a:lnTo>
                <a:lnTo>
                  <a:pt x="2637914" y="1549400"/>
                </a:lnTo>
                <a:lnTo>
                  <a:pt x="2631943" y="1587500"/>
                </a:lnTo>
                <a:lnTo>
                  <a:pt x="2625187" y="1612900"/>
                </a:lnTo>
                <a:lnTo>
                  <a:pt x="2617655" y="1651000"/>
                </a:lnTo>
                <a:lnTo>
                  <a:pt x="2609345" y="1676400"/>
                </a:lnTo>
                <a:lnTo>
                  <a:pt x="2600259" y="1701800"/>
                </a:lnTo>
                <a:lnTo>
                  <a:pt x="2590408" y="1739900"/>
                </a:lnTo>
                <a:lnTo>
                  <a:pt x="2579803" y="1765300"/>
                </a:lnTo>
                <a:lnTo>
                  <a:pt x="2568443" y="1803400"/>
                </a:lnTo>
                <a:lnTo>
                  <a:pt x="2556330" y="1828800"/>
                </a:lnTo>
                <a:lnTo>
                  <a:pt x="2543478" y="1866900"/>
                </a:lnTo>
                <a:lnTo>
                  <a:pt x="2529902" y="1892300"/>
                </a:lnTo>
                <a:lnTo>
                  <a:pt x="2515602" y="1917700"/>
                </a:lnTo>
                <a:lnTo>
                  <a:pt x="2500579" y="1943100"/>
                </a:lnTo>
                <a:lnTo>
                  <a:pt x="2484850" y="1981200"/>
                </a:lnTo>
                <a:lnTo>
                  <a:pt x="2451331" y="2032000"/>
                </a:lnTo>
                <a:lnTo>
                  <a:pt x="2415087" y="2082800"/>
                </a:lnTo>
                <a:lnTo>
                  <a:pt x="2376249" y="2133600"/>
                </a:lnTo>
                <a:lnTo>
                  <a:pt x="2334863" y="2184400"/>
                </a:lnTo>
                <a:lnTo>
                  <a:pt x="2291078" y="2235200"/>
                </a:lnTo>
                <a:lnTo>
                  <a:pt x="2244949" y="2286000"/>
                </a:lnTo>
                <a:lnTo>
                  <a:pt x="2196640" y="2324100"/>
                </a:lnTo>
                <a:lnTo>
                  <a:pt x="2171679" y="2349500"/>
                </a:lnTo>
                <a:lnTo>
                  <a:pt x="2146211" y="2374900"/>
                </a:lnTo>
                <a:lnTo>
                  <a:pt x="2120266" y="2387600"/>
                </a:lnTo>
                <a:lnTo>
                  <a:pt x="2093843" y="2413000"/>
                </a:lnTo>
                <a:lnTo>
                  <a:pt x="2066944" y="2425700"/>
                </a:lnTo>
                <a:lnTo>
                  <a:pt x="2039600" y="2451100"/>
                </a:lnTo>
                <a:lnTo>
                  <a:pt x="1955099" y="2489200"/>
                </a:lnTo>
                <a:lnTo>
                  <a:pt x="1926144" y="2514600"/>
                </a:lnTo>
                <a:lnTo>
                  <a:pt x="1806934" y="2565400"/>
                </a:lnTo>
                <a:lnTo>
                  <a:pt x="1776375" y="2578100"/>
                </a:lnTo>
                <a:close/>
              </a:path>
              <a:path w="2657475" h="2654300">
                <a:moveTo>
                  <a:pt x="1651594" y="2616200"/>
                </a:moveTo>
                <a:lnTo>
                  <a:pt x="1005880" y="2616200"/>
                </a:lnTo>
                <a:lnTo>
                  <a:pt x="911927" y="2578100"/>
                </a:lnTo>
                <a:lnTo>
                  <a:pt x="1745547" y="2578100"/>
                </a:lnTo>
                <a:lnTo>
                  <a:pt x="1651594" y="2616200"/>
                </a:lnTo>
                <a:close/>
              </a:path>
              <a:path w="2657475" h="2654300">
                <a:moveTo>
                  <a:pt x="1587961" y="2628900"/>
                </a:moveTo>
                <a:lnTo>
                  <a:pt x="1069513" y="2628900"/>
                </a:lnTo>
                <a:lnTo>
                  <a:pt x="1037599" y="2616200"/>
                </a:lnTo>
                <a:lnTo>
                  <a:pt x="1619875" y="2616200"/>
                </a:lnTo>
                <a:lnTo>
                  <a:pt x="1587961" y="2628900"/>
                </a:lnTo>
                <a:close/>
              </a:path>
              <a:path w="2657475" h="2654300">
                <a:moveTo>
                  <a:pt x="1523703" y="2641600"/>
                </a:moveTo>
                <a:lnTo>
                  <a:pt x="1133771" y="2641600"/>
                </a:lnTo>
                <a:lnTo>
                  <a:pt x="1101583" y="2628900"/>
                </a:lnTo>
                <a:lnTo>
                  <a:pt x="1555891" y="2628900"/>
                </a:lnTo>
                <a:lnTo>
                  <a:pt x="1523703" y="2641600"/>
                </a:lnTo>
                <a:close/>
              </a:path>
              <a:path w="2657475" h="2654300">
                <a:moveTo>
                  <a:pt x="1393935" y="2654300"/>
                </a:moveTo>
                <a:lnTo>
                  <a:pt x="1263539" y="2654300"/>
                </a:lnTo>
                <a:lnTo>
                  <a:pt x="1230999" y="2641600"/>
                </a:lnTo>
                <a:lnTo>
                  <a:pt x="1426475" y="2641600"/>
                </a:lnTo>
                <a:lnTo>
                  <a:pt x="1393935" y="265430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064750" y="596900"/>
            <a:ext cx="1638300" cy="147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300" y="0"/>
            <a:ext cx="4889500" cy="6578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3524250"/>
          </a:xfrm>
          <a:custGeom>
            <a:avLst/>
            <a:gdLst/>
            <a:ahLst/>
            <a:cxnLst/>
            <a:rect l="l" t="t" r="r" b="b"/>
            <a:pathLst>
              <a:path w="18288000" h="5286375">
                <a:moveTo>
                  <a:pt x="0" y="0"/>
                </a:moveTo>
                <a:lnTo>
                  <a:pt x="18288000" y="0"/>
                </a:lnTo>
                <a:lnTo>
                  <a:pt x="18288000" y="5286374"/>
                </a:lnTo>
                <a:lnTo>
                  <a:pt x="0" y="5286374"/>
                </a:lnTo>
                <a:lnTo>
                  <a:pt x="0" y="0"/>
                </a:lnTo>
                <a:close/>
              </a:path>
            </a:pathLst>
          </a:custGeom>
          <a:solidFill>
            <a:srgbClr val="FFC50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61870" y="309322"/>
            <a:ext cx="6211570" cy="47235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3000" b="1" spc="507" dirty="0">
                <a:latin typeface="Calibri"/>
                <a:cs typeface="Calibri"/>
              </a:rPr>
              <a:t>Who</a:t>
            </a:r>
            <a:r>
              <a:rPr sz="3000" b="1" spc="37" dirty="0">
                <a:latin typeface="Calibri"/>
                <a:cs typeface="Calibri"/>
              </a:rPr>
              <a:t> </a:t>
            </a:r>
            <a:r>
              <a:rPr sz="3000" b="1" spc="443" dirty="0">
                <a:latin typeface="Calibri"/>
                <a:cs typeface="Calibri"/>
              </a:rPr>
              <a:t>responded</a:t>
            </a:r>
            <a:r>
              <a:rPr sz="3000" b="1" spc="37" dirty="0">
                <a:latin typeface="Calibri"/>
                <a:cs typeface="Calibri"/>
              </a:rPr>
              <a:t> </a:t>
            </a:r>
            <a:r>
              <a:rPr sz="3000" b="1" spc="207" dirty="0">
                <a:latin typeface="Calibri"/>
                <a:cs typeface="Calibri"/>
              </a:rPr>
              <a:t>to</a:t>
            </a:r>
            <a:r>
              <a:rPr sz="3000" b="1" spc="37" dirty="0">
                <a:latin typeface="Calibri"/>
                <a:cs typeface="Calibri"/>
              </a:rPr>
              <a:t> </a:t>
            </a:r>
            <a:r>
              <a:rPr sz="3000" b="1" spc="306" dirty="0">
                <a:latin typeface="Calibri"/>
                <a:cs typeface="Calibri"/>
              </a:rPr>
              <a:t>the</a:t>
            </a:r>
            <a:r>
              <a:rPr sz="3000" b="1" spc="37" dirty="0">
                <a:latin typeface="Calibri"/>
                <a:cs typeface="Calibri"/>
              </a:rPr>
              <a:t> </a:t>
            </a:r>
            <a:r>
              <a:rPr sz="3000" b="1" spc="463" dirty="0">
                <a:latin typeface="Calibri"/>
                <a:cs typeface="Calibri"/>
              </a:rPr>
              <a:t>survey?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65400" y="4248150"/>
            <a:ext cx="2152650" cy="260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797301"/>
            <a:ext cx="2254250" cy="3060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14900" y="4165600"/>
            <a:ext cx="2362200" cy="2660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02500" y="3746501"/>
            <a:ext cx="2324100" cy="3111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4028" y="719270"/>
            <a:ext cx="1718310" cy="2585815"/>
          </a:xfrm>
          <a:prstGeom prst="rect">
            <a:avLst/>
          </a:prstGeom>
        </p:spPr>
        <p:txBody>
          <a:bodyPr vert="horz" wrap="square" lIns="0" tIns="279823" rIns="0" bIns="0" rtlCol="0">
            <a:spAutoFit/>
          </a:bodyPr>
          <a:lstStyle/>
          <a:p>
            <a:pPr marL="220991" defTabSz="609630">
              <a:spcBef>
                <a:spcPts val="2203"/>
              </a:spcBef>
            </a:pPr>
            <a:r>
              <a:rPr sz="4534" b="1" spc="717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4534" b="1" spc="-3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603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4534" b="1" spc="-3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1137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4534">
              <a:solidFill>
                <a:prstClr val="black"/>
              </a:solidFill>
              <a:latin typeface="Calibri"/>
              <a:cs typeface="Calibri"/>
            </a:endParaRPr>
          </a:p>
          <a:p>
            <a:pPr marL="8044" marR="3387" algn="ctr" defTabSz="609630">
              <a:lnSpc>
                <a:spcPct val="108500"/>
              </a:lnSpc>
              <a:spcBef>
                <a:spcPts val="833"/>
              </a:spcBef>
            </a:pPr>
            <a:r>
              <a:rPr sz="2267" b="1" spc="313" dirty="0">
                <a:solidFill>
                  <a:srgbClr val="FFFFFF"/>
                </a:solidFill>
                <a:latin typeface="Calibri"/>
                <a:cs typeface="Calibri"/>
              </a:rPr>
              <a:t>long-time  </a:t>
            </a:r>
            <a:r>
              <a:rPr sz="2267" b="1" spc="320" dirty="0">
                <a:solidFill>
                  <a:srgbClr val="FFFFFF"/>
                </a:solidFill>
                <a:latin typeface="Calibri"/>
                <a:cs typeface="Calibri"/>
              </a:rPr>
              <a:t>residents  </a:t>
            </a:r>
            <a:r>
              <a:rPr sz="2267" b="1" spc="310" dirty="0">
                <a:solidFill>
                  <a:srgbClr val="FFFFFF"/>
                </a:solidFill>
                <a:latin typeface="Calibri"/>
                <a:cs typeface="Calibri"/>
              </a:rPr>
              <a:t>(more</a:t>
            </a:r>
            <a:r>
              <a:rPr sz="2267" b="1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67" b="1" spc="306" dirty="0">
                <a:solidFill>
                  <a:srgbClr val="FFFFFF"/>
                </a:solidFill>
                <a:latin typeface="Calibri"/>
                <a:cs typeface="Calibri"/>
              </a:rPr>
              <a:t>than  </a:t>
            </a:r>
            <a:r>
              <a:rPr sz="2267" b="1" spc="37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267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67" b="1" spc="300" dirty="0">
                <a:solidFill>
                  <a:srgbClr val="FFFFFF"/>
                </a:solidFill>
                <a:latin typeface="Calibri"/>
                <a:cs typeface="Calibri"/>
              </a:rPr>
              <a:t>years)</a:t>
            </a:r>
            <a:endParaRPr sz="22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68307" y="795470"/>
            <a:ext cx="1611207" cy="2470399"/>
          </a:xfrm>
          <a:prstGeom prst="rect">
            <a:avLst/>
          </a:prstGeom>
        </p:spPr>
        <p:txBody>
          <a:bodyPr vert="horz" wrap="square" lIns="0" tIns="203623" rIns="0" bIns="0" rtlCol="0">
            <a:spAutoFit/>
          </a:bodyPr>
          <a:lstStyle/>
          <a:p>
            <a:pPr marL="65197" defTabSz="609630">
              <a:spcBef>
                <a:spcPts val="1603"/>
              </a:spcBef>
            </a:pPr>
            <a:r>
              <a:rPr sz="4534" b="1" spc="713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4534" b="1" spc="-3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82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4534" b="1" spc="-3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1137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4534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3387" algn="ctr" defTabSz="609630">
              <a:lnSpc>
                <a:spcPct val="108500"/>
              </a:lnSpc>
              <a:spcBef>
                <a:spcPts val="533"/>
              </a:spcBef>
            </a:pPr>
            <a:r>
              <a:rPr sz="2267" b="1" spc="370" dirty="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r>
              <a:rPr sz="2267" b="1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67" b="1" spc="306" dirty="0">
                <a:solidFill>
                  <a:srgbClr val="FFFFFF"/>
                </a:solidFill>
                <a:latin typeface="Calibri"/>
                <a:cs typeface="Calibri"/>
              </a:rPr>
              <a:t>less  than </a:t>
            </a:r>
            <a:r>
              <a:rPr sz="2267" b="1" spc="50" dirty="0">
                <a:solidFill>
                  <a:srgbClr val="FFFFFF"/>
                </a:solidFill>
                <a:latin typeface="Calibri"/>
                <a:cs typeface="Calibri"/>
              </a:rPr>
              <a:t>3  </a:t>
            </a:r>
            <a:r>
              <a:rPr sz="2267" b="1" spc="333" dirty="0">
                <a:solidFill>
                  <a:srgbClr val="FFFFFF"/>
                </a:solidFill>
                <a:latin typeface="Calibri"/>
                <a:cs typeface="Calibri"/>
              </a:rPr>
              <a:t>years </a:t>
            </a:r>
            <a:r>
              <a:rPr sz="2267" b="1" spc="377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2267" b="1" spc="397" dirty="0">
                <a:solidFill>
                  <a:srgbClr val="FFFFFF"/>
                </a:solidFill>
                <a:latin typeface="Calibri"/>
                <a:cs typeface="Calibri"/>
              </a:rPr>
              <a:t>Amani</a:t>
            </a:r>
            <a:endParaRPr sz="22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35084" y="1309820"/>
            <a:ext cx="1373717" cy="1594390"/>
          </a:xfrm>
          <a:prstGeom prst="rect">
            <a:avLst/>
          </a:prstGeom>
        </p:spPr>
        <p:txBody>
          <a:bodyPr vert="horz" wrap="square" lIns="0" tIns="127423" rIns="0" bIns="0" rtlCol="0">
            <a:spAutoFit/>
          </a:bodyPr>
          <a:lstStyle/>
          <a:p>
            <a:pPr marL="8467" defTabSz="609630">
              <a:spcBef>
                <a:spcPts val="1003"/>
              </a:spcBef>
            </a:pPr>
            <a:r>
              <a:rPr sz="4534" b="1" spc="-430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4534" b="1" spc="713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4534" b="1" spc="-3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1137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4534">
              <a:solidFill>
                <a:prstClr val="black"/>
              </a:solidFill>
              <a:latin typeface="Calibri"/>
              <a:cs typeface="Calibri"/>
            </a:endParaRPr>
          </a:p>
          <a:p>
            <a:pPr marL="201940" marR="419544" indent="71970" defTabSz="609630">
              <a:lnSpc>
                <a:spcPct val="108500"/>
              </a:lnSpc>
              <a:spcBef>
                <a:spcPts val="233"/>
              </a:spcBef>
            </a:pPr>
            <a:r>
              <a:rPr sz="2267" b="1" spc="300" dirty="0">
                <a:solidFill>
                  <a:srgbClr val="FFFFFF"/>
                </a:solidFill>
                <a:latin typeface="Calibri"/>
                <a:cs typeface="Calibri"/>
              </a:rPr>
              <a:t>age  </a:t>
            </a:r>
            <a:r>
              <a:rPr sz="2267" b="1" spc="-207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267" b="1" spc="18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2267" b="1" spc="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267" b="1" spc="19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267" b="1" spc="2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2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59754" y="1290770"/>
            <a:ext cx="1518497" cy="1620038"/>
          </a:xfrm>
          <a:prstGeom prst="rect">
            <a:avLst/>
          </a:prstGeom>
        </p:spPr>
        <p:txBody>
          <a:bodyPr vert="horz" wrap="square" lIns="0" tIns="140123" rIns="0" bIns="0" rtlCol="0">
            <a:spAutoFit/>
          </a:bodyPr>
          <a:lstStyle/>
          <a:p>
            <a:pPr marL="8467" defTabSz="609630">
              <a:spcBef>
                <a:spcPts val="1103"/>
              </a:spcBef>
            </a:pPr>
            <a:r>
              <a:rPr sz="4534" b="1" spc="603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4534" b="1" spc="-3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82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4534" b="1" spc="-3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1137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4534">
              <a:solidFill>
                <a:prstClr val="black"/>
              </a:solidFill>
              <a:latin typeface="Calibri"/>
              <a:cs typeface="Calibri"/>
            </a:endParaRPr>
          </a:p>
          <a:p>
            <a:pPr marL="366202" marR="339106" algn="ctr" defTabSz="609630">
              <a:lnSpc>
                <a:spcPct val="108500"/>
              </a:lnSpc>
              <a:spcBef>
                <a:spcPts val="283"/>
              </a:spcBef>
            </a:pPr>
            <a:r>
              <a:rPr sz="2267" b="1" spc="300" dirty="0">
                <a:solidFill>
                  <a:srgbClr val="FFFFFF"/>
                </a:solidFill>
                <a:latin typeface="Calibri"/>
                <a:cs typeface="Calibri"/>
              </a:rPr>
              <a:t>age  </a:t>
            </a:r>
            <a:r>
              <a:rPr sz="2267" b="1" spc="19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267" b="1" spc="227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2267" b="1" spc="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267" b="1" spc="227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2267" b="1" spc="21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22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09055" y="1379670"/>
            <a:ext cx="1582420" cy="1525140"/>
          </a:xfrm>
          <a:prstGeom prst="rect">
            <a:avLst/>
          </a:prstGeom>
        </p:spPr>
        <p:txBody>
          <a:bodyPr vert="horz" wrap="square" lIns="0" tIns="63923" rIns="0" bIns="0" rtlCol="0">
            <a:spAutoFit/>
          </a:bodyPr>
          <a:lstStyle/>
          <a:p>
            <a:pPr marL="8467" defTabSz="609630">
              <a:spcBef>
                <a:spcPts val="503"/>
              </a:spcBef>
            </a:pPr>
            <a:r>
              <a:rPr sz="4534" b="1" spc="1109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4534" b="1" spc="-3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817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4534" b="1" spc="-3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34" b="1" spc="1137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4534">
              <a:solidFill>
                <a:prstClr val="black"/>
              </a:solidFill>
              <a:latin typeface="Calibri"/>
              <a:cs typeface="Calibri"/>
            </a:endParaRPr>
          </a:p>
          <a:p>
            <a:pPr marL="331910" marR="292115" indent="126160" algn="ctr" defTabSz="609630">
              <a:lnSpc>
                <a:spcPts val="2953"/>
              </a:lnSpc>
              <a:spcBef>
                <a:spcPts val="120"/>
              </a:spcBef>
            </a:pPr>
            <a:r>
              <a:rPr sz="2267" b="1" spc="297" dirty="0">
                <a:solidFill>
                  <a:srgbClr val="FFFFFF"/>
                </a:solidFill>
                <a:latin typeface="Calibri"/>
                <a:cs typeface="Calibri"/>
              </a:rPr>
              <a:t>over  </a:t>
            </a:r>
            <a:r>
              <a:rPr sz="2267" b="1" spc="300" dirty="0">
                <a:solidFill>
                  <a:srgbClr val="FFFFFF"/>
                </a:solidFill>
                <a:latin typeface="Calibri"/>
                <a:cs typeface="Calibri"/>
              </a:rPr>
              <a:t>age</a:t>
            </a:r>
            <a:r>
              <a:rPr sz="2267" b="1" spc="-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67" b="1" spc="203" dirty="0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endParaRPr sz="22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20250" y="3606800"/>
            <a:ext cx="2413000" cy="3244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FC50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58554" y="416483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13600" y="416483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03338" y="3975100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03338" y="6020054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27846" y="397508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58554" y="403858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13600" y="397508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13600" y="403858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58554" y="588943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79"/>
                </a:lnTo>
                <a:lnTo>
                  <a:pt x="0" y="19557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127846" y="601981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13600" y="588943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79"/>
                </a:lnTo>
                <a:lnTo>
                  <a:pt x="0" y="19557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13600" y="601981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66742" y="1728724"/>
            <a:ext cx="64347" cy="1749637"/>
          </a:xfrm>
          <a:custGeom>
            <a:avLst/>
            <a:gdLst/>
            <a:ahLst/>
            <a:cxnLst/>
            <a:rect l="l" t="t" r="r" b="b"/>
            <a:pathLst>
              <a:path w="96520" h="2624454">
                <a:moveTo>
                  <a:pt x="0" y="0"/>
                </a:moveTo>
                <a:lnTo>
                  <a:pt x="96012" y="0"/>
                </a:lnTo>
                <a:lnTo>
                  <a:pt x="96012" y="2624328"/>
                </a:lnTo>
                <a:lnTo>
                  <a:pt x="0" y="2624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97150" y="1728724"/>
            <a:ext cx="64347" cy="1749637"/>
          </a:xfrm>
          <a:custGeom>
            <a:avLst/>
            <a:gdLst/>
            <a:ahLst/>
            <a:cxnLst/>
            <a:rect l="l" t="t" r="r" b="b"/>
            <a:pathLst>
              <a:path w="96520" h="2624454">
                <a:moveTo>
                  <a:pt x="0" y="0"/>
                </a:moveTo>
                <a:lnTo>
                  <a:pt x="96012" y="0"/>
                </a:lnTo>
                <a:lnTo>
                  <a:pt x="96012" y="2624328"/>
                </a:lnTo>
                <a:lnTo>
                  <a:pt x="0" y="2624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89174" y="1536700"/>
            <a:ext cx="1749637" cy="64347"/>
          </a:xfrm>
          <a:custGeom>
            <a:avLst/>
            <a:gdLst/>
            <a:ahLst/>
            <a:cxnLst/>
            <a:rect l="l" t="t" r="r" b="b"/>
            <a:pathLst>
              <a:path w="2624454" h="96519">
                <a:moveTo>
                  <a:pt x="0" y="0"/>
                </a:moveTo>
                <a:lnTo>
                  <a:pt x="2624328" y="0"/>
                </a:lnTo>
                <a:lnTo>
                  <a:pt x="2624328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89174" y="3606292"/>
            <a:ext cx="1749637" cy="64347"/>
          </a:xfrm>
          <a:custGeom>
            <a:avLst/>
            <a:gdLst/>
            <a:ahLst/>
            <a:cxnLst/>
            <a:rect l="l" t="t" r="r" b="b"/>
            <a:pathLst>
              <a:path w="2624454" h="96520">
                <a:moveTo>
                  <a:pt x="0" y="0"/>
                </a:moveTo>
                <a:lnTo>
                  <a:pt x="2624328" y="0"/>
                </a:lnTo>
                <a:lnTo>
                  <a:pt x="2624328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34458" y="1536733"/>
            <a:ext cx="196427" cy="64347"/>
          </a:xfrm>
          <a:custGeom>
            <a:avLst/>
            <a:gdLst/>
            <a:ahLst/>
            <a:cxnLst/>
            <a:rect l="l" t="t" r="r" b="b"/>
            <a:pathLst>
              <a:path w="294640" h="96519">
                <a:moveTo>
                  <a:pt x="0" y="0"/>
                </a:moveTo>
                <a:lnTo>
                  <a:pt x="294436" y="0"/>
                </a:lnTo>
                <a:lnTo>
                  <a:pt x="294436" y="96520"/>
                </a:lnTo>
                <a:lnTo>
                  <a:pt x="0" y="965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66742" y="1601080"/>
            <a:ext cx="64347" cy="132080"/>
          </a:xfrm>
          <a:custGeom>
            <a:avLst/>
            <a:gdLst/>
            <a:ahLst/>
            <a:cxnLst/>
            <a:rect l="l" t="t" r="r" b="b"/>
            <a:pathLst>
              <a:path w="96520" h="198119">
                <a:moveTo>
                  <a:pt x="0" y="0"/>
                </a:moveTo>
                <a:lnTo>
                  <a:pt x="96012" y="0"/>
                </a:lnTo>
                <a:lnTo>
                  <a:pt x="96012" y="198119"/>
                </a:lnTo>
                <a:lnTo>
                  <a:pt x="0" y="1981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97150" y="1536733"/>
            <a:ext cx="196427" cy="64347"/>
          </a:xfrm>
          <a:custGeom>
            <a:avLst/>
            <a:gdLst/>
            <a:ahLst/>
            <a:cxnLst/>
            <a:rect l="l" t="t" r="r" b="b"/>
            <a:pathLst>
              <a:path w="294639" h="96519">
                <a:moveTo>
                  <a:pt x="0" y="0"/>
                </a:moveTo>
                <a:lnTo>
                  <a:pt x="294436" y="0"/>
                </a:lnTo>
                <a:lnTo>
                  <a:pt x="294436" y="96520"/>
                </a:lnTo>
                <a:lnTo>
                  <a:pt x="0" y="965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97150" y="1601080"/>
            <a:ext cx="64347" cy="132080"/>
          </a:xfrm>
          <a:custGeom>
            <a:avLst/>
            <a:gdLst/>
            <a:ahLst/>
            <a:cxnLst/>
            <a:rect l="l" t="t" r="r" b="b"/>
            <a:pathLst>
              <a:path w="96520" h="198119">
                <a:moveTo>
                  <a:pt x="0" y="0"/>
                </a:moveTo>
                <a:lnTo>
                  <a:pt x="96012" y="0"/>
                </a:lnTo>
                <a:lnTo>
                  <a:pt x="96012" y="198119"/>
                </a:lnTo>
                <a:lnTo>
                  <a:pt x="0" y="1981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66742" y="3473839"/>
            <a:ext cx="64347" cy="132080"/>
          </a:xfrm>
          <a:custGeom>
            <a:avLst/>
            <a:gdLst/>
            <a:ahLst/>
            <a:cxnLst/>
            <a:rect l="l" t="t" r="r" b="b"/>
            <a:pathLst>
              <a:path w="96520" h="198120">
                <a:moveTo>
                  <a:pt x="0" y="0"/>
                </a:moveTo>
                <a:lnTo>
                  <a:pt x="96012" y="0"/>
                </a:lnTo>
                <a:lnTo>
                  <a:pt x="96012" y="198119"/>
                </a:lnTo>
                <a:lnTo>
                  <a:pt x="0" y="1981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34458" y="3605919"/>
            <a:ext cx="196427" cy="64347"/>
          </a:xfrm>
          <a:custGeom>
            <a:avLst/>
            <a:gdLst/>
            <a:ahLst/>
            <a:cxnLst/>
            <a:rect l="l" t="t" r="r" b="b"/>
            <a:pathLst>
              <a:path w="294640" h="96520">
                <a:moveTo>
                  <a:pt x="0" y="0"/>
                </a:moveTo>
                <a:lnTo>
                  <a:pt x="294436" y="0"/>
                </a:lnTo>
                <a:lnTo>
                  <a:pt x="294436" y="96519"/>
                </a:lnTo>
                <a:lnTo>
                  <a:pt x="0" y="965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97150" y="3473839"/>
            <a:ext cx="64347" cy="132080"/>
          </a:xfrm>
          <a:custGeom>
            <a:avLst/>
            <a:gdLst/>
            <a:ahLst/>
            <a:cxnLst/>
            <a:rect l="l" t="t" r="r" b="b"/>
            <a:pathLst>
              <a:path w="96520" h="198120">
                <a:moveTo>
                  <a:pt x="0" y="0"/>
                </a:moveTo>
                <a:lnTo>
                  <a:pt x="96012" y="0"/>
                </a:lnTo>
                <a:lnTo>
                  <a:pt x="96012" y="198119"/>
                </a:lnTo>
                <a:lnTo>
                  <a:pt x="0" y="1981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597150" y="3605919"/>
            <a:ext cx="196427" cy="64347"/>
          </a:xfrm>
          <a:custGeom>
            <a:avLst/>
            <a:gdLst/>
            <a:ahLst/>
            <a:cxnLst/>
            <a:rect l="l" t="t" r="r" b="b"/>
            <a:pathLst>
              <a:path w="294639" h="96520">
                <a:moveTo>
                  <a:pt x="0" y="0"/>
                </a:moveTo>
                <a:lnTo>
                  <a:pt x="294436" y="0"/>
                </a:lnTo>
                <a:lnTo>
                  <a:pt x="294436" y="96519"/>
                </a:lnTo>
                <a:lnTo>
                  <a:pt x="0" y="965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53504" y="173278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908550" y="173278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98288" y="1543050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98288" y="3588003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22796" y="154303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53504" y="160653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80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908550" y="154303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908550" y="160653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80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953504" y="345738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822796" y="358776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908550" y="345738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908550" y="358776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61158" y="1601081"/>
            <a:ext cx="2005753" cy="1756443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73050" rIns="0" bIns="0" rtlCol="0">
            <a:spAutoFit/>
          </a:bodyPr>
          <a:lstStyle/>
          <a:p>
            <a:pPr marL="568988" defTabSz="609630">
              <a:spcBef>
                <a:spcPts val="2150"/>
              </a:spcBef>
            </a:pPr>
            <a:r>
              <a:rPr sz="6467" b="1" spc="-197" dirty="0">
                <a:solidFill>
                  <a:srgbClr val="0F1D34"/>
                </a:solidFill>
                <a:latin typeface="Arial"/>
                <a:cs typeface="Arial"/>
              </a:rPr>
              <a:t>92</a:t>
            </a:r>
            <a:endParaRPr sz="6467">
              <a:solidFill>
                <a:prstClr val="black"/>
              </a:solidFill>
              <a:latin typeface="Arial"/>
              <a:cs typeface="Arial"/>
            </a:endParaRPr>
          </a:p>
          <a:p>
            <a:pPr marL="160027" marR="141400" indent="-423" algn="ctr" defTabSz="609630">
              <a:lnSpc>
                <a:spcPct val="109000"/>
              </a:lnSpc>
              <a:spcBef>
                <a:spcPts val="543"/>
              </a:spcBef>
            </a:pPr>
            <a:r>
              <a:rPr sz="1300" b="1" spc="7" dirty="0">
                <a:solidFill>
                  <a:srgbClr val="FFFFFF"/>
                </a:solidFill>
                <a:latin typeface="Gill Sans MT"/>
                <a:cs typeface="Gill Sans MT"/>
              </a:rPr>
              <a:t>SPEEDING </a:t>
            </a:r>
            <a:r>
              <a:rPr sz="1300" b="1" spc="-23" dirty="0">
                <a:solidFill>
                  <a:srgbClr val="FFFFFF"/>
                </a:solidFill>
                <a:latin typeface="Gill Sans MT"/>
                <a:cs typeface="Gill Sans MT"/>
              </a:rPr>
              <a:t>AND  </a:t>
            </a:r>
            <a:r>
              <a:rPr sz="1300" b="1" dirty="0">
                <a:solidFill>
                  <a:srgbClr val="FFFFFF"/>
                </a:solidFill>
                <a:latin typeface="Gill Sans MT"/>
                <a:cs typeface="Gill Sans MT"/>
              </a:rPr>
              <a:t>RECKLESS</a:t>
            </a:r>
            <a:r>
              <a:rPr sz="1300" b="1" spc="6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300" b="1" spc="23" dirty="0">
                <a:solidFill>
                  <a:srgbClr val="FFFFFF"/>
                </a:solidFill>
                <a:latin typeface="Gill Sans MT"/>
                <a:cs typeface="Gill Sans MT"/>
              </a:rPr>
              <a:t>DRIVING</a:t>
            </a:r>
            <a:endParaRPr sz="13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76845" y="4038583"/>
            <a:ext cx="1982047" cy="1699162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67123" rIns="0" bIns="0" rtlCol="0">
            <a:spAutoFit/>
          </a:bodyPr>
          <a:lstStyle/>
          <a:p>
            <a:pPr marL="538084" defTabSz="609630">
              <a:spcBef>
                <a:spcPts val="2103"/>
              </a:spcBef>
            </a:pPr>
            <a:r>
              <a:rPr sz="6467" b="1" spc="-287" dirty="0">
                <a:solidFill>
                  <a:srgbClr val="0F1D34"/>
                </a:solidFill>
                <a:latin typeface="Arial"/>
                <a:cs typeface="Arial"/>
              </a:rPr>
              <a:t>52</a:t>
            </a:r>
            <a:endParaRPr sz="6467">
              <a:solidFill>
                <a:prstClr val="black"/>
              </a:solidFill>
              <a:latin typeface="Arial"/>
              <a:cs typeface="Arial"/>
            </a:endParaRPr>
          </a:p>
          <a:p>
            <a:pPr marL="237502" marR="218451" indent="-423" algn="ctr" defTabSz="609630">
              <a:lnSpc>
                <a:spcPct val="109000"/>
              </a:lnSpc>
              <a:spcBef>
                <a:spcPts val="97"/>
              </a:spcBef>
            </a:pPr>
            <a:r>
              <a:rPr sz="1300" b="1" spc="23" dirty="0">
                <a:solidFill>
                  <a:srgbClr val="FFFFFF"/>
                </a:solidFill>
                <a:latin typeface="Gill Sans MT"/>
                <a:cs typeface="Gill Sans MT"/>
              </a:rPr>
              <a:t>ROBBERY </a:t>
            </a:r>
            <a:r>
              <a:rPr sz="1300" b="1" spc="-17" dirty="0">
                <a:solidFill>
                  <a:srgbClr val="FFFFFF"/>
                </a:solidFill>
                <a:latin typeface="Gill Sans MT"/>
                <a:cs typeface="Gill Sans MT"/>
              </a:rPr>
              <a:t>IN </a:t>
            </a:r>
            <a:r>
              <a:rPr sz="1300" b="1" spc="-43" dirty="0">
                <a:solidFill>
                  <a:srgbClr val="FFFFFF"/>
                </a:solidFill>
                <a:latin typeface="Gill Sans MT"/>
                <a:cs typeface="Gill Sans MT"/>
              </a:rPr>
              <a:t>THE  </a:t>
            </a:r>
            <a:r>
              <a:rPr sz="1300" b="1" spc="-3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1300" b="1" spc="7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300" b="1" spc="60" dirty="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300" b="1" spc="-33" dirty="0">
                <a:solidFill>
                  <a:srgbClr val="FFFFFF"/>
                </a:solidFill>
                <a:latin typeface="Gill Sans MT"/>
                <a:cs typeface="Gill Sans MT"/>
              </a:rPr>
              <a:t>G</a:t>
            </a:r>
            <a:r>
              <a:rPr sz="1300" b="1" spc="13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1300" b="1" spc="47" dirty="0">
                <a:solidFill>
                  <a:srgbClr val="FFFFFF"/>
                </a:solidFill>
                <a:latin typeface="Gill Sans MT"/>
                <a:cs typeface="Gill Sans MT"/>
              </a:rPr>
              <a:t>B</a:t>
            </a:r>
            <a:r>
              <a:rPr sz="1300" b="1" spc="7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1300" b="1" spc="6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300" b="1" spc="13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1300" b="1" spc="7" dirty="0">
                <a:solidFill>
                  <a:srgbClr val="FFFFFF"/>
                </a:solidFill>
                <a:latin typeface="Gill Sans MT"/>
                <a:cs typeface="Gill Sans MT"/>
              </a:rPr>
              <a:t>OO</a:t>
            </a:r>
            <a:r>
              <a:rPr sz="1300" b="1" spc="-57" dirty="0">
                <a:solidFill>
                  <a:srgbClr val="FFFFFF"/>
                </a:solidFill>
                <a:latin typeface="Gill Sans MT"/>
                <a:cs typeface="Gill Sans MT"/>
              </a:rPr>
              <a:t>D</a:t>
            </a:r>
            <a:endParaRPr sz="13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09973" y="1851279"/>
            <a:ext cx="799677" cy="100546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defTabSz="609630">
              <a:spcBef>
                <a:spcPts val="80"/>
              </a:spcBef>
            </a:pPr>
            <a:r>
              <a:rPr sz="6467" b="1" spc="-237" dirty="0">
                <a:solidFill>
                  <a:srgbClr val="0F1D34"/>
                </a:solidFill>
                <a:latin typeface="Arial"/>
                <a:cs typeface="Arial"/>
              </a:rPr>
              <a:t>8</a:t>
            </a:r>
            <a:r>
              <a:rPr sz="6467" b="1" spc="-753" dirty="0">
                <a:solidFill>
                  <a:srgbClr val="0F1D34"/>
                </a:solidFill>
                <a:latin typeface="Arial"/>
                <a:cs typeface="Arial"/>
              </a:rPr>
              <a:t>7</a:t>
            </a:r>
            <a:endParaRPr sz="64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144194" y="2793272"/>
            <a:ext cx="1621367" cy="64802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algn="ctr" defTabSz="609630">
              <a:lnSpc>
                <a:spcPct val="109000"/>
              </a:lnSpc>
              <a:spcBef>
                <a:spcPts val="67"/>
              </a:spcBef>
            </a:pPr>
            <a:r>
              <a:rPr sz="1300" b="1" spc="-3" dirty="0">
                <a:solidFill>
                  <a:srgbClr val="FFFFFF"/>
                </a:solidFill>
                <a:latin typeface="Gill Sans MT"/>
                <a:cs typeface="Gill Sans MT"/>
              </a:rPr>
              <a:t>RUNNING </a:t>
            </a:r>
            <a:r>
              <a:rPr sz="1300" b="1" spc="3" dirty="0">
                <a:solidFill>
                  <a:srgbClr val="FFFFFF"/>
                </a:solidFill>
                <a:latin typeface="Gill Sans MT"/>
                <a:cs typeface="Gill Sans MT"/>
              </a:rPr>
              <a:t>RED  </a:t>
            </a:r>
            <a:r>
              <a:rPr sz="1300" b="1" spc="-20" dirty="0">
                <a:solidFill>
                  <a:srgbClr val="FFFFFF"/>
                </a:solidFill>
                <a:latin typeface="Gill Sans MT"/>
                <a:cs typeface="Gill Sans MT"/>
              </a:rPr>
              <a:t>LIGHTS </a:t>
            </a:r>
            <a:r>
              <a:rPr sz="1300" b="1" spc="-23" dirty="0">
                <a:solidFill>
                  <a:srgbClr val="FFFFFF"/>
                </a:solidFill>
                <a:latin typeface="Gill Sans MT"/>
                <a:cs typeface="Gill Sans MT"/>
              </a:rPr>
              <a:t>AND </a:t>
            </a:r>
            <a:r>
              <a:rPr sz="1300" b="1" spc="-17" dirty="0">
                <a:solidFill>
                  <a:srgbClr val="FFFFFF"/>
                </a:solidFill>
                <a:latin typeface="Gill Sans MT"/>
                <a:cs typeface="Gill Sans MT"/>
              </a:rPr>
              <a:t>STOP  </a:t>
            </a:r>
            <a:r>
              <a:rPr sz="1300" b="1" spc="-3" dirty="0">
                <a:solidFill>
                  <a:srgbClr val="FFFFFF"/>
                </a:solidFill>
                <a:latin typeface="Gill Sans MT"/>
                <a:cs typeface="Gill Sans MT"/>
              </a:rPr>
              <a:t>SIGNS</a:t>
            </a:r>
            <a:endParaRPr sz="13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239465" y="1726466"/>
            <a:ext cx="63500" cy="1754293"/>
          </a:xfrm>
          <a:custGeom>
            <a:avLst/>
            <a:gdLst/>
            <a:ahLst/>
            <a:cxnLst/>
            <a:rect l="l" t="t" r="r" b="b"/>
            <a:pathLst>
              <a:path w="95250" h="2631440">
                <a:moveTo>
                  <a:pt x="0" y="0"/>
                </a:moveTo>
                <a:lnTo>
                  <a:pt x="94865" y="0"/>
                </a:lnTo>
                <a:lnTo>
                  <a:pt x="94865" y="2631102"/>
                </a:lnTo>
                <a:lnTo>
                  <a:pt x="0" y="2631102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94591" y="1726466"/>
            <a:ext cx="63500" cy="1754293"/>
          </a:xfrm>
          <a:custGeom>
            <a:avLst/>
            <a:gdLst/>
            <a:ahLst/>
            <a:cxnLst/>
            <a:rect l="l" t="t" r="r" b="b"/>
            <a:pathLst>
              <a:path w="95250" h="2631440">
                <a:moveTo>
                  <a:pt x="0" y="0"/>
                </a:moveTo>
                <a:lnTo>
                  <a:pt x="94865" y="0"/>
                </a:lnTo>
                <a:lnTo>
                  <a:pt x="94865" y="2631102"/>
                </a:lnTo>
                <a:lnTo>
                  <a:pt x="0" y="2631102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84322" y="1536700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2983" y="0"/>
                </a:lnTo>
                <a:lnTo>
                  <a:pt x="2592983" y="94882"/>
                </a:lnTo>
                <a:lnTo>
                  <a:pt x="0" y="94882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384322" y="3607045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2983" y="0"/>
                </a:lnTo>
                <a:lnTo>
                  <a:pt x="2592983" y="94882"/>
                </a:lnTo>
                <a:lnTo>
                  <a:pt x="0" y="94882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108762" y="1536684"/>
            <a:ext cx="194310" cy="63923"/>
          </a:xfrm>
          <a:custGeom>
            <a:avLst/>
            <a:gdLst/>
            <a:ahLst/>
            <a:cxnLst/>
            <a:rect l="l" t="t" r="r" b="b"/>
            <a:pathLst>
              <a:path w="291465" h="95885">
                <a:moveTo>
                  <a:pt x="0" y="0"/>
                </a:moveTo>
                <a:lnTo>
                  <a:pt x="290920" y="0"/>
                </a:lnTo>
                <a:lnTo>
                  <a:pt x="290920" y="95258"/>
                </a:lnTo>
                <a:lnTo>
                  <a:pt x="0" y="9525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239465" y="1600189"/>
            <a:ext cx="63500" cy="130810"/>
          </a:xfrm>
          <a:custGeom>
            <a:avLst/>
            <a:gdLst/>
            <a:ahLst/>
            <a:cxnLst/>
            <a:rect l="l" t="t" r="r" b="b"/>
            <a:pathLst>
              <a:path w="95250" h="196214">
                <a:moveTo>
                  <a:pt x="0" y="0"/>
                </a:moveTo>
                <a:lnTo>
                  <a:pt x="94865" y="0"/>
                </a:lnTo>
                <a:lnTo>
                  <a:pt x="94865" y="195598"/>
                </a:lnTo>
                <a:lnTo>
                  <a:pt x="0" y="19559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194592" y="1536684"/>
            <a:ext cx="194310" cy="63923"/>
          </a:xfrm>
          <a:custGeom>
            <a:avLst/>
            <a:gdLst/>
            <a:ahLst/>
            <a:cxnLst/>
            <a:rect l="l" t="t" r="r" b="b"/>
            <a:pathLst>
              <a:path w="291465" h="95885">
                <a:moveTo>
                  <a:pt x="0" y="0"/>
                </a:moveTo>
                <a:lnTo>
                  <a:pt x="290920" y="0"/>
                </a:lnTo>
                <a:lnTo>
                  <a:pt x="290920" y="95258"/>
                </a:lnTo>
                <a:lnTo>
                  <a:pt x="0" y="9525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194591" y="1600189"/>
            <a:ext cx="63500" cy="130810"/>
          </a:xfrm>
          <a:custGeom>
            <a:avLst/>
            <a:gdLst/>
            <a:ahLst/>
            <a:cxnLst/>
            <a:rect l="l" t="t" r="r" b="b"/>
            <a:pathLst>
              <a:path w="95250" h="196214">
                <a:moveTo>
                  <a:pt x="0" y="0"/>
                </a:moveTo>
                <a:lnTo>
                  <a:pt x="94865" y="0"/>
                </a:lnTo>
                <a:lnTo>
                  <a:pt x="94865" y="195598"/>
                </a:lnTo>
                <a:lnTo>
                  <a:pt x="0" y="19559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239465" y="3476299"/>
            <a:ext cx="63500" cy="130810"/>
          </a:xfrm>
          <a:custGeom>
            <a:avLst/>
            <a:gdLst/>
            <a:ahLst/>
            <a:cxnLst/>
            <a:rect l="l" t="t" r="r" b="b"/>
            <a:pathLst>
              <a:path w="95250" h="196214">
                <a:moveTo>
                  <a:pt x="0" y="0"/>
                </a:moveTo>
                <a:lnTo>
                  <a:pt x="94865" y="0"/>
                </a:lnTo>
                <a:lnTo>
                  <a:pt x="94865" y="195598"/>
                </a:lnTo>
                <a:lnTo>
                  <a:pt x="0" y="19559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108762" y="3606698"/>
            <a:ext cx="194310" cy="63923"/>
          </a:xfrm>
          <a:custGeom>
            <a:avLst/>
            <a:gdLst/>
            <a:ahLst/>
            <a:cxnLst/>
            <a:rect l="l" t="t" r="r" b="b"/>
            <a:pathLst>
              <a:path w="291465" h="95885">
                <a:moveTo>
                  <a:pt x="0" y="0"/>
                </a:moveTo>
                <a:lnTo>
                  <a:pt x="290920" y="0"/>
                </a:lnTo>
                <a:lnTo>
                  <a:pt x="290920" y="95258"/>
                </a:lnTo>
                <a:lnTo>
                  <a:pt x="0" y="9525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194591" y="3476299"/>
            <a:ext cx="63500" cy="130810"/>
          </a:xfrm>
          <a:custGeom>
            <a:avLst/>
            <a:gdLst/>
            <a:ahLst/>
            <a:cxnLst/>
            <a:rect l="l" t="t" r="r" b="b"/>
            <a:pathLst>
              <a:path w="95250" h="196214">
                <a:moveTo>
                  <a:pt x="0" y="0"/>
                </a:moveTo>
                <a:lnTo>
                  <a:pt x="94865" y="0"/>
                </a:lnTo>
                <a:lnTo>
                  <a:pt x="94865" y="195598"/>
                </a:lnTo>
                <a:lnTo>
                  <a:pt x="0" y="19559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194592" y="3606698"/>
            <a:ext cx="194310" cy="63923"/>
          </a:xfrm>
          <a:custGeom>
            <a:avLst/>
            <a:gdLst/>
            <a:ahLst/>
            <a:cxnLst/>
            <a:rect l="l" t="t" r="r" b="b"/>
            <a:pathLst>
              <a:path w="291465" h="95885">
                <a:moveTo>
                  <a:pt x="0" y="0"/>
                </a:moveTo>
                <a:lnTo>
                  <a:pt x="290920" y="0"/>
                </a:lnTo>
                <a:lnTo>
                  <a:pt x="290920" y="95258"/>
                </a:lnTo>
                <a:lnTo>
                  <a:pt x="0" y="9525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67504" y="415848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622550" y="415848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812288" y="3968750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812288" y="6013704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536796" y="396873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667504" y="403223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622550" y="396873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4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622550" y="403223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667504" y="588308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79"/>
                </a:lnTo>
                <a:lnTo>
                  <a:pt x="0" y="19557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6796" y="601346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622550" y="588308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79"/>
                </a:lnTo>
                <a:lnTo>
                  <a:pt x="0" y="19557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622550" y="601346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4" h="95250">
                <a:moveTo>
                  <a:pt x="0" y="0"/>
                </a:moveTo>
                <a:lnTo>
                  <a:pt x="290931" y="0"/>
                </a:lnTo>
                <a:lnTo>
                  <a:pt x="290931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78904" y="415213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933950" y="4152138"/>
            <a:ext cx="63500" cy="1728893"/>
          </a:xfrm>
          <a:custGeom>
            <a:avLst/>
            <a:gdLst/>
            <a:ahLst/>
            <a:cxnLst/>
            <a:rect l="l" t="t" r="r" b="b"/>
            <a:pathLst>
              <a:path w="95250" h="2593340">
                <a:moveTo>
                  <a:pt x="0" y="0"/>
                </a:moveTo>
                <a:lnTo>
                  <a:pt x="94868" y="0"/>
                </a:lnTo>
                <a:lnTo>
                  <a:pt x="94868" y="2593085"/>
                </a:lnTo>
                <a:lnTo>
                  <a:pt x="0" y="2593085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123688" y="3962400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123688" y="6007354"/>
            <a:ext cx="1728893" cy="63500"/>
          </a:xfrm>
          <a:custGeom>
            <a:avLst/>
            <a:gdLst/>
            <a:ahLst/>
            <a:cxnLst/>
            <a:rect l="l" t="t" r="r" b="b"/>
            <a:pathLst>
              <a:path w="2593340" h="95250">
                <a:moveTo>
                  <a:pt x="0" y="0"/>
                </a:moveTo>
                <a:lnTo>
                  <a:pt x="2593085" y="0"/>
                </a:lnTo>
                <a:lnTo>
                  <a:pt x="2593085" y="94868"/>
                </a:lnTo>
                <a:lnTo>
                  <a:pt x="0" y="94868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848196" y="396238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978904" y="402588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933950" y="3962383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50"/>
                </a:lnTo>
                <a:lnTo>
                  <a:pt x="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933950" y="4025883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80"/>
                </a:lnTo>
                <a:lnTo>
                  <a:pt x="0" y="195580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978904" y="587673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79"/>
                </a:lnTo>
                <a:lnTo>
                  <a:pt x="0" y="19557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848196" y="600711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933950" y="5876730"/>
            <a:ext cx="63500" cy="130387"/>
          </a:xfrm>
          <a:custGeom>
            <a:avLst/>
            <a:gdLst/>
            <a:ahLst/>
            <a:cxnLst/>
            <a:rect l="l" t="t" r="r" b="b"/>
            <a:pathLst>
              <a:path w="95250" h="195579">
                <a:moveTo>
                  <a:pt x="0" y="0"/>
                </a:moveTo>
                <a:lnTo>
                  <a:pt x="94868" y="0"/>
                </a:lnTo>
                <a:lnTo>
                  <a:pt x="94868" y="195579"/>
                </a:lnTo>
                <a:lnTo>
                  <a:pt x="0" y="19557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933950" y="6007117"/>
            <a:ext cx="194310" cy="63500"/>
          </a:xfrm>
          <a:custGeom>
            <a:avLst/>
            <a:gdLst/>
            <a:ahLst/>
            <a:cxnLst/>
            <a:rect l="l" t="t" r="r" b="b"/>
            <a:pathLst>
              <a:path w="291465" h="95250">
                <a:moveTo>
                  <a:pt x="0" y="0"/>
                </a:moveTo>
                <a:lnTo>
                  <a:pt x="290931" y="0"/>
                </a:lnTo>
                <a:lnTo>
                  <a:pt x="290931" y="95249"/>
                </a:lnTo>
                <a:lnTo>
                  <a:pt x="0" y="95249"/>
                </a:lnTo>
                <a:lnTo>
                  <a:pt x="0" y="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685796" y="4032233"/>
            <a:ext cx="1982047" cy="1738062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54847" rIns="0" bIns="0" rtlCol="0">
            <a:spAutoFit/>
          </a:bodyPr>
          <a:lstStyle/>
          <a:p>
            <a:pPr marL="557135" defTabSz="609630">
              <a:spcBef>
                <a:spcPts val="2007"/>
              </a:spcBef>
            </a:pPr>
            <a:r>
              <a:rPr sz="6467" b="1" spc="-493" dirty="0">
                <a:solidFill>
                  <a:srgbClr val="0F1D34"/>
                </a:solidFill>
                <a:latin typeface="Arial"/>
                <a:cs typeface="Arial"/>
              </a:rPr>
              <a:t>78</a:t>
            </a:r>
            <a:endParaRPr sz="6467">
              <a:solidFill>
                <a:prstClr val="black"/>
              </a:solidFill>
              <a:latin typeface="Arial"/>
              <a:cs typeface="Arial"/>
            </a:endParaRPr>
          </a:p>
          <a:p>
            <a:pPr marL="96525" marR="153677" algn="ctr" defTabSz="609630">
              <a:lnSpc>
                <a:spcPct val="109000"/>
              </a:lnSpc>
              <a:spcBef>
                <a:spcPts val="543"/>
              </a:spcBef>
            </a:pPr>
            <a:r>
              <a:rPr sz="1300" b="1" spc="-7" dirty="0">
                <a:solidFill>
                  <a:srgbClr val="FFFCF7"/>
                </a:solidFill>
                <a:latin typeface="Gill Sans MT"/>
                <a:cs typeface="Gill Sans MT"/>
              </a:rPr>
              <a:t>SHOOTINGS </a:t>
            </a:r>
            <a:r>
              <a:rPr sz="1300" b="1" spc="-17" dirty="0">
                <a:solidFill>
                  <a:srgbClr val="FFFCF7"/>
                </a:solidFill>
                <a:latin typeface="Gill Sans MT"/>
                <a:cs typeface="Gill Sans MT"/>
              </a:rPr>
              <a:t>IN </a:t>
            </a:r>
            <a:r>
              <a:rPr sz="1300" b="1" spc="-43" dirty="0">
                <a:solidFill>
                  <a:srgbClr val="FFFCF7"/>
                </a:solidFill>
                <a:latin typeface="Gill Sans MT"/>
                <a:cs typeface="Gill Sans MT"/>
              </a:rPr>
              <a:t>THE  </a:t>
            </a:r>
            <a:r>
              <a:rPr sz="1300" b="1" spc="10" dirty="0">
                <a:solidFill>
                  <a:srgbClr val="FFFCF7"/>
                </a:solidFill>
                <a:latin typeface="Gill Sans MT"/>
                <a:cs typeface="Gill Sans MT"/>
              </a:rPr>
              <a:t>NEIGHBORHOOD</a:t>
            </a:r>
            <a:endParaRPr sz="13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257835" y="1600189"/>
            <a:ext cx="1982047" cy="1692750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60773" rIns="0" bIns="0" rtlCol="0">
            <a:spAutoFit/>
          </a:bodyPr>
          <a:lstStyle/>
          <a:p>
            <a:pPr marL="576608" defTabSz="609630">
              <a:spcBef>
                <a:spcPts val="2053"/>
              </a:spcBef>
            </a:pPr>
            <a:r>
              <a:rPr sz="6467" b="1" spc="-490" dirty="0">
                <a:solidFill>
                  <a:srgbClr val="0F1D34"/>
                </a:solidFill>
                <a:latin typeface="Arial"/>
                <a:cs typeface="Arial"/>
              </a:rPr>
              <a:t>78</a:t>
            </a:r>
            <a:endParaRPr sz="6467">
              <a:solidFill>
                <a:prstClr val="black"/>
              </a:solidFill>
              <a:latin typeface="Arial"/>
              <a:cs typeface="Arial"/>
            </a:endParaRPr>
          </a:p>
          <a:p>
            <a:pPr marL="113036" marR="144787" algn="ctr" defTabSz="609630">
              <a:lnSpc>
                <a:spcPct val="109000"/>
              </a:lnSpc>
              <a:spcBef>
                <a:spcPts val="147"/>
              </a:spcBef>
            </a:pPr>
            <a:r>
              <a:rPr sz="1300" b="1" spc="-30" dirty="0">
                <a:solidFill>
                  <a:srgbClr val="FFFCF7"/>
                </a:solidFill>
                <a:latin typeface="Gill Sans MT"/>
                <a:cs typeface="Gill Sans MT"/>
              </a:rPr>
              <a:t>LETTING </a:t>
            </a:r>
            <a:r>
              <a:rPr sz="1300" b="1" spc="-3" dirty="0">
                <a:solidFill>
                  <a:srgbClr val="FFFCF7"/>
                </a:solidFill>
                <a:latin typeface="Gill Sans MT"/>
                <a:cs typeface="Gill Sans MT"/>
              </a:rPr>
              <a:t>CHILDREN  </a:t>
            </a:r>
            <a:r>
              <a:rPr sz="1300" b="1" spc="-57" dirty="0">
                <a:solidFill>
                  <a:srgbClr val="FFFCF7"/>
                </a:solidFill>
                <a:latin typeface="Gill Sans MT"/>
                <a:cs typeface="Gill Sans MT"/>
              </a:rPr>
              <a:t>GO </a:t>
            </a:r>
            <a:r>
              <a:rPr sz="1300" b="1" spc="-50" dirty="0">
                <a:solidFill>
                  <a:srgbClr val="FFFCF7"/>
                </a:solidFill>
                <a:latin typeface="Gill Sans MT"/>
                <a:cs typeface="Gill Sans MT"/>
              </a:rPr>
              <a:t>OUT </a:t>
            </a:r>
            <a:r>
              <a:rPr sz="1300" b="1" spc="-76" dirty="0">
                <a:solidFill>
                  <a:srgbClr val="FFFCF7"/>
                </a:solidFill>
                <a:latin typeface="Gill Sans MT"/>
                <a:cs typeface="Gill Sans MT"/>
              </a:rPr>
              <a:t>AT</a:t>
            </a:r>
            <a:r>
              <a:rPr sz="1300" b="1" spc="-200" dirty="0">
                <a:solidFill>
                  <a:srgbClr val="FFFCF7"/>
                </a:solidFill>
                <a:latin typeface="Gill Sans MT"/>
                <a:cs typeface="Gill Sans MT"/>
              </a:rPr>
              <a:t> </a:t>
            </a:r>
            <a:r>
              <a:rPr sz="1300" b="1" spc="-23" dirty="0">
                <a:solidFill>
                  <a:srgbClr val="FFFCF7"/>
                </a:solidFill>
                <a:latin typeface="Gill Sans MT"/>
                <a:cs typeface="Gill Sans MT"/>
              </a:rPr>
              <a:t>NIGHT</a:t>
            </a:r>
            <a:endParaRPr sz="13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497471" y="4264319"/>
            <a:ext cx="875453" cy="100546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defTabSz="609630">
              <a:spcBef>
                <a:spcPts val="80"/>
              </a:spcBef>
            </a:pPr>
            <a:r>
              <a:rPr sz="6467" b="1" spc="-127" dirty="0">
                <a:solidFill>
                  <a:srgbClr val="0F1D34"/>
                </a:solidFill>
                <a:latin typeface="Arial"/>
                <a:cs typeface="Arial"/>
              </a:rPr>
              <a:t>6</a:t>
            </a:r>
            <a:r>
              <a:rPr sz="6467" b="1" spc="-267" dirty="0">
                <a:solidFill>
                  <a:srgbClr val="0F1D34"/>
                </a:solidFill>
                <a:latin typeface="Arial"/>
                <a:cs typeface="Arial"/>
              </a:rPr>
              <a:t>2</a:t>
            </a:r>
            <a:endParaRPr sz="64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5222379" y="5212620"/>
            <a:ext cx="1528657" cy="64802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R="3387" indent="-49956" algn="ctr" defTabSz="609630">
              <a:lnSpc>
                <a:spcPct val="109000"/>
              </a:lnSpc>
              <a:spcBef>
                <a:spcPts val="67"/>
              </a:spcBef>
            </a:pPr>
            <a:r>
              <a:rPr sz="1300" b="1" spc="-10" dirty="0">
                <a:solidFill>
                  <a:srgbClr val="FFFCF7"/>
                </a:solidFill>
                <a:latin typeface="Gill Sans MT"/>
                <a:cs typeface="Gill Sans MT"/>
              </a:rPr>
              <a:t>DRUG </a:t>
            </a:r>
            <a:r>
              <a:rPr sz="1300" b="1" dirty="0">
                <a:solidFill>
                  <a:srgbClr val="FFFCF7"/>
                </a:solidFill>
                <a:latin typeface="Gill Sans MT"/>
                <a:cs typeface="Gill Sans MT"/>
              </a:rPr>
              <a:t>DEALERS  </a:t>
            </a:r>
            <a:r>
              <a:rPr sz="1300" b="1" spc="-17" dirty="0">
                <a:solidFill>
                  <a:srgbClr val="FFFCF7"/>
                </a:solidFill>
                <a:latin typeface="Gill Sans MT"/>
                <a:cs typeface="Gill Sans MT"/>
              </a:rPr>
              <a:t>IN </a:t>
            </a:r>
            <a:r>
              <a:rPr sz="1300" b="1" spc="-43" dirty="0">
                <a:solidFill>
                  <a:srgbClr val="FFFCF7"/>
                </a:solidFill>
                <a:latin typeface="Gill Sans MT"/>
                <a:cs typeface="Gill Sans MT"/>
              </a:rPr>
              <a:t>THE  </a:t>
            </a:r>
            <a:r>
              <a:rPr sz="1300" b="1" spc="-3" dirty="0">
                <a:solidFill>
                  <a:srgbClr val="FFFCF7"/>
                </a:solidFill>
                <a:latin typeface="Gill Sans MT"/>
                <a:cs typeface="Gill Sans MT"/>
              </a:rPr>
              <a:t>N</a:t>
            </a:r>
            <a:r>
              <a:rPr sz="1300" b="1" spc="7" dirty="0">
                <a:solidFill>
                  <a:srgbClr val="FFFCF7"/>
                </a:solidFill>
                <a:latin typeface="Gill Sans MT"/>
                <a:cs typeface="Gill Sans MT"/>
              </a:rPr>
              <a:t>E</a:t>
            </a:r>
            <a:r>
              <a:rPr sz="1300" b="1" spc="60" dirty="0">
                <a:solidFill>
                  <a:srgbClr val="FFFCF7"/>
                </a:solidFill>
                <a:latin typeface="Gill Sans MT"/>
                <a:cs typeface="Gill Sans MT"/>
              </a:rPr>
              <a:t>I</a:t>
            </a:r>
            <a:r>
              <a:rPr sz="1300" b="1" spc="-33" dirty="0">
                <a:solidFill>
                  <a:srgbClr val="FFFCF7"/>
                </a:solidFill>
                <a:latin typeface="Gill Sans MT"/>
                <a:cs typeface="Gill Sans MT"/>
              </a:rPr>
              <a:t>G</a:t>
            </a:r>
            <a:r>
              <a:rPr sz="1300" b="1" spc="13" dirty="0">
                <a:solidFill>
                  <a:srgbClr val="FFFCF7"/>
                </a:solidFill>
                <a:latin typeface="Gill Sans MT"/>
                <a:cs typeface="Gill Sans MT"/>
              </a:rPr>
              <a:t>H</a:t>
            </a:r>
            <a:r>
              <a:rPr sz="1300" b="1" spc="47" dirty="0">
                <a:solidFill>
                  <a:srgbClr val="FFFCF7"/>
                </a:solidFill>
                <a:latin typeface="Gill Sans MT"/>
                <a:cs typeface="Gill Sans MT"/>
              </a:rPr>
              <a:t>B</a:t>
            </a:r>
            <a:r>
              <a:rPr sz="1300" b="1" spc="7" dirty="0">
                <a:solidFill>
                  <a:srgbClr val="FFFCF7"/>
                </a:solidFill>
                <a:latin typeface="Gill Sans MT"/>
                <a:cs typeface="Gill Sans MT"/>
              </a:rPr>
              <a:t>O</a:t>
            </a:r>
            <a:r>
              <a:rPr sz="1300" b="1" spc="60" dirty="0">
                <a:solidFill>
                  <a:srgbClr val="FFFCF7"/>
                </a:solidFill>
                <a:latin typeface="Gill Sans MT"/>
                <a:cs typeface="Gill Sans MT"/>
              </a:rPr>
              <a:t>R</a:t>
            </a:r>
            <a:r>
              <a:rPr sz="1300" b="1" spc="13" dirty="0">
                <a:solidFill>
                  <a:srgbClr val="FFFCF7"/>
                </a:solidFill>
                <a:latin typeface="Gill Sans MT"/>
                <a:cs typeface="Gill Sans MT"/>
              </a:rPr>
              <a:t>H</a:t>
            </a:r>
            <a:r>
              <a:rPr sz="1300" b="1" spc="7" dirty="0">
                <a:solidFill>
                  <a:srgbClr val="FFFCF7"/>
                </a:solidFill>
                <a:latin typeface="Gill Sans MT"/>
                <a:cs typeface="Gill Sans MT"/>
              </a:rPr>
              <a:t>OO</a:t>
            </a:r>
            <a:r>
              <a:rPr sz="1300" b="1" spc="-57" dirty="0">
                <a:solidFill>
                  <a:srgbClr val="FFFCF7"/>
                </a:solidFill>
                <a:latin typeface="Gill Sans MT"/>
                <a:cs typeface="Gill Sans MT"/>
              </a:rPr>
              <a:t>D</a:t>
            </a:r>
            <a:endParaRPr sz="13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83" name="object 83"/>
          <p:cNvSpPr txBox="1">
            <a:spLocks noGrp="1"/>
          </p:cNvSpPr>
          <p:nvPr>
            <p:ph type="title"/>
          </p:nvPr>
        </p:nvSpPr>
        <p:spPr>
          <a:xfrm>
            <a:off x="1400241" y="367057"/>
            <a:ext cx="9372600" cy="66142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4234" b="1" spc="503" dirty="0">
                <a:solidFill>
                  <a:srgbClr val="373737"/>
                </a:solidFill>
                <a:latin typeface="Gill Sans MT"/>
                <a:cs typeface="Gill Sans MT"/>
              </a:rPr>
              <a:t>%</a:t>
            </a:r>
            <a:r>
              <a:rPr sz="4234" b="1" spc="-823" dirty="0">
                <a:solidFill>
                  <a:srgbClr val="373737"/>
                </a:solidFill>
                <a:latin typeface="Gill Sans MT"/>
                <a:cs typeface="Gill Sans MT"/>
              </a:rPr>
              <a:t> </a:t>
            </a:r>
            <a:r>
              <a:rPr sz="4234" b="1" spc="110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4234" b="1" spc="-173" dirty="0">
                <a:solidFill>
                  <a:srgbClr val="373737"/>
                </a:solidFill>
                <a:latin typeface="Gill Sans MT"/>
                <a:cs typeface="Gill Sans MT"/>
              </a:rPr>
              <a:t>Amani </a:t>
            </a:r>
            <a:r>
              <a:rPr sz="4234" b="1" spc="-47" dirty="0">
                <a:solidFill>
                  <a:srgbClr val="FFFFFF"/>
                </a:solidFill>
                <a:latin typeface="Gill Sans MT"/>
                <a:cs typeface="Gill Sans MT"/>
              </a:rPr>
              <a:t>residents </a:t>
            </a:r>
            <a:r>
              <a:rPr sz="4234" b="1" spc="-76" dirty="0">
                <a:solidFill>
                  <a:srgbClr val="373737"/>
                </a:solidFill>
                <a:latin typeface="Gill Sans MT"/>
                <a:cs typeface="Gill Sans MT"/>
              </a:rPr>
              <a:t>concerned </a:t>
            </a:r>
            <a:r>
              <a:rPr sz="4234" b="1" spc="-57" dirty="0">
                <a:solidFill>
                  <a:srgbClr val="FFFFFF"/>
                </a:solidFill>
                <a:latin typeface="Gill Sans MT"/>
                <a:cs typeface="Gill Sans MT"/>
              </a:rPr>
              <a:t>about</a:t>
            </a:r>
            <a:endParaRPr sz="4234">
              <a:latin typeface="Gill Sans MT"/>
              <a:cs typeface="Gill Sans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9850"/>
            <a:ext cx="9620250" cy="6788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361950"/>
          </a:xfrm>
          <a:custGeom>
            <a:avLst/>
            <a:gdLst/>
            <a:ahLst/>
            <a:cxnLst/>
            <a:rect l="l" t="t" r="r" b="b"/>
            <a:pathLst>
              <a:path w="18288000" h="542925">
                <a:moveTo>
                  <a:pt x="0" y="0"/>
                </a:moveTo>
                <a:lnTo>
                  <a:pt x="18288001" y="0"/>
                </a:lnTo>
                <a:lnTo>
                  <a:pt x="18288001" y="542925"/>
                </a:lnTo>
                <a:lnTo>
                  <a:pt x="0" y="542925"/>
                </a:lnTo>
                <a:lnTo>
                  <a:pt x="0" y="0"/>
                </a:lnTo>
                <a:close/>
              </a:path>
            </a:pathLst>
          </a:custGeom>
          <a:solidFill>
            <a:srgbClr val="FFC50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16902" y="368300"/>
            <a:ext cx="3975100" cy="6489700"/>
          </a:xfrm>
          <a:custGeom>
            <a:avLst/>
            <a:gdLst/>
            <a:ahLst/>
            <a:cxnLst/>
            <a:rect l="l" t="t" r="r" b="b"/>
            <a:pathLst>
              <a:path w="5962650" h="9734550">
                <a:moveTo>
                  <a:pt x="0" y="0"/>
                </a:moveTo>
                <a:lnTo>
                  <a:pt x="5962647" y="0"/>
                </a:lnTo>
                <a:lnTo>
                  <a:pt x="5962647" y="9734549"/>
                </a:lnTo>
                <a:lnTo>
                  <a:pt x="0" y="97345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60834" y="1467147"/>
            <a:ext cx="2541693" cy="449482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8467" marR="211677" defTabSz="609630">
              <a:lnSpc>
                <a:spcPts val="4300"/>
              </a:lnSpc>
              <a:spcBef>
                <a:spcPts val="650"/>
              </a:spcBef>
            </a:pPr>
            <a:r>
              <a:rPr sz="4000" b="1" spc="640" dirty="0">
                <a:solidFill>
                  <a:srgbClr val="212121"/>
                </a:solidFill>
                <a:latin typeface="Calibri"/>
                <a:cs typeface="Calibri"/>
              </a:rPr>
              <a:t>WHAT  </a:t>
            </a:r>
            <a:r>
              <a:rPr sz="4000" b="1" spc="557" dirty="0">
                <a:solidFill>
                  <a:srgbClr val="212121"/>
                </a:solidFill>
                <a:latin typeface="Calibri"/>
                <a:cs typeface="Calibri"/>
              </a:rPr>
              <a:t>ABOUT  </a:t>
            </a:r>
            <a:r>
              <a:rPr sz="4000" b="1" spc="533" dirty="0">
                <a:solidFill>
                  <a:srgbClr val="FFC503"/>
                </a:solidFill>
                <a:latin typeface="Calibri"/>
                <a:cs typeface="Calibri"/>
              </a:rPr>
              <a:t>TRAFFIC  </a:t>
            </a:r>
            <a:r>
              <a:rPr sz="4000" b="1" spc="810" dirty="0">
                <a:solidFill>
                  <a:srgbClr val="FFC503"/>
                </a:solidFill>
                <a:latin typeface="Calibri"/>
                <a:cs typeface="Calibri"/>
              </a:rPr>
              <a:t>S</a:t>
            </a:r>
            <a:r>
              <a:rPr sz="4000" b="1" spc="727" dirty="0">
                <a:solidFill>
                  <a:srgbClr val="FFC503"/>
                </a:solidFill>
                <a:latin typeface="Calibri"/>
                <a:cs typeface="Calibri"/>
              </a:rPr>
              <a:t>A</a:t>
            </a:r>
            <a:r>
              <a:rPr sz="4000" b="1" spc="440" dirty="0">
                <a:solidFill>
                  <a:srgbClr val="FFC503"/>
                </a:solidFill>
                <a:latin typeface="Calibri"/>
                <a:cs typeface="Calibri"/>
              </a:rPr>
              <a:t>F</a:t>
            </a:r>
            <a:r>
              <a:rPr sz="4000" b="1" spc="380" dirty="0">
                <a:solidFill>
                  <a:srgbClr val="FFC503"/>
                </a:solidFill>
                <a:latin typeface="Calibri"/>
                <a:cs typeface="Calibri"/>
              </a:rPr>
              <a:t>E</a:t>
            </a:r>
            <a:r>
              <a:rPr sz="4000" b="1" spc="413" dirty="0">
                <a:solidFill>
                  <a:srgbClr val="FFC503"/>
                </a:solidFill>
                <a:latin typeface="Calibri"/>
                <a:cs typeface="Calibri"/>
              </a:rPr>
              <a:t>T</a:t>
            </a:r>
            <a:r>
              <a:rPr sz="4000" b="1" spc="880" dirty="0">
                <a:solidFill>
                  <a:srgbClr val="FFC503"/>
                </a:solidFill>
                <a:latin typeface="Calibri"/>
                <a:cs typeface="Calibri"/>
              </a:rPr>
              <a:t>Y</a:t>
            </a:r>
            <a:r>
              <a:rPr sz="4000" b="1" spc="543" dirty="0">
                <a:solidFill>
                  <a:srgbClr val="FFC503"/>
                </a:solidFill>
                <a:latin typeface="Calibri"/>
                <a:cs typeface="Calibri"/>
              </a:rPr>
              <a:t>?</a:t>
            </a:r>
            <a:endParaRPr sz="40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defTabSz="609630">
              <a:lnSpc>
                <a:spcPts val="4550"/>
              </a:lnSpc>
              <a:spcBef>
                <a:spcPts val="3740"/>
              </a:spcBef>
            </a:pPr>
            <a:r>
              <a:rPr sz="4000" b="1" spc="567" dirty="0">
                <a:solidFill>
                  <a:srgbClr val="FFC503"/>
                </a:solidFill>
                <a:latin typeface="Calibri"/>
                <a:cs typeface="Calibri"/>
              </a:rPr>
              <a:t>2017</a:t>
            </a:r>
            <a:endParaRPr sz="40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3387" defTabSz="609630">
              <a:lnSpc>
                <a:spcPts val="4300"/>
              </a:lnSpc>
              <a:spcBef>
                <a:spcPts val="310"/>
              </a:spcBef>
            </a:pPr>
            <a:r>
              <a:rPr sz="4000" b="1" spc="533" dirty="0">
                <a:solidFill>
                  <a:srgbClr val="0F1D34"/>
                </a:solidFill>
                <a:latin typeface="Calibri"/>
                <a:cs typeface="Calibri"/>
              </a:rPr>
              <a:t>TRAFFIC  </a:t>
            </a:r>
            <a:r>
              <a:rPr sz="4000" b="1" spc="910" dirty="0">
                <a:solidFill>
                  <a:srgbClr val="0F1D34"/>
                </a:solidFill>
                <a:latin typeface="Calibri"/>
                <a:cs typeface="Calibri"/>
              </a:rPr>
              <a:t>C</a:t>
            </a:r>
            <a:r>
              <a:rPr sz="4000" b="1" spc="623" dirty="0">
                <a:solidFill>
                  <a:srgbClr val="0F1D34"/>
                </a:solidFill>
                <a:latin typeface="Calibri"/>
                <a:cs typeface="Calibri"/>
              </a:rPr>
              <a:t>R</a:t>
            </a:r>
            <a:r>
              <a:rPr sz="4000" b="1" spc="727" dirty="0">
                <a:solidFill>
                  <a:srgbClr val="0F1D34"/>
                </a:solidFill>
                <a:latin typeface="Calibri"/>
                <a:cs typeface="Calibri"/>
              </a:rPr>
              <a:t>A</a:t>
            </a:r>
            <a:r>
              <a:rPr sz="4000" b="1" spc="810" dirty="0">
                <a:solidFill>
                  <a:srgbClr val="0F1D34"/>
                </a:solidFill>
                <a:latin typeface="Calibri"/>
                <a:cs typeface="Calibri"/>
              </a:rPr>
              <a:t>S</a:t>
            </a:r>
            <a:r>
              <a:rPr sz="4000" b="1" spc="540" dirty="0">
                <a:solidFill>
                  <a:srgbClr val="0F1D34"/>
                </a:solidFill>
                <a:latin typeface="Calibri"/>
                <a:cs typeface="Calibri"/>
              </a:rPr>
              <a:t>H</a:t>
            </a:r>
            <a:r>
              <a:rPr sz="4000" b="1" spc="380" dirty="0">
                <a:solidFill>
                  <a:srgbClr val="0F1D34"/>
                </a:solidFill>
                <a:latin typeface="Calibri"/>
                <a:cs typeface="Calibri"/>
              </a:rPr>
              <a:t>E</a:t>
            </a:r>
            <a:r>
              <a:rPr sz="4000" b="1" spc="813" dirty="0">
                <a:solidFill>
                  <a:srgbClr val="0F1D34"/>
                </a:solidFill>
                <a:latin typeface="Calibri"/>
                <a:cs typeface="Calibri"/>
              </a:rPr>
              <a:t>S</a:t>
            </a:r>
            <a:endParaRPr sz="40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3333-FB7C-4494-9A36-9553C2044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984" y="685800"/>
            <a:ext cx="10018713" cy="17525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sign&#10;&#10;Description generated with high confidence">
            <a:extLst>
              <a:ext uri="{FF2B5EF4-FFF2-40B4-BE49-F238E27FC236}">
                <a16:creationId xmlns:a16="http://schemas.microsoft.com/office/drawing/2014/main" id="{D9B92B87-3633-4330-AF7B-7AC5EF822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4271" r="4786"/>
          <a:stretch/>
        </p:blipFill>
        <p:spPr>
          <a:xfrm>
            <a:off x="3338817" y="937469"/>
            <a:ext cx="7910207" cy="5853856"/>
          </a:xfrm>
        </p:spPr>
      </p:pic>
    </p:spTree>
    <p:extLst>
      <p:ext uri="{BB962C8B-B14F-4D97-AF65-F5344CB8AC3E}">
        <p14:creationId xmlns:p14="http://schemas.microsoft.com/office/powerpoint/2010/main" val="14283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6BA167A-D3C3-4EE8-8B5E-136792087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810CA83B-630E-45DB-ADCB-F02604285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7A57B554-6973-429A-818B-524C03DA4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89ED2DB2-F3BB-4B5E-84E6-CC259E394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93816493-5723-43CF-95A9-2CDEC9B11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A9964935-0316-4743-BD2E-35B86AF48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2B20A700-1547-48D5-AA6F-C1473539C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35" name="Content Placeholder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185066A5-F0A9-4807-979A-ECCF49E7A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6" b="124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2A2366C-96BE-4587-BABC-529047265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557" y="3336063"/>
            <a:ext cx="7055369" cy="228613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0E67E-F258-442E-ACA5-9FA8DD9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184" y="3531612"/>
            <a:ext cx="6672838" cy="14143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 dirty="0"/>
              <a:t>K</a:t>
            </a:r>
            <a:r>
              <a:rPr lang="en-US" sz="4800" b="1" u="sng" dirty="0"/>
              <a:t>NO</a:t>
            </a:r>
            <a:r>
              <a:rPr lang="en-US" sz="4800" dirty="0"/>
              <a:t>W DATA</a:t>
            </a:r>
            <a:br>
              <a:rPr lang="en-US" sz="4800" dirty="0"/>
            </a:br>
            <a:r>
              <a:rPr lang="en-US" sz="4800" dirty="0"/>
              <a:t>K</a:t>
            </a:r>
            <a:r>
              <a:rPr lang="en-US" sz="4800" b="1" u="sng" dirty="0"/>
              <a:t>NO</a:t>
            </a:r>
            <a:r>
              <a:rPr lang="en-US" sz="4800" dirty="0"/>
              <a:t>W CHANGE</a:t>
            </a:r>
          </a:p>
        </p:txBody>
      </p:sp>
    </p:spTree>
    <p:extLst>
      <p:ext uri="{BB962C8B-B14F-4D97-AF65-F5344CB8AC3E}">
        <p14:creationId xmlns:p14="http://schemas.microsoft.com/office/powerpoint/2010/main" val="172019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4DBDFA9-08EB-4D7B-A78D-C55FA04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5DB6DAD-8C73-48BA-A076-DD97829AC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049C0B3B-222A-4303-80BE-D4314A395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07FDF952-3B6F-4C6D-B66C-94D87E627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EBA0FAD-1126-46FB-9D2D-BEA3E8FC4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58A7569F-71E5-4C1E-8F61-7B4D50B6B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E25C137-81F4-4388-AAAC-599E23DED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D206EDD-AE31-46E1-94E0-1477E39BB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94414-AB7D-4E5C-8EC2-93A3D6840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632" y="648930"/>
            <a:ext cx="4922391" cy="59455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br>
              <a:rPr lang="en-US" sz="1500" b="1" dirty="0"/>
            </a:br>
            <a:br>
              <a:rPr lang="en-US" sz="1500" b="1" dirty="0"/>
            </a:br>
            <a:br>
              <a:rPr lang="en-US" sz="1500" b="1" dirty="0"/>
            </a:br>
            <a:r>
              <a:rPr lang="en-US" sz="3100" b="1" dirty="0"/>
              <a:t>Amani Data Chat Check List-</a:t>
            </a:r>
            <a:r>
              <a:rPr lang="en-US" sz="1500" b="1" dirty="0"/>
              <a:t>-</a:t>
            </a:r>
            <a:br>
              <a:rPr lang="en-US" sz="1500" dirty="0"/>
            </a:br>
            <a:br>
              <a:rPr lang="en-US" sz="1500" dirty="0"/>
            </a:br>
            <a:r>
              <a:rPr lang="en-US" sz="1500" b="1" dirty="0"/>
              <a:t>Work with Britney to schedule data chat and recruit participants. Britney’s contact info is </a:t>
            </a:r>
            <a:br>
              <a:rPr lang="en-US" sz="1500" dirty="0"/>
            </a:br>
            <a:r>
              <a:rPr lang="en-US" sz="1500" b="1" dirty="0"/>
              <a:t>Conduct the data chat as a stand-alone, a pop-up or in conjunction with another event.</a:t>
            </a:r>
            <a:br>
              <a:rPr lang="en-US" sz="1500" dirty="0"/>
            </a:br>
            <a:r>
              <a:rPr lang="en-US" sz="1500" b="1" dirty="0"/>
              <a:t>Become familiar with the slides and the data – what do YOU think is most interesting?</a:t>
            </a:r>
            <a:br>
              <a:rPr lang="en-US" sz="1500" dirty="0"/>
            </a:br>
            <a:r>
              <a:rPr lang="en-US" sz="1500" b="1" dirty="0"/>
              <a:t>Get materials ready</a:t>
            </a:r>
            <a:br>
              <a:rPr lang="en-US" sz="1500" dirty="0"/>
            </a:br>
            <a:r>
              <a:rPr lang="en-US" sz="1500" b="1" dirty="0"/>
              <a:t>Large Map of Amani</a:t>
            </a:r>
            <a:br>
              <a:rPr lang="en-US" sz="1500" dirty="0"/>
            </a:br>
            <a:r>
              <a:rPr lang="en-US" sz="1500" b="1" dirty="0"/>
              <a:t>Hot Spot lay-overs</a:t>
            </a:r>
            <a:br>
              <a:rPr lang="en-US" sz="1500" dirty="0"/>
            </a:br>
            <a:r>
              <a:rPr lang="en-US" sz="1500" b="1" dirty="0"/>
              <a:t>3 Poster boards and Laminated data sheets</a:t>
            </a:r>
            <a:br>
              <a:rPr lang="en-US" sz="1500" dirty="0"/>
            </a:br>
            <a:r>
              <a:rPr lang="en-US" sz="1500" b="1" dirty="0"/>
              <a:t>Choose slides of interest and arrange on board</a:t>
            </a:r>
            <a:br>
              <a:rPr lang="en-US" sz="1500" dirty="0"/>
            </a:br>
            <a:r>
              <a:rPr lang="en-US" sz="1500" b="1" dirty="0"/>
              <a:t>(slides are numbered on the back)</a:t>
            </a:r>
            <a:br>
              <a:rPr lang="en-US" sz="1500" dirty="0"/>
            </a:br>
            <a:r>
              <a:rPr lang="en-US" sz="1500" b="1" dirty="0"/>
              <a:t>Post-it notes for ideas</a:t>
            </a:r>
            <a:br>
              <a:rPr lang="en-US" sz="1500" dirty="0"/>
            </a:br>
            <a:r>
              <a:rPr lang="en-US" sz="1500" b="1" dirty="0"/>
              <a:t>Summary of Amani Survey sheets</a:t>
            </a:r>
            <a:br>
              <a:rPr lang="en-US" sz="1500" dirty="0"/>
            </a:br>
            <a:r>
              <a:rPr lang="en-US" sz="1500" b="1" dirty="0"/>
              <a:t>“What’s YOUR priority” sheets</a:t>
            </a:r>
            <a:br>
              <a:rPr lang="en-US" sz="1500" dirty="0"/>
            </a:br>
            <a:r>
              <a:rPr lang="en-US" sz="1500" b="1" dirty="0"/>
              <a:t>Signup sheet for people who want to receive more information</a:t>
            </a:r>
            <a:br>
              <a:rPr lang="en-US" sz="1500" dirty="0"/>
            </a:br>
            <a:r>
              <a:rPr lang="en-US" sz="1500" b="1" dirty="0"/>
              <a:t>Pens/pencils</a:t>
            </a:r>
            <a:br>
              <a:rPr lang="en-US" sz="1500" dirty="0"/>
            </a:br>
            <a:r>
              <a:rPr lang="en-US" sz="1500" b="1" dirty="0"/>
              <a:t>Candy (optional but good)</a:t>
            </a:r>
            <a:br>
              <a:rPr lang="en-US" sz="1500" dirty="0"/>
            </a:br>
            <a:r>
              <a:rPr lang="en-US" sz="1500" b="1" dirty="0"/>
              <a:t>Safety Signs—Slow Down</a:t>
            </a:r>
            <a:br>
              <a:rPr lang="en-US" sz="1500" dirty="0"/>
            </a:br>
            <a:r>
              <a:rPr lang="en-US" sz="1500" b="1" dirty="0"/>
              <a:t>Maps of Amani -- paper size</a:t>
            </a:r>
            <a:br>
              <a:rPr lang="en-US" sz="1500" dirty="0"/>
            </a:br>
            <a:r>
              <a:rPr lang="en-US" sz="1500" b="1" dirty="0"/>
              <a:t>You’ll need a table and 2-3 easels to hold boards.</a:t>
            </a:r>
            <a:br>
              <a:rPr lang="en-US" sz="1500" dirty="0"/>
            </a:br>
            <a:r>
              <a:rPr lang="en-US" sz="1500" b="1" dirty="0"/>
              <a:t>Binder with full survey results</a:t>
            </a:r>
            <a:br>
              <a:rPr lang="en-US" sz="1500" dirty="0"/>
            </a:br>
            <a:r>
              <a:rPr lang="en-US" sz="1500" b="1" dirty="0"/>
              <a:t>Please be sure to return all slides to Britney. </a:t>
            </a:r>
            <a:br>
              <a:rPr lang="en-US" sz="1500" dirty="0"/>
            </a:br>
            <a:br>
              <a:rPr lang="en-US" sz="1500" dirty="0"/>
            </a:br>
            <a:r>
              <a:rPr lang="en-US" sz="1500" b="1" dirty="0"/>
              <a:t>Amani data chat checklist</a:t>
            </a:r>
            <a:br>
              <a:rPr lang="en-US" sz="1500" dirty="0"/>
            </a:br>
            <a:endParaRPr lang="en-US" sz="15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72A2F7-5F5F-488B-BEDA-EA9D4C7DF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7A38ACBF-0F60-4794-9A0C-8CE4CC6FC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8BE0AB99-4C84-4F4F-9411-B1F1E5F52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0D3C3C7-47EA-4712-BE5C-A2C4A373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159649C-1860-450A-97D9-498572CFE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B3B99536-7190-4407-A82A-83E9748F5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A270AEAB-26D7-48EB-973F-F91C667B2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2" name="Rounded Rectangle 16">
            <a:extLst>
              <a:ext uri="{FF2B5EF4-FFF2-40B4-BE49-F238E27FC236}">
                <a16:creationId xmlns:a16="http://schemas.microsoft.com/office/drawing/2014/main" id="{D6D68964-CEC4-48CF-B092-C972FF1BF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5419641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6" descr="Checklist">
            <a:extLst>
              <a:ext uri="{FF2B5EF4-FFF2-40B4-BE49-F238E27FC236}">
                <a16:creationId xmlns:a16="http://schemas.microsoft.com/office/drawing/2014/main" id="{CBE67A7D-7307-4521-A5A4-979CB30D0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356" y="1011765"/>
            <a:ext cx="4546708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7E07B9-1150-4218-9A36-003981646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613349F-D184-4C46-9B18-6F1A95F1D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09E85F-1D67-4C64-90C6-FE8AC8ABB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4C85A91-5533-4CC0-A26B-EEC2CECC7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0710B56F-68C2-45C8-A232-E013FB3B0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D8CA4871-DBDA-470E-9FA3-D99EFB74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ABDAAA7-F2E9-4B1E-8E8F-010C1A90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98AB7C7-447A-4B00-B347-C99F42056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D2F21-7813-42A0-B2BA-EC7CE0C6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4" r="13140"/>
          <a:stretch/>
        </p:blipFill>
        <p:spPr>
          <a:xfrm>
            <a:off x="20" y="10"/>
            <a:ext cx="6470908" cy="6857990"/>
          </a:xfrm>
          <a:custGeom>
            <a:avLst/>
            <a:gdLst>
              <a:gd name="connsiteX0" fmla="*/ 0 w 6470928"/>
              <a:gd name="connsiteY0" fmla="*/ 0 h 6858000"/>
              <a:gd name="connsiteX1" fmla="*/ 5180733 w 6470928"/>
              <a:gd name="connsiteY1" fmla="*/ 0 h 6858000"/>
              <a:gd name="connsiteX2" fmla="*/ 4548412 w 6470928"/>
              <a:gd name="connsiteY2" fmla="*/ 2502760 h 6858000"/>
              <a:gd name="connsiteX3" fmla="*/ 4562355 w 6470928"/>
              <a:gd name="connsiteY3" fmla="*/ 2506282 h 6858000"/>
              <a:gd name="connsiteX4" fmla="*/ 4548102 w 6470928"/>
              <a:gd name="connsiteY4" fmla="*/ 2512589 h 6858000"/>
              <a:gd name="connsiteX5" fmla="*/ 6470928 w 6470928"/>
              <a:gd name="connsiteY5" fmla="*/ 6858000 h 6858000"/>
              <a:gd name="connsiteX6" fmla="*/ 0 w 64709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928" h="6858000">
                <a:moveTo>
                  <a:pt x="0" y="0"/>
                </a:moveTo>
                <a:lnTo>
                  <a:pt x="5180733" y="0"/>
                </a:lnTo>
                <a:lnTo>
                  <a:pt x="4548412" y="2502760"/>
                </a:lnTo>
                <a:lnTo>
                  <a:pt x="4562355" y="2506282"/>
                </a:lnTo>
                <a:lnTo>
                  <a:pt x="4548102" y="2512589"/>
                </a:lnTo>
                <a:lnTo>
                  <a:pt x="647092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800D7C-84CF-49EB-B5C3-0BEE3C30D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9"/>
          <a:stretch/>
        </p:blipFill>
        <p:spPr>
          <a:xfrm>
            <a:off x="4545660" y="10"/>
            <a:ext cx="7646340" cy="6857990"/>
          </a:xfrm>
          <a:custGeom>
            <a:avLst/>
            <a:gdLst>
              <a:gd name="connsiteX0" fmla="*/ 635077 w 7646340"/>
              <a:gd name="connsiteY0" fmla="*/ 0 h 6858000"/>
              <a:gd name="connsiteX1" fmla="*/ 7646340 w 7646340"/>
              <a:gd name="connsiteY1" fmla="*/ 0 h 6858000"/>
              <a:gd name="connsiteX2" fmla="*/ 7646340 w 7646340"/>
              <a:gd name="connsiteY2" fmla="*/ 6858000 h 6858000"/>
              <a:gd name="connsiteX3" fmla="*/ 1925271 w 7646340"/>
              <a:gd name="connsiteY3" fmla="*/ 6858000 h 6858000"/>
              <a:gd name="connsiteX4" fmla="*/ 2445 w 7646340"/>
              <a:gd name="connsiteY4" fmla="*/ 2512588 h 6858000"/>
              <a:gd name="connsiteX5" fmla="*/ 0 w 7646340"/>
              <a:gd name="connsiteY5" fmla="*/ 25136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6340" h="6858000">
                <a:moveTo>
                  <a:pt x="635077" y="0"/>
                </a:moveTo>
                <a:lnTo>
                  <a:pt x="7646340" y="0"/>
                </a:lnTo>
                <a:lnTo>
                  <a:pt x="7646340" y="6858000"/>
                </a:lnTo>
                <a:lnTo>
                  <a:pt x="1925271" y="6858000"/>
                </a:lnTo>
                <a:lnTo>
                  <a:pt x="2445" y="2512588"/>
                </a:lnTo>
                <a:lnTo>
                  <a:pt x="0" y="2513671"/>
                </a:lnTo>
                <a:close/>
              </a:path>
            </a:pathLst>
          </a:custGeom>
        </p:spPr>
      </p:pic>
      <p:sp>
        <p:nvSpPr>
          <p:cNvPr id="24" name="Freeform 8">
            <a:extLst>
              <a:ext uri="{FF2B5EF4-FFF2-40B4-BE49-F238E27FC236}">
                <a16:creationId xmlns:a16="http://schemas.microsoft.com/office/drawing/2014/main" id="{C681453A-CA86-4B84-8B23-768F487C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6933" y="-16933"/>
            <a:ext cx="7340600" cy="6883400"/>
          </a:xfrm>
          <a:custGeom>
            <a:avLst/>
            <a:gdLst>
              <a:gd name="connsiteX0" fmla="*/ 5427133 w 7340600"/>
              <a:gd name="connsiteY0" fmla="*/ 8466 h 6883400"/>
              <a:gd name="connsiteX1" fmla="*/ 4783666 w 7340600"/>
              <a:gd name="connsiteY1" fmla="*/ 2573866 h 6883400"/>
              <a:gd name="connsiteX2" fmla="*/ 7340600 w 7340600"/>
              <a:gd name="connsiteY2" fmla="*/ 6874933 h 6883400"/>
              <a:gd name="connsiteX3" fmla="*/ 0 w 7340600"/>
              <a:gd name="connsiteY3" fmla="*/ 6883400 h 6883400"/>
              <a:gd name="connsiteX4" fmla="*/ 8466 w 7340600"/>
              <a:gd name="connsiteY4" fmla="*/ 0 h 6883400"/>
              <a:gd name="connsiteX5" fmla="*/ 5427133 w 7340600"/>
              <a:gd name="connsiteY5" fmla="*/ 8466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0600" h="6883400">
                <a:moveTo>
                  <a:pt x="5427133" y="8466"/>
                </a:moveTo>
                <a:lnTo>
                  <a:pt x="4783666" y="2573866"/>
                </a:lnTo>
                <a:lnTo>
                  <a:pt x="7340600" y="6874933"/>
                </a:lnTo>
                <a:lnTo>
                  <a:pt x="0" y="6883400"/>
                </a:lnTo>
                <a:lnTo>
                  <a:pt x="8466" y="0"/>
                </a:lnTo>
                <a:lnTo>
                  <a:pt x="5427133" y="8466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1892F-6194-4CF6-A161-291A55CE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34067"/>
            <a:ext cx="4062942" cy="2489200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</a:rPr>
              <a:t>Where do you stay?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0B523D-9F58-4C53-9A4A-35C9C7AD3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64100" y="-4763"/>
            <a:ext cx="5014912" cy="6862763"/>
            <a:chOff x="2928938" y="-4763"/>
            <a:chExt cx="5014912" cy="6862763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539CD57-F12E-4A0B-AECE-66B518E6D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2AE86A8-D1A3-4A43-8D75-23F767287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83F7A5BB-150F-4CD2-9FC1-C0F34478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848E71B3-6883-4C29-BF1D-8DAF69638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1E45F1E7-35DA-4536-B690-977E41CC7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C5025DE4-1F85-424D-9466-369089D3A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2060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6BA167A-D3C3-4EE8-8B5E-136792087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10CA83B-630E-45DB-ADCB-F02604285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A57B554-6973-429A-818B-524C03DA4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9ED2DB2-F3BB-4B5E-84E6-CC259E394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3816493-5723-43CF-95A9-2CDEC9B11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9964935-0316-4743-BD2E-35B86AF48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B20A700-1547-48D5-AA6F-C1473539C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73F9D11-20BD-4755-B131-A5F531520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1A7E8AB-A4C4-464D-A411-D2B26F94D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6" r="9091" b="145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 13">
            <a:extLst>
              <a:ext uri="{FF2B5EF4-FFF2-40B4-BE49-F238E27FC236}">
                <a16:creationId xmlns:a16="http://schemas.microsoft.com/office/drawing/2014/main" id="{8EB90C4A-98AE-4031-9ED8-4063AF898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6933" y="-16933"/>
            <a:ext cx="7340600" cy="6883400"/>
          </a:xfrm>
          <a:custGeom>
            <a:avLst/>
            <a:gdLst>
              <a:gd name="connsiteX0" fmla="*/ 5427133 w 7340600"/>
              <a:gd name="connsiteY0" fmla="*/ 8466 h 6883400"/>
              <a:gd name="connsiteX1" fmla="*/ 4783666 w 7340600"/>
              <a:gd name="connsiteY1" fmla="*/ 2573866 h 6883400"/>
              <a:gd name="connsiteX2" fmla="*/ 7340600 w 7340600"/>
              <a:gd name="connsiteY2" fmla="*/ 6874933 h 6883400"/>
              <a:gd name="connsiteX3" fmla="*/ 0 w 7340600"/>
              <a:gd name="connsiteY3" fmla="*/ 6883400 h 6883400"/>
              <a:gd name="connsiteX4" fmla="*/ 8466 w 7340600"/>
              <a:gd name="connsiteY4" fmla="*/ 0 h 6883400"/>
              <a:gd name="connsiteX5" fmla="*/ 5427133 w 7340600"/>
              <a:gd name="connsiteY5" fmla="*/ 8466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0600" h="6883400">
                <a:moveTo>
                  <a:pt x="5427133" y="8466"/>
                </a:moveTo>
                <a:lnTo>
                  <a:pt x="4783666" y="2573866"/>
                </a:lnTo>
                <a:lnTo>
                  <a:pt x="7340600" y="6874933"/>
                </a:lnTo>
                <a:lnTo>
                  <a:pt x="0" y="6883400"/>
                </a:lnTo>
                <a:lnTo>
                  <a:pt x="8466" y="0"/>
                </a:lnTo>
                <a:lnTo>
                  <a:pt x="5427133" y="8466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FACEA-16F9-403C-AA9E-D76A321B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34067"/>
            <a:ext cx="4080932" cy="33104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>
                <a:solidFill>
                  <a:schemeClr val="bg1"/>
                </a:solidFill>
              </a:rPr>
              <a:t>What do you think?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63F840-D9FC-4A00-AD5E-A92B1469D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64100" y="-4763"/>
            <a:ext cx="5014912" cy="6862763"/>
            <a:chOff x="2928938" y="-4763"/>
            <a:chExt cx="5014912" cy="6862763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D38D45D-EF27-4B10-ACF6-5709ECC2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E738667-74E2-4FA0-9B05-260D9F3D7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A5044C01-88A9-414D-ACC3-1A13B71FC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883D39A-EF33-4BD1-AA7F-AD7CC905D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C98FB2E-0AE9-4B67-BBA2-65D60B760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B5ECBF49-84ED-4A43-BDB5-7B89B3E77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579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A374-253D-4E61-8383-0D7D7A0EE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4" descr="A picture containing person, indoor, floor&#10;&#10;Description generated with very high confidence">
            <a:extLst>
              <a:ext uri="{FF2B5EF4-FFF2-40B4-BE49-F238E27FC236}">
                <a16:creationId xmlns:a16="http://schemas.microsoft.com/office/drawing/2014/main" id="{7E827E76-11A9-4E32-B6D4-1E9485892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t="3659"/>
          <a:stretch/>
        </p:blipFill>
        <p:spPr>
          <a:xfrm>
            <a:off x="-632862" y="0"/>
            <a:ext cx="8010524" cy="698968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4B2F99-FD01-4A2B-B6C5-B10C0605B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-313" r="111" b="2667"/>
          <a:stretch/>
        </p:blipFill>
        <p:spPr>
          <a:xfrm>
            <a:off x="5475642" y="-1"/>
            <a:ext cx="6716358" cy="7117196"/>
          </a:xfrm>
        </p:spPr>
      </p:pic>
    </p:spTree>
    <p:extLst>
      <p:ext uri="{BB962C8B-B14F-4D97-AF65-F5344CB8AC3E}">
        <p14:creationId xmlns:p14="http://schemas.microsoft.com/office/powerpoint/2010/main" val="32858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368AF-B6AB-49E3-B6F4-983DFF278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 r="2" b="1356"/>
          <a:stretch/>
        </p:blipFill>
        <p:spPr>
          <a:xfrm>
            <a:off x="2842976" y="10"/>
            <a:ext cx="9349024" cy="6857990"/>
          </a:xfrm>
          <a:custGeom>
            <a:avLst/>
            <a:gdLst>
              <a:gd name="connsiteX0" fmla="*/ 2273046 w 9349024"/>
              <a:gd name="connsiteY0" fmla="*/ 0 h 6858000"/>
              <a:gd name="connsiteX1" fmla="*/ 9349024 w 9349024"/>
              <a:gd name="connsiteY1" fmla="*/ 0 h 6858000"/>
              <a:gd name="connsiteX2" fmla="*/ 9349024 w 9349024"/>
              <a:gd name="connsiteY2" fmla="*/ 6858000 h 6858000"/>
              <a:gd name="connsiteX3" fmla="*/ 3637728 w 9349024"/>
              <a:gd name="connsiteY3" fmla="*/ 6858000 h 6858000"/>
              <a:gd name="connsiteX4" fmla="*/ 1389913 w 9349024"/>
              <a:gd name="connsiteY4" fmla="*/ 5346664 h 6858000"/>
              <a:gd name="connsiteX5" fmla="*/ 885243 w 9349024"/>
              <a:gd name="connsiteY5" fmla="*/ 0 h 6858000"/>
              <a:gd name="connsiteX6" fmla="*/ 2190127 w 9349024"/>
              <a:gd name="connsiteY6" fmla="*/ 0 h 6858000"/>
              <a:gd name="connsiteX7" fmla="*/ 1308199 w 9349024"/>
              <a:gd name="connsiteY7" fmla="*/ 5339373 h 6858000"/>
              <a:gd name="connsiteX8" fmla="*/ 1331212 w 9349024"/>
              <a:gd name="connsiteY8" fmla="*/ 5343174 h 6858000"/>
              <a:gd name="connsiteX9" fmla="*/ 1325137 w 9349024"/>
              <a:gd name="connsiteY9" fmla="*/ 5353491 h 6858000"/>
              <a:gd name="connsiteX10" fmla="*/ 3293864 w 9349024"/>
              <a:gd name="connsiteY10" fmla="*/ 6858000 h 6858000"/>
              <a:gd name="connsiteX11" fmla="*/ 747340 w 9349024"/>
              <a:gd name="connsiteY11" fmla="*/ 6858000 h 6858000"/>
              <a:gd name="connsiteX12" fmla="*/ 0 w 9349024"/>
              <a:gd name="connsiteY12" fmla="*/ 51717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49024" h="6858000">
                <a:moveTo>
                  <a:pt x="2273046" y="0"/>
                </a:moveTo>
                <a:lnTo>
                  <a:pt x="9349024" y="0"/>
                </a:lnTo>
                <a:lnTo>
                  <a:pt x="9349024" y="6858000"/>
                </a:lnTo>
                <a:lnTo>
                  <a:pt x="3637728" y="6858000"/>
                </a:lnTo>
                <a:lnTo>
                  <a:pt x="1389913" y="5346664"/>
                </a:lnTo>
                <a:close/>
                <a:moveTo>
                  <a:pt x="885243" y="0"/>
                </a:moveTo>
                <a:lnTo>
                  <a:pt x="2190127" y="0"/>
                </a:lnTo>
                <a:lnTo>
                  <a:pt x="1308199" y="5339373"/>
                </a:lnTo>
                <a:lnTo>
                  <a:pt x="1331212" y="5343174"/>
                </a:lnTo>
                <a:lnTo>
                  <a:pt x="1325137" y="5353491"/>
                </a:lnTo>
                <a:lnTo>
                  <a:pt x="3293864" y="6858000"/>
                </a:lnTo>
                <a:lnTo>
                  <a:pt x="747340" y="6858000"/>
                </a:lnTo>
                <a:lnTo>
                  <a:pt x="0" y="5171763"/>
                </a:lnTo>
                <a:close/>
              </a:path>
            </a:pathLst>
          </a:custGeom>
        </p:spPr>
      </p:pic>
      <p:sp>
        <p:nvSpPr>
          <p:cNvPr id="42" name="Freeform 47">
            <a:extLst>
              <a:ext uri="{FF2B5EF4-FFF2-40B4-BE49-F238E27FC236}">
                <a16:creationId xmlns:a16="http://schemas.microsoft.com/office/drawing/2014/main" id="{D130C404-7F7B-4548-8C55-62825B21A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4058951" y="-15832"/>
            <a:ext cx="8129873" cy="6889518"/>
          </a:xfrm>
          <a:custGeom>
            <a:avLst/>
            <a:gdLst>
              <a:gd name="connsiteX0" fmla="*/ 0 w 8129873"/>
              <a:gd name="connsiteY0" fmla="*/ 0 h 6889518"/>
              <a:gd name="connsiteX1" fmla="*/ 0 w 8129873"/>
              <a:gd name="connsiteY1" fmla="*/ 6889518 h 6889518"/>
              <a:gd name="connsiteX2" fmla="*/ 6207942 w 8129873"/>
              <a:gd name="connsiteY2" fmla="*/ 6882299 h 6889518"/>
              <a:gd name="connsiteX3" fmla="*/ 8129873 w 8129873"/>
              <a:gd name="connsiteY3" fmla="*/ 5349831 h 6889518"/>
              <a:gd name="connsiteX4" fmla="*/ 7291674 w 8129873"/>
              <a:gd name="connsiteY4" fmla="*/ 7365 h 6889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73" h="6889518">
                <a:moveTo>
                  <a:pt x="0" y="0"/>
                </a:moveTo>
                <a:lnTo>
                  <a:pt x="0" y="6889518"/>
                </a:lnTo>
                <a:lnTo>
                  <a:pt x="6207942" y="6882299"/>
                </a:lnTo>
                <a:lnTo>
                  <a:pt x="8129873" y="5349831"/>
                </a:lnTo>
                <a:lnTo>
                  <a:pt x="7291674" y="7365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6C57A3-C865-400D-AB61-249A296F9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13893" y="0"/>
            <a:ext cx="2436813" cy="6858001"/>
            <a:chOff x="1320800" y="0"/>
            <a:chExt cx="2436813" cy="685800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855B6713-6A70-4D66-87BD-4C267713C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F7E4032B-DF0C-452A-AFB4-E9F89370F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348A3661-C2C4-4CE9-8880-3194487AA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F330FD51-2D35-4F26-8B96-CEBF3AE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2DFC8E58-0D71-4B9F-B5E6-D942D2A32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97A5AD4D-FDF9-4439-BE53-C03E24F90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376AF82-1ED5-4ED1-BF3A-25136F9B9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r="4113"/>
          <a:stretch/>
        </p:blipFill>
        <p:spPr>
          <a:xfrm>
            <a:off x="20" y="10"/>
            <a:ext cx="6480684" cy="6857990"/>
          </a:xfrm>
          <a:custGeom>
            <a:avLst/>
            <a:gdLst>
              <a:gd name="connsiteX0" fmla="*/ 5033104 w 6480704"/>
              <a:gd name="connsiteY0" fmla="*/ 0 h 6858000"/>
              <a:gd name="connsiteX1" fmla="*/ 5116023 w 6480704"/>
              <a:gd name="connsiteY1" fmla="*/ 0 h 6858000"/>
              <a:gd name="connsiteX2" fmla="*/ 4232890 w 6480704"/>
              <a:gd name="connsiteY2" fmla="*/ 5346664 h 6858000"/>
              <a:gd name="connsiteX3" fmla="*/ 6480704 w 6480704"/>
              <a:gd name="connsiteY3" fmla="*/ 6858000 h 6858000"/>
              <a:gd name="connsiteX4" fmla="*/ 6136840 w 6480704"/>
              <a:gd name="connsiteY4" fmla="*/ 6858000 h 6858000"/>
              <a:gd name="connsiteX5" fmla="*/ 4168113 w 6480704"/>
              <a:gd name="connsiteY5" fmla="*/ 5353491 h 6858000"/>
              <a:gd name="connsiteX6" fmla="*/ 4174188 w 6480704"/>
              <a:gd name="connsiteY6" fmla="*/ 5343174 h 6858000"/>
              <a:gd name="connsiteX7" fmla="*/ 4151175 w 6480704"/>
              <a:gd name="connsiteY7" fmla="*/ 5339373 h 6858000"/>
              <a:gd name="connsiteX8" fmla="*/ 0 w 6480704"/>
              <a:gd name="connsiteY8" fmla="*/ 0 h 6858000"/>
              <a:gd name="connsiteX9" fmla="*/ 3728219 w 6480704"/>
              <a:gd name="connsiteY9" fmla="*/ 0 h 6858000"/>
              <a:gd name="connsiteX10" fmla="*/ 2842976 w 6480704"/>
              <a:gd name="connsiteY10" fmla="*/ 5171763 h 6858000"/>
              <a:gd name="connsiteX11" fmla="*/ 3590317 w 6480704"/>
              <a:gd name="connsiteY11" fmla="*/ 6858000 h 6858000"/>
              <a:gd name="connsiteX12" fmla="*/ 0 w 6480704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80704" h="6858000">
                <a:moveTo>
                  <a:pt x="5033104" y="0"/>
                </a:moveTo>
                <a:lnTo>
                  <a:pt x="5116023" y="0"/>
                </a:lnTo>
                <a:lnTo>
                  <a:pt x="4232890" y="5346664"/>
                </a:lnTo>
                <a:lnTo>
                  <a:pt x="6480704" y="6858000"/>
                </a:lnTo>
                <a:lnTo>
                  <a:pt x="6136840" y="6858000"/>
                </a:lnTo>
                <a:lnTo>
                  <a:pt x="4168113" y="5353491"/>
                </a:lnTo>
                <a:lnTo>
                  <a:pt x="4174188" y="5343174"/>
                </a:lnTo>
                <a:lnTo>
                  <a:pt x="4151175" y="5339373"/>
                </a:lnTo>
                <a:close/>
                <a:moveTo>
                  <a:pt x="0" y="0"/>
                </a:moveTo>
                <a:lnTo>
                  <a:pt x="3728219" y="0"/>
                </a:lnTo>
                <a:lnTo>
                  <a:pt x="2842976" y="5171763"/>
                </a:lnTo>
                <a:lnTo>
                  <a:pt x="35903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E6B02-54AD-4757-91B0-28C68116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228" y="558799"/>
            <a:ext cx="6648795" cy="1413935"/>
          </a:xfrm>
          <a:effectLst/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Early Action--Slow Down Signs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279CEEB2-C8AA-493C-BFE5-B9F761617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0581" y="2048934"/>
            <a:ext cx="6652441" cy="373805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Next Up– 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Data Chat Pop-Ups in the Hot Spots</a:t>
            </a:r>
          </a:p>
        </p:txBody>
      </p:sp>
    </p:spTree>
    <p:extLst>
      <p:ext uri="{BB962C8B-B14F-4D97-AF65-F5344CB8AC3E}">
        <p14:creationId xmlns:p14="http://schemas.microsoft.com/office/powerpoint/2010/main" val="40013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600" y="3630154"/>
            <a:ext cx="2406227" cy="141491"/>
          </a:xfrm>
          <a:prstGeom prst="rect">
            <a:avLst/>
          </a:prstGeom>
        </p:spPr>
        <p:txBody>
          <a:bodyPr vert="horz" wrap="square" lIns="0" tIns="423" rIns="0" bIns="0" rtlCol="0">
            <a:spAutoFit/>
          </a:bodyPr>
          <a:lstStyle/>
          <a:p>
            <a:pPr defTabSz="609630">
              <a:lnSpc>
                <a:spcPts val="1080"/>
              </a:lnSpc>
              <a:spcBef>
                <a:spcPts val="3"/>
              </a:spcBef>
              <a:tabLst>
                <a:tab pos="1199363" algn="l"/>
                <a:tab pos="1783593" algn="l"/>
              </a:tabLst>
            </a:pPr>
            <a:r>
              <a:rPr sz="1067" spc="163" dirty="0">
                <a:solidFill>
                  <a:prstClr val="black"/>
                </a:solidFill>
                <a:latin typeface="Verdana"/>
                <a:cs typeface="Verdana"/>
              </a:rPr>
              <a:t>3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0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33" spc="177" dirty="0">
                <a:solidFill>
                  <a:prstClr val="black"/>
                </a:solidFill>
                <a:latin typeface="Georgia"/>
                <a:cs typeface="Georgia"/>
              </a:rPr>
              <a:t>-</a:t>
            </a:r>
            <a:r>
              <a:rPr sz="1033" spc="-20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067" spc="273" dirty="0">
                <a:solidFill>
                  <a:prstClr val="black"/>
                </a:solidFill>
                <a:latin typeface="Verdana"/>
                <a:cs typeface="Verdana"/>
              </a:rPr>
              <a:t>6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0</a:t>
            </a:r>
            <a:r>
              <a:rPr sz="1067" spc="-14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33" spc="177" dirty="0">
                <a:solidFill>
                  <a:prstClr val="black"/>
                </a:solidFill>
                <a:latin typeface="Georgia"/>
                <a:cs typeface="Georgia"/>
              </a:rPr>
              <a:t>-</a:t>
            </a:r>
            <a:r>
              <a:rPr sz="1033" spc="-23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067" spc="273" dirty="0">
                <a:solidFill>
                  <a:prstClr val="black"/>
                </a:solidFill>
                <a:latin typeface="Verdana"/>
                <a:cs typeface="Verdana"/>
              </a:rPr>
              <a:t>9</a:t>
            </a:r>
            <a:r>
              <a:rPr sz="1067" spc="-14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0	</a:t>
            </a:r>
            <a:r>
              <a:rPr sz="1067" spc="333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43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z="1067" spc="-14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67" dirty="0">
                <a:solidFill>
                  <a:prstClr val="black"/>
                </a:solidFill>
                <a:latin typeface="Verdana"/>
                <a:cs typeface="Verdana"/>
              </a:rPr>
              <a:t>Y	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sz="1067" spc="-16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250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sz="1067" spc="-16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43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z="1067" spc="-16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7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endParaRPr sz="1067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84" y="1799162"/>
            <a:ext cx="2960793" cy="1373880"/>
          </a:xfrm>
          <a:prstGeom prst="rect">
            <a:avLst/>
          </a:prstGeom>
        </p:spPr>
        <p:txBody>
          <a:bodyPr vert="horz" wrap="square" lIns="0" tIns="65193" rIns="0" bIns="0" rtlCol="0">
            <a:spAutoFit/>
          </a:bodyPr>
          <a:lstStyle/>
          <a:p>
            <a:pPr marL="8467" marR="3387" defTabSz="609630">
              <a:lnSpc>
                <a:spcPts val="5100"/>
              </a:lnSpc>
              <a:spcBef>
                <a:spcPts val="513"/>
              </a:spcBef>
            </a:pPr>
            <a:r>
              <a:rPr sz="4534" spc="-130" dirty="0">
                <a:solidFill>
                  <a:prstClr val="black"/>
                </a:solidFill>
                <a:latin typeface="Arial Narrow"/>
                <a:cs typeface="Arial Narrow"/>
              </a:rPr>
              <a:t>WHAT </a:t>
            </a:r>
            <a:r>
              <a:rPr sz="4534" spc="-147" dirty="0">
                <a:solidFill>
                  <a:prstClr val="black"/>
                </a:solidFill>
                <a:latin typeface="Arial Narrow"/>
                <a:cs typeface="Arial Narrow"/>
              </a:rPr>
              <a:t>WE  </a:t>
            </a:r>
            <a:r>
              <a:rPr sz="4534" spc="-267" dirty="0">
                <a:solidFill>
                  <a:prstClr val="black"/>
                </a:solidFill>
                <a:latin typeface="Arial Narrow"/>
                <a:cs typeface="Arial Narrow"/>
              </a:rPr>
              <a:t>KNOW</a:t>
            </a:r>
            <a:r>
              <a:rPr sz="4534" spc="5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4534" spc="-260" dirty="0">
                <a:solidFill>
                  <a:prstClr val="black"/>
                </a:solidFill>
                <a:latin typeface="Arial Narrow"/>
                <a:cs typeface="Arial Narrow"/>
              </a:rPr>
              <a:t>ABOUT</a:t>
            </a:r>
            <a:endParaRPr sz="4534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1" y="3155950"/>
            <a:ext cx="2997200" cy="91270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101177" rIns="0" bIns="0" rtlCol="0">
            <a:spAutoFit/>
          </a:bodyPr>
          <a:lstStyle/>
          <a:p>
            <a:pPr marL="247239" defTabSz="609630">
              <a:spcBef>
                <a:spcPts val="797"/>
              </a:spcBef>
            </a:pPr>
            <a:r>
              <a:rPr sz="5267" spc="213" dirty="0">
                <a:solidFill>
                  <a:srgbClr val="FFFCF7"/>
                </a:solidFill>
                <a:latin typeface="Arial Narrow"/>
                <a:cs typeface="Arial Narrow"/>
              </a:rPr>
              <a:t>A </a:t>
            </a:r>
            <a:r>
              <a:rPr sz="5267" spc="-60" dirty="0">
                <a:solidFill>
                  <a:srgbClr val="FFFCF7"/>
                </a:solidFill>
                <a:latin typeface="Arial Narrow"/>
                <a:cs typeface="Arial Narrow"/>
              </a:rPr>
              <a:t>M </a:t>
            </a:r>
            <a:r>
              <a:rPr sz="5267" spc="213" dirty="0">
                <a:solidFill>
                  <a:srgbClr val="FFFCF7"/>
                </a:solidFill>
                <a:latin typeface="Arial Narrow"/>
                <a:cs typeface="Arial Narrow"/>
              </a:rPr>
              <a:t>A </a:t>
            </a:r>
            <a:r>
              <a:rPr sz="5267" spc="-337" dirty="0">
                <a:solidFill>
                  <a:srgbClr val="FFFCF7"/>
                </a:solidFill>
                <a:latin typeface="Arial Narrow"/>
                <a:cs typeface="Arial Narrow"/>
              </a:rPr>
              <a:t>N</a:t>
            </a:r>
            <a:r>
              <a:rPr sz="5267" spc="-153" dirty="0">
                <a:solidFill>
                  <a:srgbClr val="FFFCF7"/>
                </a:solidFill>
                <a:latin typeface="Arial Narrow"/>
                <a:cs typeface="Arial Narrow"/>
              </a:rPr>
              <a:t> </a:t>
            </a:r>
            <a:r>
              <a:rPr sz="5267" spc="43" dirty="0">
                <a:solidFill>
                  <a:srgbClr val="FFFCF7"/>
                </a:solidFill>
                <a:latin typeface="Arial Narrow"/>
                <a:cs typeface="Arial Narrow"/>
              </a:rPr>
              <a:t>I</a:t>
            </a:r>
            <a:endParaRPr sz="52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70318" y="0"/>
            <a:ext cx="8515350" cy="6858000"/>
          </a:xfrm>
          <a:custGeom>
            <a:avLst/>
            <a:gdLst/>
            <a:ahLst/>
            <a:cxnLst/>
            <a:rect l="l" t="t" r="r" b="b"/>
            <a:pathLst>
              <a:path w="12773025" h="10287000">
                <a:moveTo>
                  <a:pt x="0" y="0"/>
                </a:moveTo>
                <a:lnTo>
                  <a:pt x="12772969" y="0"/>
                </a:lnTo>
                <a:lnTo>
                  <a:pt x="1277296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70717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4734" y="774917"/>
            <a:ext cx="105198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8</a:t>
            </a:r>
            <a:r>
              <a:rPr sz="4000" spc="277" dirty="0">
                <a:solidFill>
                  <a:srgbClr val="FFFCF7"/>
                </a:solidFill>
                <a:latin typeface="Arial Narrow"/>
                <a:cs typeface="Arial Narrow"/>
              </a:rPr>
              <a:t>7</a:t>
            </a: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3</a:t>
            </a: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9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43442" y="1517650"/>
            <a:ext cx="2038350" cy="36304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3810" rIns="0" bIns="0" rtlCol="0">
            <a:spAutoFit/>
          </a:bodyPr>
          <a:lstStyle/>
          <a:p>
            <a:pPr defTabSz="609630">
              <a:spcBef>
                <a:spcPts val="30"/>
              </a:spcBef>
            </a:pPr>
            <a:endParaRPr sz="12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2317" defTabSz="609630"/>
            <a:r>
              <a:rPr sz="1067" spc="38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39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7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1067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50" dirty="0">
                <a:solidFill>
                  <a:srgbClr val="FFFCF7"/>
                </a:solidFill>
                <a:latin typeface="Verdana"/>
                <a:cs typeface="Verdana"/>
              </a:rPr>
              <a:t>L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39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endParaRPr sz="1067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8000" y="177800"/>
            <a:ext cx="1047750" cy="1187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84892" y="5994400"/>
            <a:ext cx="2038350" cy="369759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423" rIns="0" bIns="0" rtlCol="0">
            <a:spAutoFit/>
          </a:bodyPr>
          <a:lstStyle/>
          <a:p>
            <a:pPr defTabSz="609630">
              <a:spcBef>
                <a:spcPts val="3"/>
              </a:spcBef>
            </a:pPr>
            <a:endParaRPr sz="133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45369" defTabSz="609630"/>
            <a:r>
              <a:rPr sz="1067" spc="240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97" dirty="0">
                <a:solidFill>
                  <a:srgbClr val="FFFCF7"/>
                </a:solidFill>
                <a:latin typeface="Verdana"/>
                <a:cs typeface="Verdana"/>
              </a:rPr>
              <a:t>C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83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7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1067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7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50" dirty="0">
                <a:solidFill>
                  <a:srgbClr val="FFFCF7"/>
                </a:solidFill>
                <a:latin typeface="Verdana"/>
                <a:cs typeface="Verdana"/>
              </a:rPr>
              <a:t>L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40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1067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55224" y="6188485"/>
            <a:ext cx="134747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09630">
              <a:lnSpc>
                <a:spcPts val="900"/>
              </a:lnSpc>
              <a:tabLst>
                <a:tab pos="440712" algn="l"/>
              </a:tabLst>
            </a:pPr>
            <a:r>
              <a:rPr sz="900" spc="193" dirty="0">
                <a:solidFill>
                  <a:srgbClr val="0F1D34"/>
                </a:solidFill>
                <a:latin typeface="Verdana"/>
                <a:cs typeface="Verdana"/>
              </a:rPr>
              <a:t>S</a:t>
            </a:r>
            <a:r>
              <a:rPr sz="900" spc="-13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0F1D34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0F1D34"/>
                </a:solidFill>
                <a:latin typeface="Verdana"/>
                <a:cs typeface="Verdana"/>
              </a:rPr>
              <a:t>T	T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0F1D34"/>
                </a:solidFill>
                <a:latin typeface="Verdana"/>
                <a:cs typeface="Verdana"/>
              </a:rPr>
              <a:t>A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0F1D34"/>
                </a:solidFill>
                <a:latin typeface="Verdana"/>
                <a:cs typeface="Verdana"/>
              </a:rPr>
              <a:t>R</a:t>
            </a:r>
            <a:r>
              <a:rPr sz="900" spc="-136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0F1D34"/>
                </a:solidFill>
                <a:latin typeface="Verdana"/>
                <a:cs typeface="Verdana"/>
              </a:rPr>
              <a:t>G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0F1D34"/>
                </a:solidFill>
                <a:latin typeface="Verdana"/>
                <a:cs typeface="Verdana"/>
              </a:rPr>
              <a:t>E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0F1D34"/>
                </a:solidFill>
                <a:latin typeface="Verdana"/>
                <a:cs typeface="Verdana"/>
              </a:rPr>
              <a:t>T</a:t>
            </a:r>
            <a:r>
              <a:rPr sz="900" spc="-136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0F1D34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56233" y="5359617"/>
            <a:ext cx="27262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94033" y="5283417"/>
            <a:ext cx="27262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6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40400" y="4673600"/>
            <a:ext cx="1498600" cy="119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02434" y="3079967"/>
            <a:ext cx="52874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3</a:t>
            </a: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24284" y="673317"/>
            <a:ext cx="95207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522</a:t>
            </a:r>
            <a:r>
              <a:rPr sz="4000" spc="-503" dirty="0">
                <a:solidFill>
                  <a:srgbClr val="FFFCF7"/>
                </a:solidFill>
                <a:latin typeface="Arial Narrow"/>
                <a:cs typeface="Arial Narrow"/>
              </a:rPr>
              <a:t>1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42413" y="6076950"/>
            <a:ext cx="1714500" cy="274499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540" rIns="0" bIns="0" rtlCol="0">
            <a:spAutoFit/>
          </a:bodyPr>
          <a:lstStyle/>
          <a:p>
            <a:pPr defTabSz="609630">
              <a:spcBef>
                <a:spcPts val="20"/>
              </a:spcBef>
            </a:pPr>
            <a:endParaRPr sz="8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7397" defTabSz="609630">
              <a:spcBef>
                <a:spcPts val="3"/>
              </a:spcBef>
            </a:pP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K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69034" y="736817"/>
            <a:ext cx="108923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3</a:t>
            </a:r>
            <a:r>
              <a:rPr sz="4000" spc="567" dirty="0">
                <a:solidFill>
                  <a:srgbClr val="FFFCF7"/>
                </a:solidFill>
                <a:latin typeface="Arial Narrow"/>
                <a:cs typeface="Arial Narrow"/>
              </a:rPr>
              <a:t>4</a:t>
            </a: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88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37745" y="1479550"/>
            <a:ext cx="2044700" cy="34887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0" rIns="0" bIns="0" rtlCol="0">
            <a:spAutoFit/>
          </a:bodyPr>
          <a:lstStyle/>
          <a:p>
            <a:pPr defTabSz="609630"/>
            <a:endParaRPr sz="8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3210" defTabSz="609630">
              <a:spcBef>
                <a:spcPts val="623"/>
              </a:spcBef>
              <a:tabLst>
                <a:tab pos="1204444" algn="l"/>
              </a:tabLst>
            </a:pP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93" dirty="0">
                <a:solidFill>
                  <a:srgbClr val="FFFCF7"/>
                </a:solidFill>
                <a:latin typeface="Verdana"/>
                <a:cs typeface="Verdana"/>
              </a:rPr>
              <a:t>U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	</a:t>
            </a:r>
            <a:r>
              <a:rPr sz="900" spc="293" dirty="0">
                <a:solidFill>
                  <a:srgbClr val="FFFCF7"/>
                </a:solidFill>
                <a:latin typeface="Verdana"/>
                <a:cs typeface="Verdana"/>
              </a:rPr>
              <a:t>U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39250" y="361950"/>
            <a:ext cx="1371600" cy="996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25008" y="3752850"/>
            <a:ext cx="2038350" cy="48598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3387" rIns="0" bIns="0" rtlCol="0">
            <a:spAutoFit/>
          </a:bodyPr>
          <a:lstStyle/>
          <a:p>
            <a:pPr defTabSz="609630">
              <a:spcBef>
                <a:spcPts val="27"/>
              </a:spcBef>
            </a:pPr>
            <a:endParaRPr sz="93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4261" marR="183312" indent="161298" defTabSz="609630">
              <a:lnSpc>
                <a:spcPct val="129600"/>
              </a:lnSpc>
            </a:pPr>
            <a:r>
              <a:rPr sz="900" spc="240" dirty="0">
                <a:solidFill>
                  <a:srgbClr val="FFFCF7"/>
                </a:solidFill>
                <a:latin typeface="Verdana"/>
                <a:cs typeface="Verdana"/>
              </a:rPr>
              <a:t>F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867" spc="143" dirty="0">
                <a:solidFill>
                  <a:srgbClr val="FFFCF7"/>
                </a:solidFill>
                <a:latin typeface="Georgia"/>
                <a:cs typeface="Georgia"/>
              </a:rPr>
              <a:t>-</a:t>
            </a:r>
            <a:r>
              <a:rPr sz="867" spc="-23" dirty="0">
                <a:solidFill>
                  <a:srgbClr val="FFFCF7"/>
                </a:solidFill>
                <a:latin typeface="Georgia"/>
                <a:cs typeface="Georgia"/>
              </a:rPr>
              <a:t> </a:t>
            </a:r>
            <a:r>
              <a:rPr sz="900" spc="280" dirty="0">
                <a:solidFill>
                  <a:srgbClr val="FFFCF7"/>
                </a:solidFill>
                <a:latin typeface="Verdana"/>
                <a:cs typeface="Verdana"/>
              </a:rPr>
              <a:t>B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 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0" dirty="0">
                <a:solidFill>
                  <a:srgbClr val="FFFCF7"/>
                </a:solidFill>
                <a:latin typeface="Verdana"/>
                <a:cs typeface="Verdana"/>
              </a:rPr>
              <a:t>Z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096250" y="4914900"/>
            <a:ext cx="1492249" cy="1047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213850" y="2432050"/>
            <a:ext cx="1790700" cy="1308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9654" y="1454150"/>
            <a:ext cx="2038350" cy="445934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4233" rIns="0" bIns="0" rtlCol="0">
            <a:spAutoFit/>
          </a:bodyPr>
          <a:lstStyle/>
          <a:p>
            <a:pPr defTabSz="609630">
              <a:spcBef>
                <a:spcPts val="33"/>
              </a:spcBef>
            </a:pP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19368" marR="388639" indent="-237079" defTabSz="609630">
              <a:lnSpc>
                <a:spcPct val="129600"/>
              </a:lnSpc>
            </a:pP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  </a:t>
            </a:r>
            <a:r>
              <a:rPr sz="900" spc="300" dirty="0">
                <a:solidFill>
                  <a:srgbClr val="FFFCF7"/>
                </a:solidFill>
                <a:latin typeface="Verdana"/>
                <a:cs typeface="Verdana"/>
              </a:rPr>
              <a:t>V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40184" y="3079967"/>
            <a:ext cx="69638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r>
              <a:rPr sz="4000" spc="-503" dirty="0">
                <a:solidFill>
                  <a:srgbClr val="FFFCF7"/>
                </a:solidFill>
                <a:latin typeface="Arial Narrow"/>
                <a:cs typeface="Arial Narrow"/>
              </a:rPr>
              <a:t>1</a:t>
            </a: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77933" y="3086317"/>
            <a:ext cx="84412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r>
              <a:rPr sz="4000" spc="277" dirty="0">
                <a:solidFill>
                  <a:srgbClr val="FFFCF7"/>
                </a:solidFill>
                <a:latin typeface="Arial Narrow"/>
                <a:cs typeface="Arial Narrow"/>
              </a:rPr>
              <a:t>7</a:t>
            </a:r>
            <a:r>
              <a:rPr sz="4000" spc="567" dirty="0">
                <a:solidFill>
                  <a:srgbClr val="FFFCF7"/>
                </a:solidFill>
                <a:latin typeface="Arial Narrow"/>
                <a:cs typeface="Arial Narrow"/>
              </a:rPr>
              <a:t>4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96109" y="3759200"/>
            <a:ext cx="2038350" cy="56271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5400" rIns="0" bIns="0" rtlCol="0">
            <a:spAutoFit/>
          </a:bodyPr>
          <a:lstStyle/>
          <a:p>
            <a:pPr marL="174845" marR="130393" algn="ctr" defTabSz="609630">
              <a:lnSpc>
                <a:spcPct val="129600"/>
              </a:lnSpc>
              <a:spcBef>
                <a:spcPts val="200"/>
              </a:spcBef>
              <a:tabLst>
                <a:tab pos="382712" algn="l"/>
                <a:tab pos="1384369" algn="l"/>
              </a:tabLst>
            </a:pP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	</a:t>
            </a:r>
            <a:r>
              <a:rPr sz="900" spc="467" dirty="0">
                <a:solidFill>
                  <a:srgbClr val="FFFCF7"/>
                </a:solidFill>
                <a:latin typeface="Verdana"/>
                <a:cs typeface="Verdana"/>
              </a:rPr>
              <a:t>W</a:t>
            </a:r>
            <a:r>
              <a:rPr sz="900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 </a:t>
            </a:r>
            <a:r>
              <a:rPr sz="900" spc="14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	</a:t>
            </a:r>
            <a:r>
              <a:rPr sz="900" spc="280" dirty="0">
                <a:solidFill>
                  <a:srgbClr val="FFFCF7"/>
                </a:solidFill>
                <a:latin typeface="Verdana"/>
                <a:cs typeface="Verdana"/>
              </a:rPr>
              <a:t>B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40" dirty="0">
                <a:solidFill>
                  <a:srgbClr val="FFFCF7"/>
                </a:solidFill>
                <a:latin typeface="Verdana"/>
                <a:cs typeface="Verdana"/>
              </a:rPr>
              <a:t>C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0" dirty="0">
                <a:solidFill>
                  <a:srgbClr val="FFFCF7"/>
                </a:solidFill>
                <a:latin typeface="Verdana"/>
                <a:cs typeface="Verdana"/>
              </a:rPr>
              <a:t>L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  <a:p>
            <a:pPr marL="39372" algn="ctr" defTabSz="609630">
              <a:spcBef>
                <a:spcPts val="320"/>
              </a:spcBef>
            </a:pP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43409" y="3727450"/>
            <a:ext cx="2038350" cy="498492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3387" rIns="0" bIns="0" rtlCol="0">
            <a:spAutoFit/>
          </a:bodyPr>
          <a:lstStyle/>
          <a:p>
            <a:pPr defTabSz="609630">
              <a:spcBef>
                <a:spcPts val="27"/>
              </a:spcBef>
            </a:pPr>
            <a:endParaRPr sz="11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1328" algn="ctr" defTabSz="609630"/>
            <a:r>
              <a:rPr sz="900" spc="300" dirty="0">
                <a:solidFill>
                  <a:srgbClr val="FFFCF7"/>
                </a:solidFill>
                <a:latin typeface="Verdana"/>
                <a:cs typeface="Verdana"/>
              </a:rPr>
              <a:t>V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40" dirty="0">
                <a:solidFill>
                  <a:srgbClr val="FFFCF7"/>
                </a:solidFill>
                <a:latin typeface="Verdana"/>
                <a:cs typeface="Verdana"/>
              </a:rPr>
              <a:t>C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  <a:p>
            <a:pPr marR="31328" algn="ctr" defTabSz="609630">
              <a:spcBef>
                <a:spcPts val="320"/>
              </a:spcBef>
            </a:pP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65950" y="285749"/>
            <a:ext cx="1060450" cy="1028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75150" y="2743200"/>
            <a:ext cx="914400" cy="85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10400" y="2882900"/>
            <a:ext cx="958850" cy="83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86D1-3623-4585-A69D-CD755EFA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6CA5D-160E-4A54-A8FC-F18EAA231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the people and partners of Amani</a:t>
            </a:r>
          </a:p>
          <a:p>
            <a:r>
              <a:rPr lang="en-US" dirty="0"/>
              <a:t>Carrie Koss Vallejo, Gerardo Mares, Cassandra Leopold</a:t>
            </a:r>
          </a:p>
          <a:p>
            <a:r>
              <a:rPr lang="en-US" dirty="0"/>
              <a:t>Link to the </a:t>
            </a:r>
            <a:r>
              <a:rPr lang="en-US" dirty="0">
                <a:hlinkClick r:id="rId2"/>
              </a:rPr>
              <a:t>avatars</a:t>
            </a:r>
            <a:r>
              <a:rPr lang="en-US" dirty="0"/>
              <a:t>  </a:t>
            </a:r>
          </a:p>
          <a:p>
            <a:r>
              <a:rPr lang="en-US" dirty="0"/>
              <a:t>Link to the survey itself</a:t>
            </a:r>
          </a:p>
          <a:p>
            <a:r>
              <a:rPr lang="en-US" dirty="0"/>
              <a:t>Questions?? </a:t>
            </a:r>
            <a:r>
              <a:rPr lang="en-US" dirty="0">
                <a:hlinkClick r:id="rId3"/>
              </a:rPr>
              <a:t>Katie@DataYouCanUse.org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7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600" y="3630154"/>
            <a:ext cx="2406227" cy="141491"/>
          </a:xfrm>
          <a:prstGeom prst="rect">
            <a:avLst/>
          </a:prstGeom>
        </p:spPr>
        <p:txBody>
          <a:bodyPr vert="horz" wrap="square" lIns="0" tIns="423" rIns="0" bIns="0" rtlCol="0">
            <a:spAutoFit/>
          </a:bodyPr>
          <a:lstStyle/>
          <a:p>
            <a:pPr defTabSz="609630">
              <a:lnSpc>
                <a:spcPts val="1080"/>
              </a:lnSpc>
              <a:spcBef>
                <a:spcPts val="3"/>
              </a:spcBef>
              <a:tabLst>
                <a:tab pos="1199363" algn="l"/>
                <a:tab pos="1783593" algn="l"/>
              </a:tabLst>
            </a:pPr>
            <a:r>
              <a:rPr sz="1067" spc="163" dirty="0">
                <a:solidFill>
                  <a:prstClr val="black"/>
                </a:solidFill>
                <a:latin typeface="Verdana"/>
                <a:cs typeface="Verdana"/>
              </a:rPr>
              <a:t>3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0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33" spc="177" dirty="0">
                <a:solidFill>
                  <a:prstClr val="black"/>
                </a:solidFill>
                <a:latin typeface="Georgia"/>
                <a:cs typeface="Georgia"/>
              </a:rPr>
              <a:t>-</a:t>
            </a:r>
            <a:r>
              <a:rPr sz="1033" spc="-20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067" spc="273" dirty="0">
                <a:solidFill>
                  <a:prstClr val="black"/>
                </a:solidFill>
                <a:latin typeface="Verdana"/>
                <a:cs typeface="Verdana"/>
              </a:rPr>
              <a:t>6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0</a:t>
            </a:r>
            <a:r>
              <a:rPr sz="1067" spc="-14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33" spc="177" dirty="0">
                <a:solidFill>
                  <a:prstClr val="black"/>
                </a:solidFill>
                <a:latin typeface="Georgia"/>
                <a:cs typeface="Georgia"/>
              </a:rPr>
              <a:t>-</a:t>
            </a:r>
            <a:r>
              <a:rPr sz="1033" spc="-23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1067" spc="273" dirty="0">
                <a:solidFill>
                  <a:prstClr val="black"/>
                </a:solidFill>
                <a:latin typeface="Verdana"/>
                <a:cs typeface="Verdana"/>
              </a:rPr>
              <a:t>9</a:t>
            </a:r>
            <a:r>
              <a:rPr sz="1067" spc="-14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0	</a:t>
            </a:r>
            <a:r>
              <a:rPr sz="1067" spc="333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sz="1067" spc="-1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43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z="1067" spc="-14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67" dirty="0">
                <a:solidFill>
                  <a:prstClr val="black"/>
                </a:solidFill>
                <a:latin typeface="Verdana"/>
                <a:cs typeface="Verdana"/>
              </a:rPr>
              <a:t>Y	</a:t>
            </a:r>
            <a:r>
              <a:rPr sz="1067" spc="380" dirty="0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sz="1067" spc="-16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250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sz="1067" spc="-16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43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sz="1067" spc="-16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067" spc="387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endParaRPr sz="1067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484" y="1799162"/>
            <a:ext cx="2960793" cy="1373880"/>
          </a:xfrm>
          <a:prstGeom prst="rect">
            <a:avLst/>
          </a:prstGeom>
        </p:spPr>
        <p:txBody>
          <a:bodyPr vert="horz" wrap="square" lIns="0" tIns="65193" rIns="0" bIns="0" rtlCol="0">
            <a:spAutoFit/>
          </a:bodyPr>
          <a:lstStyle/>
          <a:p>
            <a:pPr marL="8467" marR="3387" defTabSz="609630">
              <a:lnSpc>
                <a:spcPts val="5100"/>
              </a:lnSpc>
              <a:spcBef>
                <a:spcPts val="513"/>
              </a:spcBef>
            </a:pPr>
            <a:r>
              <a:rPr sz="4534" spc="-130" dirty="0">
                <a:solidFill>
                  <a:prstClr val="black"/>
                </a:solidFill>
                <a:latin typeface="Arial Narrow"/>
                <a:cs typeface="Arial Narrow"/>
              </a:rPr>
              <a:t>WHAT </a:t>
            </a:r>
            <a:r>
              <a:rPr sz="4534" spc="-147" dirty="0">
                <a:solidFill>
                  <a:prstClr val="black"/>
                </a:solidFill>
                <a:latin typeface="Arial Narrow"/>
                <a:cs typeface="Arial Narrow"/>
              </a:rPr>
              <a:t>WE  </a:t>
            </a:r>
            <a:r>
              <a:rPr sz="4534" spc="-267" dirty="0">
                <a:solidFill>
                  <a:prstClr val="black"/>
                </a:solidFill>
                <a:latin typeface="Arial Narrow"/>
                <a:cs typeface="Arial Narrow"/>
              </a:rPr>
              <a:t>KNOW</a:t>
            </a:r>
            <a:r>
              <a:rPr sz="4534" spc="57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4534" spc="-260" dirty="0">
                <a:solidFill>
                  <a:prstClr val="black"/>
                </a:solidFill>
                <a:latin typeface="Arial Narrow"/>
                <a:cs typeface="Arial Narrow"/>
              </a:rPr>
              <a:t>ABOUT</a:t>
            </a:r>
            <a:endParaRPr sz="4534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1" y="3155950"/>
            <a:ext cx="2997200" cy="91270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101177" rIns="0" bIns="0" rtlCol="0">
            <a:spAutoFit/>
          </a:bodyPr>
          <a:lstStyle/>
          <a:p>
            <a:pPr marL="247239" defTabSz="609630">
              <a:spcBef>
                <a:spcPts val="797"/>
              </a:spcBef>
            </a:pPr>
            <a:r>
              <a:rPr sz="5267" spc="213" dirty="0">
                <a:solidFill>
                  <a:srgbClr val="FFFCF7"/>
                </a:solidFill>
                <a:latin typeface="Arial Narrow"/>
                <a:cs typeface="Arial Narrow"/>
              </a:rPr>
              <a:t>A </a:t>
            </a:r>
            <a:r>
              <a:rPr sz="5267" spc="-60" dirty="0">
                <a:solidFill>
                  <a:srgbClr val="FFFCF7"/>
                </a:solidFill>
                <a:latin typeface="Arial Narrow"/>
                <a:cs typeface="Arial Narrow"/>
              </a:rPr>
              <a:t>M </a:t>
            </a:r>
            <a:r>
              <a:rPr sz="5267" spc="213" dirty="0">
                <a:solidFill>
                  <a:srgbClr val="FFFCF7"/>
                </a:solidFill>
                <a:latin typeface="Arial Narrow"/>
                <a:cs typeface="Arial Narrow"/>
              </a:rPr>
              <a:t>A </a:t>
            </a:r>
            <a:r>
              <a:rPr sz="5267" spc="-337" dirty="0">
                <a:solidFill>
                  <a:srgbClr val="FFFCF7"/>
                </a:solidFill>
                <a:latin typeface="Arial Narrow"/>
                <a:cs typeface="Arial Narrow"/>
              </a:rPr>
              <a:t>N</a:t>
            </a:r>
            <a:r>
              <a:rPr sz="5267" spc="-153" dirty="0">
                <a:solidFill>
                  <a:srgbClr val="FFFCF7"/>
                </a:solidFill>
                <a:latin typeface="Arial Narrow"/>
                <a:cs typeface="Arial Narrow"/>
              </a:rPr>
              <a:t> </a:t>
            </a:r>
            <a:r>
              <a:rPr sz="5267" spc="43" dirty="0">
                <a:solidFill>
                  <a:srgbClr val="FFFCF7"/>
                </a:solidFill>
                <a:latin typeface="Arial Narrow"/>
                <a:cs typeface="Arial Narrow"/>
              </a:rPr>
              <a:t>I</a:t>
            </a:r>
            <a:endParaRPr sz="5267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70318" y="0"/>
            <a:ext cx="8515350" cy="6858000"/>
          </a:xfrm>
          <a:custGeom>
            <a:avLst/>
            <a:gdLst/>
            <a:ahLst/>
            <a:cxnLst/>
            <a:rect l="l" t="t" r="r" b="b"/>
            <a:pathLst>
              <a:path w="12773025" h="10287000">
                <a:moveTo>
                  <a:pt x="0" y="0"/>
                </a:moveTo>
                <a:lnTo>
                  <a:pt x="12772969" y="0"/>
                </a:lnTo>
                <a:lnTo>
                  <a:pt x="1277296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70717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4734" y="774917"/>
            <a:ext cx="105198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8</a:t>
            </a:r>
            <a:r>
              <a:rPr sz="4000" spc="277" dirty="0">
                <a:solidFill>
                  <a:srgbClr val="FFFCF7"/>
                </a:solidFill>
                <a:latin typeface="Arial Narrow"/>
                <a:cs typeface="Arial Narrow"/>
              </a:rPr>
              <a:t>7</a:t>
            </a: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3</a:t>
            </a: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9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43442" y="1517650"/>
            <a:ext cx="2038350" cy="36304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3810" rIns="0" bIns="0" rtlCol="0">
            <a:spAutoFit/>
          </a:bodyPr>
          <a:lstStyle/>
          <a:p>
            <a:pPr defTabSz="609630">
              <a:spcBef>
                <a:spcPts val="30"/>
              </a:spcBef>
            </a:pPr>
            <a:endParaRPr sz="12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2317" defTabSz="609630"/>
            <a:r>
              <a:rPr sz="1067" spc="38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39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7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1067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8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50" dirty="0">
                <a:solidFill>
                  <a:srgbClr val="FFFCF7"/>
                </a:solidFill>
                <a:latin typeface="Verdana"/>
                <a:cs typeface="Verdana"/>
              </a:rPr>
              <a:t>L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39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endParaRPr sz="1067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8000" y="177800"/>
            <a:ext cx="1047750" cy="1187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84892" y="5994400"/>
            <a:ext cx="2038350" cy="369759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423" rIns="0" bIns="0" rtlCol="0">
            <a:spAutoFit/>
          </a:bodyPr>
          <a:lstStyle/>
          <a:p>
            <a:pPr defTabSz="609630">
              <a:spcBef>
                <a:spcPts val="3"/>
              </a:spcBef>
            </a:pPr>
            <a:endParaRPr sz="133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45369" defTabSz="609630"/>
            <a:r>
              <a:rPr sz="1067" spc="240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97" dirty="0">
                <a:solidFill>
                  <a:srgbClr val="FFFCF7"/>
                </a:solidFill>
                <a:latin typeface="Verdana"/>
                <a:cs typeface="Verdana"/>
              </a:rPr>
              <a:t>C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83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7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1067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37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50" dirty="0">
                <a:solidFill>
                  <a:srgbClr val="FFFCF7"/>
                </a:solidFill>
                <a:latin typeface="Verdana"/>
                <a:cs typeface="Verdana"/>
              </a:rPr>
              <a:t>L</a:t>
            </a:r>
            <a:r>
              <a:rPr sz="1067" spc="-15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1067" spc="240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1067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55224" y="6188485"/>
            <a:ext cx="134747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09630">
              <a:lnSpc>
                <a:spcPts val="900"/>
              </a:lnSpc>
              <a:tabLst>
                <a:tab pos="440712" algn="l"/>
              </a:tabLst>
            </a:pPr>
            <a:r>
              <a:rPr sz="900" spc="193" dirty="0">
                <a:solidFill>
                  <a:srgbClr val="0F1D34"/>
                </a:solidFill>
                <a:latin typeface="Verdana"/>
                <a:cs typeface="Verdana"/>
              </a:rPr>
              <a:t>S</a:t>
            </a:r>
            <a:r>
              <a:rPr sz="900" spc="-13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0F1D34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0F1D34"/>
                </a:solidFill>
                <a:latin typeface="Verdana"/>
                <a:cs typeface="Verdana"/>
              </a:rPr>
              <a:t>T	T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0F1D34"/>
                </a:solidFill>
                <a:latin typeface="Verdana"/>
                <a:cs typeface="Verdana"/>
              </a:rPr>
              <a:t>A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0F1D34"/>
                </a:solidFill>
                <a:latin typeface="Verdana"/>
                <a:cs typeface="Verdana"/>
              </a:rPr>
              <a:t>R</a:t>
            </a:r>
            <a:r>
              <a:rPr sz="900" spc="-136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0F1D34"/>
                </a:solidFill>
                <a:latin typeface="Verdana"/>
                <a:cs typeface="Verdana"/>
              </a:rPr>
              <a:t>G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0F1D34"/>
                </a:solidFill>
                <a:latin typeface="Verdana"/>
                <a:cs typeface="Verdana"/>
              </a:rPr>
              <a:t>E</a:t>
            </a:r>
            <a:r>
              <a:rPr sz="900" spc="-14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0F1D34"/>
                </a:solidFill>
                <a:latin typeface="Verdana"/>
                <a:cs typeface="Verdana"/>
              </a:rPr>
              <a:t>T</a:t>
            </a:r>
            <a:r>
              <a:rPr sz="900" spc="-136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0F1D34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56233" y="5359617"/>
            <a:ext cx="27262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94033" y="5283417"/>
            <a:ext cx="27262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6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40400" y="4673600"/>
            <a:ext cx="1498600" cy="119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02434" y="3079967"/>
            <a:ext cx="52874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3</a:t>
            </a: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24284" y="673317"/>
            <a:ext cx="95207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522</a:t>
            </a:r>
            <a:r>
              <a:rPr sz="4000" spc="-503" dirty="0">
                <a:solidFill>
                  <a:srgbClr val="FFFCF7"/>
                </a:solidFill>
                <a:latin typeface="Arial Narrow"/>
                <a:cs typeface="Arial Narrow"/>
              </a:rPr>
              <a:t>1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42413" y="6076950"/>
            <a:ext cx="1714500" cy="274499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540" rIns="0" bIns="0" rtlCol="0">
            <a:spAutoFit/>
          </a:bodyPr>
          <a:lstStyle/>
          <a:p>
            <a:pPr defTabSz="609630">
              <a:spcBef>
                <a:spcPts val="20"/>
              </a:spcBef>
            </a:pPr>
            <a:endParaRPr sz="8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7397" defTabSz="609630">
              <a:spcBef>
                <a:spcPts val="3"/>
              </a:spcBef>
            </a:pP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K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69034" y="736817"/>
            <a:ext cx="108923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3</a:t>
            </a:r>
            <a:r>
              <a:rPr sz="4000" spc="567" dirty="0">
                <a:solidFill>
                  <a:srgbClr val="FFFCF7"/>
                </a:solidFill>
                <a:latin typeface="Arial Narrow"/>
                <a:cs typeface="Arial Narrow"/>
              </a:rPr>
              <a:t>4</a:t>
            </a:r>
            <a:r>
              <a:rPr sz="4000" spc="190" dirty="0">
                <a:solidFill>
                  <a:srgbClr val="FFFCF7"/>
                </a:solidFill>
                <a:latin typeface="Arial Narrow"/>
                <a:cs typeface="Arial Narrow"/>
              </a:rPr>
              <a:t>88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37745" y="1479550"/>
            <a:ext cx="2044700" cy="34887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0" rIns="0" bIns="0" rtlCol="0">
            <a:spAutoFit/>
          </a:bodyPr>
          <a:lstStyle/>
          <a:p>
            <a:pPr defTabSz="609630"/>
            <a:endParaRPr sz="8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03210" defTabSz="609630">
              <a:spcBef>
                <a:spcPts val="623"/>
              </a:spcBef>
              <a:tabLst>
                <a:tab pos="1204444" algn="l"/>
              </a:tabLst>
            </a:pP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93" dirty="0">
                <a:solidFill>
                  <a:srgbClr val="FFFCF7"/>
                </a:solidFill>
                <a:latin typeface="Verdana"/>
                <a:cs typeface="Verdana"/>
              </a:rPr>
              <a:t>U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	</a:t>
            </a:r>
            <a:r>
              <a:rPr sz="900" spc="293" dirty="0">
                <a:solidFill>
                  <a:srgbClr val="FFFCF7"/>
                </a:solidFill>
                <a:latin typeface="Verdana"/>
                <a:cs typeface="Verdana"/>
              </a:rPr>
              <a:t>U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39250" y="361950"/>
            <a:ext cx="1371600" cy="996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25008" y="3752850"/>
            <a:ext cx="2038350" cy="48598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3387" rIns="0" bIns="0" rtlCol="0">
            <a:spAutoFit/>
          </a:bodyPr>
          <a:lstStyle/>
          <a:p>
            <a:pPr defTabSz="609630">
              <a:spcBef>
                <a:spcPts val="27"/>
              </a:spcBef>
            </a:pPr>
            <a:endParaRPr sz="93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4261" marR="183312" indent="161298" defTabSz="609630">
              <a:lnSpc>
                <a:spcPct val="129600"/>
              </a:lnSpc>
            </a:pPr>
            <a:r>
              <a:rPr sz="900" spc="240" dirty="0">
                <a:solidFill>
                  <a:srgbClr val="FFFCF7"/>
                </a:solidFill>
                <a:latin typeface="Verdana"/>
                <a:cs typeface="Verdana"/>
              </a:rPr>
              <a:t>F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867" spc="143" dirty="0">
                <a:solidFill>
                  <a:srgbClr val="FFFCF7"/>
                </a:solidFill>
                <a:latin typeface="Georgia"/>
                <a:cs typeface="Georgia"/>
              </a:rPr>
              <a:t>-</a:t>
            </a:r>
            <a:r>
              <a:rPr sz="867" spc="-23" dirty="0">
                <a:solidFill>
                  <a:srgbClr val="FFFCF7"/>
                </a:solidFill>
                <a:latin typeface="Georgia"/>
                <a:cs typeface="Georgia"/>
              </a:rPr>
              <a:t> </a:t>
            </a:r>
            <a:r>
              <a:rPr sz="900" spc="280" dirty="0">
                <a:solidFill>
                  <a:srgbClr val="FFFCF7"/>
                </a:solidFill>
                <a:latin typeface="Verdana"/>
                <a:cs typeface="Verdana"/>
              </a:rPr>
              <a:t>B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 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0" dirty="0">
                <a:solidFill>
                  <a:srgbClr val="FFFCF7"/>
                </a:solidFill>
                <a:latin typeface="Verdana"/>
                <a:cs typeface="Verdana"/>
              </a:rPr>
              <a:t>Z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096250" y="4914900"/>
            <a:ext cx="1492249" cy="1047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213850" y="2432050"/>
            <a:ext cx="1790700" cy="1308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9654" y="1454150"/>
            <a:ext cx="2038350" cy="445934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4233" rIns="0" bIns="0" rtlCol="0">
            <a:spAutoFit/>
          </a:bodyPr>
          <a:lstStyle/>
          <a:p>
            <a:pPr defTabSz="609630">
              <a:spcBef>
                <a:spcPts val="33"/>
              </a:spcBef>
            </a:pPr>
            <a:endParaRPr sz="6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19368" marR="388639" indent="-237079" defTabSz="609630">
              <a:lnSpc>
                <a:spcPct val="129600"/>
              </a:lnSpc>
            </a:pP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  </a:t>
            </a:r>
            <a:r>
              <a:rPr sz="900" spc="300" dirty="0">
                <a:solidFill>
                  <a:srgbClr val="FFFCF7"/>
                </a:solidFill>
                <a:latin typeface="Verdana"/>
                <a:cs typeface="Verdana"/>
              </a:rPr>
              <a:t>V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40184" y="3079967"/>
            <a:ext cx="69638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r>
              <a:rPr sz="4000" spc="-503" dirty="0">
                <a:solidFill>
                  <a:srgbClr val="FFFCF7"/>
                </a:solidFill>
                <a:latin typeface="Arial Narrow"/>
                <a:cs typeface="Arial Narrow"/>
              </a:rPr>
              <a:t>1</a:t>
            </a: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77933" y="3086317"/>
            <a:ext cx="844127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 defTabSz="609630">
              <a:spcBef>
                <a:spcPts val="90"/>
              </a:spcBef>
            </a:pPr>
            <a:r>
              <a:rPr sz="4000" spc="187" dirty="0">
                <a:solidFill>
                  <a:srgbClr val="FFFCF7"/>
                </a:solidFill>
                <a:latin typeface="Arial Narrow"/>
                <a:cs typeface="Arial Narrow"/>
              </a:rPr>
              <a:t>2</a:t>
            </a:r>
            <a:r>
              <a:rPr sz="4000" spc="277" dirty="0">
                <a:solidFill>
                  <a:srgbClr val="FFFCF7"/>
                </a:solidFill>
                <a:latin typeface="Arial Narrow"/>
                <a:cs typeface="Arial Narrow"/>
              </a:rPr>
              <a:t>7</a:t>
            </a:r>
            <a:r>
              <a:rPr sz="4000" spc="567" dirty="0">
                <a:solidFill>
                  <a:srgbClr val="FFFCF7"/>
                </a:solidFill>
                <a:latin typeface="Arial Narrow"/>
                <a:cs typeface="Arial Narrow"/>
              </a:rPr>
              <a:t>4</a:t>
            </a:r>
            <a:endParaRPr sz="40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96109" y="3759200"/>
            <a:ext cx="2038350" cy="562718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25400" rIns="0" bIns="0" rtlCol="0">
            <a:spAutoFit/>
          </a:bodyPr>
          <a:lstStyle/>
          <a:p>
            <a:pPr marL="174845" marR="130393" algn="ctr" defTabSz="609630">
              <a:lnSpc>
                <a:spcPct val="129600"/>
              </a:lnSpc>
              <a:spcBef>
                <a:spcPts val="200"/>
              </a:spcBef>
              <a:tabLst>
                <a:tab pos="382712" algn="l"/>
                <a:tab pos="1384369" algn="l"/>
              </a:tabLst>
            </a:pP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27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	</a:t>
            </a:r>
            <a:r>
              <a:rPr sz="900" spc="467" dirty="0">
                <a:solidFill>
                  <a:srgbClr val="FFFCF7"/>
                </a:solidFill>
                <a:latin typeface="Verdana"/>
                <a:cs typeface="Verdana"/>
              </a:rPr>
              <a:t>W</a:t>
            </a:r>
            <a:r>
              <a:rPr sz="900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5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 </a:t>
            </a:r>
            <a:r>
              <a:rPr sz="900" spc="14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	</a:t>
            </a:r>
            <a:r>
              <a:rPr sz="900" spc="280" dirty="0">
                <a:solidFill>
                  <a:srgbClr val="FFFCF7"/>
                </a:solidFill>
                <a:latin typeface="Verdana"/>
                <a:cs typeface="Verdana"/>
              </a:rPr>
              <a:t>B</a:t>
            </a:r>
            <a:r>
              <a:rPr sz="900" spc="-136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40" dirty="0">
                <a:solidFill>
                  <a:srgbClr val="FFFCF7"/>
                </a:solidFill>
                <a:latin typeface="Verdana"/>
                <a:cs typeface="Verdana"/>
              </a:rPr>
              <a:t>C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H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0" dirty="0">
                <a:solidFill>
                  <a:srgbClr val="FFFCF7"/>
                </a:solidFill>
                <a:latin typeface="Verdana"/>
                <a:cs typeface="Verdana"/>
              </a:rPr>
              <a:t>L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  <a:p>
            <a:pPr marL="39372" algn="ctr" defTabSz="609630">
              <a:spcBef>
                <a:spcPts val="320"/>
              </a:spcBef>
            </a:pPr>
            <a:r>
              <a:rPr sz="900" spc="270" dirty="0">
                <a:solidFill>
                  <a:srgbClr val="FFFCF7"/>
                </a:solidFill>
                <a:latin typeface="Verdana"/>
                <a:cs typeface="Verdana"/>
              </a:rPr>
              <a:t>D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33" dirty="0">
                <a:solidFill>
                  <a:srgbClr val="FFFCF7"/>
                </a:solidFill>
                <a:latin typeface="Verdana"/>
                <a:cs typeface="Verdana"/>
              </a:rPr>
              <a:t>G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43409" y="3727450"/>
            <a:ext cx="2038350" cy="498492"/>
          </a:xfrm>
          <a:prstGeom prst="rect">
            <a:avLst/>
          </a:prstGeom>
          <a:solidFill>
            <a:srgbClr val="FFC503"/>
          </a:solidFill>
        </p:spPr>
        <p:txBody>
          <a:bodyPr vert="horz" wrap="square" lIns="0" tIns="3387" rIns="0" bIns="0" rtlCol="0">
            <a:spAutoFit/>
          </a:bodyPr>
          <a:lstStyle/>
          <a:p>
            <a:pPr defTabSz="609630">
              <a:spcBef>
                <a:spcPts val="27"/>
              </a:spcBef>
            </a:pPr>
            <a:endParaRPr sz="11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1328" algn="ctr" defTabSz="609630"/>
            <a:r>
              <a:rPr sz="900" spc="300" dirty="0">
                <a:solidFill>
                  <a:srgbClr val="FFFCF7"/>
                </a:solidFill>
                <a:latin typeface="Verdana"/>
                <a:cs typeface="Verdana"/>
              </a:rPr>
              <a:t>V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40" dirty="0">
                <a:solidFill>
                  <a:srgbClr val="FFFCF7"/>
                </a:solidFill>
                <a:latin typeface="Verdana"/>
                <a:cs typeface="Verdana"/>
              </a:rPr>
              <a:t>C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50" dirty="0">
                <a:solidFill>
                  <a:srgbClr val="FFFCF7"/>
                </a:solidFill>
                <a:latin typeface="Verdana"/>
                <a:cs typeface="Verdana"/>
              </a:rPr>
              <a:t>A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3" dirty="0">
                <a:solidFill>
                  <a:srgbClr val="FFFCF7"/>
                </a:solidFill>
                <a:latin typeface="Verdana"/>
                <a:cs typeface="Verdana"/>
              </a:rPr>
              <a:t>N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  <a:p>
            <a:pPr marR="31328" algn="ctr" defTabSz="609630">
              <a:spcBef>
                <a:spcPts val="320"/>
              </a:spcBef>
            </a:pP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03" dirty="0">
                <a:solidFill>
                  <a:srgbClr val="FFFCF7"/>
                </a:solidFill>
                <a:latin typeface="Verdana"/>
                <a:cs typeface="Verdana"/>
              </a:rPr>
              <a:t>O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310" dirty="0">
                <a:solidFill>
                  <a:srgbClr val="FFFCF7"/>
                </a:solidFill>
                <a:latin typeface="Verdana"/>
                <a:cs typeface="Verdana"/>
              </a:rPr>
              <a:t>P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83" dirty="0">
                <a:solidFill>
                  <a:srgbClr val="FFFCF7"/>
                </a:solidFill>
                <a:latin typeface="Verdana"/>
                <a:cs typeface="Verdana"/>
              </a:rPr>
              <a:t>R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13" dirty="0">
                <a:solidFill>
                  <a:srgbClr val="FFFCF7"/>
                </a:solidFill>
                <a:latin typeface="Verdana"/>
                <a:cs typeface="Verdana"/>
              </a:rPr>
              <a:t>T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CF7"/>
                </a:solidFill>
                <a:latin typeface="Verdana"/>
                <a:cs typeface="Verdana"/>
              </a:rPr>
              <a:t>I</a:t>
            </a:r>
            <a:r>
              <a:rPr sz="900" spc="-133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277" dirty="0">
                <a:solidFill>
                  <a:srgbClr val="FFFCF7"/>
                </a:solidFill>
                <a:latin typeface="Verdana"/>
                <a:cs typeface="Verdana"/>
              </a:rPr>
              <a:t>E</a:t>
            </a:r>
            <a:r>
              <a:rPr sz="900" spc="-130" dirty="0">
                <a:solidFill>
                  <a:srgbClr val="FFFCF7"/>
                </a:solidFill>
                <a:latin typeface="Verdana"/>
                <a:cs typeface="Verdana"/>
              </a:rPr>
              <a:t> </a:t>
            </a:r>
            <a:r>
              <a:rPr sz="900" spc="193" dirty="0">
                <a:solidFill>
                  <a:srgbClr val="FFFCF7"/>
                </a:solidFill>
                <a:latin typeface="Verdana"/>
                <a:cs typeface="Verdana"/>
              </a:rPr>
              <a:t>S</a:t>
            </a:r>
            <a:endParaRPr sz="90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65950" y="285749"/>
            <a:ext cx="1060450" cy="1028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375150" y="2743200"/>
            <a:ext cx="914400" cy="857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10400" y="2882900"/>
            <a:ext cx="958850" cy="83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9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1425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5842" y="2057601"/>
            <a:ext cx="456777" cy="81280"/>
          </a:xfrm>
          <a:custGeom>
            <a:avLst/>
            <a:gdLst/>
            <a:ahLst/>
            <a:cxnLst/>
            <a:rect l="l" t="t" r="r" b="b"/>
            <a:pathLst>
              <a:path w="685165" h="121919">
                <a:moveTo>
                  <a:pt x="0" y="121737"/>
                </a:moveTo>
                <a:lnTo>
                  <a:pt x="684800" y="121737"/>
                </a:lnTo>
                <a:lnTo>
                  <a:pt x="684800" y="0"/>
                </a:lnTo>
                <a:lnTo>
                  <a:pt x="0" y="0"/>
                </a:lnTo>
                <a:lnTo>
                  <a:pt x="0" y="121737"/>
                </a:lnTo>
                <a:close/>
              </a:path>
            </a:pathLst>
          </a:custGeom>
          <a:solidFill>
            <a:srgbClr val="FF001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4774" y="2057601"/>
            <a:ext cx="456777" cy="81280"/>
          </a:xfrm>
          <a:custGeom>
            <a:avLst/>
            <a:gdLst/>
            <a:ahLst/>
            <a:cxnLst/>
            <a:rect l="l" t="t" r="r" b="b"/>
            <a:pathLst>
              <a:path w="685165" h="121919">
                <a:moveTo>
                  <a:pt x="0" y="121737"/>
                </a:moveTo>
                <a:lnTo>
                  <a:pt x="684800" y="121737"/>
                </a:lnTo>
                <a:lnTo>
                  <a:pt x="684800" y="0"/>
                </a:lnTo>
                <a:lnTo>
                  <a:pt x="0" y="0"/>
                </a:lnTo>
                <a:lnTo>
                  <a:pt x="0" y="121737"/>
                </a:lnTo>
                <a:close/>
              </a:path>
            </a:pathLst>
          </a:custGeom>
          <a:solidFill>
            <a:srgbClr val="FF001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32376" y="2057601"/>
            <a:ext cx="3253740" cy="81280"/>
          </a:xfrm>
          <a:custGeom>
            <a:avLst/>
            <a:gdLst/>
            <a:ahLst/>
            <a:cxnLst/>
            <a:rect l="l" t="t" r="r" b="b"/>
            <a:pathLst>
              <a:path w="4880609" h="121919">
                <a:moveTo>
                  <a:pt x="0" y="0"/>
                </a:moveTo>
                <a:lnTo>
                  <a:pt x="4880315" y="0"/>
                </a:lnTo>
                <a:lnTo>
                  <a:pt x="4880315" y="121737"/>
                </a:lnTo>
                <a:lnTo>
                  <a:pt x="0" y="121737"/>
                </a:lnTo>
                <a:lnTo>
                  <a:pt x="0" y="0"/>
                </a:lnTo>
                <a:close/>
              </a:path>
            </a:pathLst>
          </a:custGeom>
          <a:solidFill>
            <a:srgbClr val="FF001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77026" y="2057601"/>
            <a:ext cx="3058160" cy="81280"/>
          </a:xfrm>
          <a:custGeom>
            <a:avLst/>
            <a:gdLst/>
            <a:ahLst/>
            <a:cxnLst/>
            <a:rect l="l" t="t" r="r" b="b"/>
            <a:pathLst>
              <a:path w="4587240" h="121919">
                <a:moveTo>
                  <a:pt x="0" y="0"/>
                </a:moveTo>
                <a:lnTo>
                  <a:pt x="4586622" y="0"/>
                </a:lnTo>
                <a:lnTo>
                  <a:pt x="4586622" y="121737"/>
                </a:lnTo>
                <a:lnTo>
                  <a:pt x="0" y="121737"/>
                </a:lnTo>
                <a:lnTo>
                  <a:pt x="0" y="0"/>
                </a:lnTo>
                <a:close/>
              </a:path>
            </a:pathLst>
          </a:custGeom>
          <a:solidFill>
            <a:srgbClr val="FF001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5022" y="5578390"/>
            <a:ext cx="123613" cy="24023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defTabSz="609630">
              <a:spcBef>
                <a:spcPts val="73"/>
              </a:spcBef>
            </a:pP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1900" y="4282990"/>
            <a:ext cx="336973" cy="24023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defTabSz="609630">
              <a:spcBef>
                <a:spcPts val="73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37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1900" y="2981240"/>
            <a:ext cx="336973" cy="24023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defTabSz="609630">
              <a:spcBef>
                <a:spcPts val="73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92058" y="1685840"/>
            <a:ext cx="496570" cy="24023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defTabSz="609630">
              <a:spcBef>
                <a:spcPts val="73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1,12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2058" y="384090"/>
            <a:ext cx="496570" cy="240236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defTabSz="609630">
              <a:spcBef>
                <a:spcPts val="73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1,50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14701" y="5718275"/>
            <a:ext cx="6938010" cy="0"/>
          </a:xfrm>
          <a:custGeom>
            <a:avLst/>
            <a:gdLst/>
            <a:ahLst/>
            <a:cxnLst/>
            <a:rect l="l" t="t" r="r" b="b"/>
            <a:pathLst>
              <a:path w="10407015">
                <a:moveTo>
                  <a:pt x="0" y="0"/>
                </a:moveTo>
                <a:lnTo>
                  <a:pt x="10406406" y="0"/>
                </a:lnTo>
              </a:path>
            </a:pathLst>
          </a:custGeom>
          <a:ln w="95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14701" y="4419659"/>
            <a:ext cx="6938010" cy="0"/>
          </a:xfrm>
          <a:custGeom>
            <a:avLst/>
            <a:gdLst/>
            <a:ahLst/>
            <a:cxnLst/>
            <a:rect l="l" t="t" r="r" b="b"/>
            <a:pathLst>
              <a:path w="10407015">
                <a:moveTo>
                  <a:pt x="0" y="0"/>
                </a:moveTo>
                <a:lnTo>
                  <a:pt x="10406406" y="0"/>
                </a:lnTo>
              </a:path>
            </a:pathLst>
          </a:custGeom>
          <a:ln w="95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4701" y="3121042"/>
            <a:ext cx="6938010" cy="0"/>
          </a:xfrm>
          <a:custGeom>
            <a:avLst/>
            <a:gdLst/>
            <a:ahLst/>
            <a:cxnLst/>
            <a:rect l="l" t="t" r="r" b="b"/>
            <a:pathLst>
              <a:path w="10407015">
                <a:moveTo>
                  <a:pt x="0" y="0"/>
                </a:moveTo>
                <a:lnTo>
                  <a:pt x="10406406" y="0"/>
                </a:lnTo>
              </a:path>
            </a:pathLst>
          </a:custGeom>
          <a:ln w="95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14701" y="1822425"/>
            <a:ext cx="6938010" cy="0"/>
          </a:xfrm>
          <a:custGeom>
            <a:avLst/>
            <a:gdLst/>
            <a:ahLst/>
            <a:cxnLst/>
            <a:rect l="l" t="t" r="r" b="b"/>
            <a:pathLst>
              <a:path w="10407015">
                <a:moveTo>
                  <a:pt x="0" y="0"/>
                </a:moveTo>
                <a:lnTo>
                  <a:pt x="10406406" y="0"/>
                </a:lnTo>
              </a:path>
            </a:pathLst>
          </a:custGeom>
          <a:ln w="95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14701" y="523809"/>
            <a:ext cx="6938010" cy="0"/>
          </a:xfrm>
          <a:custGeom>
            <a:avLst/>
            <a:gdLst/>
            <a:ahLst/>
            <a:cxnLst/>
            <a:rect l="l" t="t" r="r" b="b"/>
            <a:pathLst>
              <a:path w="10407015">
                <a:moveTo>
                  <a:pt x="0" y="0"/>
                </a:moveTo>
                <a:lnTo>
                  <a:pt x="10406406" y="0"/>
                </a:lnTo>
              </a:path>
            </a:pathLst>
          </a:custGeom>
          <a:ln w="952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57271" y="831430"/>
            <a:ext cx="692573" cy="448733"/>
          </a:xfrm>
          <a:custGeom>
            <a:avLst/>
            <a:gdLst/>
            <a:ahLst/>
            <a:cxnLst/>
            <a:rect l="l" t="t" r="r" b="b"/>
            <a:pathLst>
              <a:path w="1038859" h="673100">
                <a:moveTo>
                  <a:pt x="45308" y="672705"/>
                </a:moveTo>
                <a:lnTo>
                  <a:pt x="0" y="597363"/>
                </a:lnTo>
                <a:lnTo>
                  <a:pt x="993338" y="0"/>
                </a:lnTo>
                <a:lnTo>
                  <a:pt x="1038647" y="75341"/>
                </a:lnTo>
                <a:lnTo>
                  <a:pt x="45308" y="672705"/>
                </a:lnTo>
                <a:close/>
              </a:path>
            </a:pathLst>
          </a:custGeom>
          <a:solidFill>
            <a:srgbClr val="FFF75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612311" y="837516"/>
            <a:ext cx="706967" cy="814070"/>
          </a:xfrm>
          <a:custGeom>
            <a:avLst/>
            <a:gdLst/>
            <a:ahLst/>
            <a:cxnLst/>
            <a:rect l="l" t="t" r="r" b="b"/>
            <a:pathLst>
              <a:path w="1060450" h="1221105">
                <a:moveTo>
                  <a:pt x="993338" y="1220642"/>
                </a:moveTo>
                <a:lnTo>
                  <a:pt x="0" y="57082"/>
                </a:lnTo>
                <a:lnTo>
                  <a:pt x="66864" y="0"/>
                </a:lnTo>
                <a:lnTo>
                  <a:pt x="1060202" y="1163560"/>
                </a:lnTo>
                <a:lnTo>
                  <a:pt x="993338" y="1220642"/>
                </a:lnTo>
                <a:close/>
              </a:path>
            </a:pathLst>
          </a:custGeom>
          <a:solidFill>
            <a:srgbClr val="E8F5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89971" y="1444462"/>
            <a:ext cx="676063" cy="216323"/>
          </a:xfrm>
          <a:custGeom>
            <a:avLst/>
            <a:gdLst/>
            <a:ahLst/>
            <a:cxnLst/>
            <a:rect l="l" t="t" r="r" b="b"/>
            <a:pathLst>
              <a:path w="1014095" h="324485">
                <a:moveTo>
                  <a:pt x="20561" y="324423"/>
                </a:moveTo>
                <a:lnTo>
                  <a:pt x="0" y="238945"/>
                </a:lnTo>
                <a:lnTo>
                  <a:pt x="993338" y="0"/>
                </a:lnTo>
                <a:lnTo>
                  <a:pt x="1013900" y="85477"/>
                </a:lnTo>
                <a:lnTo>
                  <a:pt x="20561" y="324423"/>
                </a:lnTo>
                <a:close/>
              </a:path>
            </a:pathLst>
          </a:custGeom>
          <a:solidFill>
            <a:srgbClr val="D2F35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55852" y="1371101"/>
            <a:ext cx="668867" cy="131233"/>
          </a:xfrm>
          <a:custGeom>
            <a:avLst/>
            <a:gdLst/>
            <a:ahLst/>
            <a:cxnLst/>
            <a:rect l="l" t="t" r="r" b="b"/>
            <a:pathLst>
              <a:path w="1003300" h="196850">
                <a:moveTo>
                  <a:pt x="9596" y="196474"/>
                </a:moveTo>
                <a:lnTo>
                  <a:pt x="0" y="109083"/>
                </a:lnTo>
                <a:lnTo>
                  <a:pt x="993339" y="0"/>
                </a:lnTo>
                <a:lnTo>
                  <a:pt x="1002935" y="87390"/>
                </a:lnTo>
                <a:lnTo>
                  <a:pt x="9596" y="196474"/>
                </a:lnTo>
                <a:close/>
              </a:path>
            </a:pathLst>
          </a:custGeom>
          <a:solidFill>
            <a:srgbClr val="BAEF68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607911" y="1374152"/>
            <a:ext cx="689187" cy="391583"/>
          </a:xfrm>
          <a:custGeom>
            <a:avLst/>
            <a:gdLst/>
            <a:ahLst/>
            <a:cxnLst/>
            <a:rect l="l" t="t" r="r" b="b"/>
            <a:pathLst>
              <a:path w="1033779" h="587375">
                <a:moveTo>
                  <a:pt x="993338" y="587297"/>
                </a:moveTo>
                <a:lnTo>
                  <a:pt x="0" y="78240"/>
                </a:lnTo>
                <a:lnTo>
                  <a:pt x="40095" y="0"/>
                </a:lnTo>
                <a:lnTo>
                  <a:pt x="1033435" y="509057"/>
                </a:lnTo>
                <a:lnTo>
                  <a:pt x="993338" y="587297"/>
                </a:lnTo>
                <a:close/>
              </a:path>
            </a:pathLst>
          </a:custGeom>
          <a:solidFill>
            <a:srgbClr val="A6EC7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64493" y="1717300"/>
            <a:ext cx="700617" cy="609177"/>
          </a:xfrm>
          <a:custGeom>
            <a:avLst/>
            <a:gdLst/>
            <a:ahLst/>
            <a:cxnLst/>
            <a:rect l="l" t="t" r="r" b="b"/>
            <a:pathLst>
              <a:path w="1050925" h="913764">
                <a:moveTo>
                  <a:pt x="993338" y="913605"/>
                </a:moveTo>
                <a:lnTo>
                  <a:pt x="0" y="66907"/>
                </a:lnTo>
                <a:lnTo>
                  <a:pt x="57030" y="0"/>
                </a:lnTo>
                <a:lnTo>
                  <a:pt x="1050369" y="846698"/>
                </a:lnTo>
                <a:lnTo>
                  <a:pt x="993338" y="913605"/>
                </a:lnTo>
                <a:close/>
              </a:path>
            </a:pathLst>
          </a:custGeom>
          <a:solidFill>
            <a:srgbClr val="90E979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932691" y="2277823"/>
            <a:ext cx="688340" cy="381847"/>
          </a:xfrm>
          <a:custGeom>
            <a:avLst/>
            <a:gdLst/>
            <a:ahLst/>
            <a:cxnLst/>
            <a:rect l="l" t="t" r="r" b="b"/>
            <a:pathLst>
              <a:path w="1032509" h="572770">
                <a:moveTo>
                  <a:pt x="993338" y="572209"/>
                </a:moveTo>
                <a:lnTo>
                  <a:pt x="0" y="78735"/>
                </a:lnTo>
                <a:lnTo>
                  <a:pt x="39114" y="0"/>
                </a:lnTo>
                <a:lnTo>
                  <a:pt x="1032452" y="493474"/>
                </a:lnTo>
                <a:lnTo>
                  <a:pt x="993338" y="572209"/>
                </a:lnTo>
                <a:close/>
              </a:path>
            </a:pathLst>
          </a:custGeom>
          <a:solidFill>
            <a:srgbClr val="7AE38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598136" y="2369958"/>
            <a:ext cx="681990" cy="290830"/>
          </a:xfrm>
          <a:custGeom>
            <a:avLst/>
            <a:gdLst/>
            <a:ahLst/>
            <a:cxnLst/>
            <a:rect l="l" t="t" r="r" b="b"/>
            <a:pathLst>
              <a:path w="1022984" h="436245">
                <a:moveTo>
                  <a:pt x="29455" y="436058"/>
                </a:moveTo>
                <a:lnTo>
                  <a:pt x="0" y="353223"/>
                </a:lnTo>
                <a:lnTo>
                  <a:pt x="993338" y="0"/>
                </a:lnTo>
                <a:lnTo>
                  <a:pt x="1022794" y="82834"/>
                </a:lnTo>
                <a:lnTo>
                  <a:pt x="29455" y="436058"/>
                </a:lnTo>
                <a:close/>
              </a:path>
            </a:pathLst>
          </a:custGeom>
          <a:solidFill>
            <a:srgbClr val="64DF8B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252169" y="2374452"/>
            <a:ext cx="698500" cy="562610"/>
          </a:xfrm>
          <a:custGeom>
            <a:avLst/>
            <a:gdLst/>
            <a:ahLst/>
            <a:cxnLst/>
            <a:rect l="l" t="t" r="r" b="b"/>
            <a:pathLst>
              <a:path w="1047750" h="843914">
                <a:moveTo>
                  <a:pt x="993339" y="843325"/>
                </a:moveTo>
                <a:lnTo>
                  <a:pt x="0" y="69350"/>
                </a:lnTo>
                <a:lnTo>
                  <a:pt x="54034" y="0"/>
                </a:lnTo>
                <a:lnTo>
                  <a:pt x="1047373" y="773975"/>
                </a:lnTo>
                <a:lnTo>
                  <a:pt x="993339" y="843325"/>
                </a:lnTo>
                <a:close/>
              </a:path>
            </a:pathLst>
          </a:custGeom>
          <a:solidFill>
            <a:srgbClr val="4DDA94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924307" y="2885389"/>
            <a:ext cx="678603" cy="246803"/>
          </a:xfrm>
          <a:custGeom>
            <a:avLst/>
            <a:gdLst/>
            <a:ahLst/>
            <a:cxnLst/>
            <a:rect l="l" t="t" r="r" b="b"/>
            <a:pathLst>
              <a:path w="1017905" h="370204">
                <a:moveTo>
                  <a:pt x="993339" y="370186"/>
                </a:moveTo>
                <a:lnTo>
                  <a:pt x="0" y="84490"/>
                </a:lnTo>
                <a:lnTo>
                  <a:pt x="24300" y="0"/>
                </a:lnTo>
                <a:lnTo>
                  <a:pt x="1017639" y="285695"/>
                </a:lnTo>
                <a:lnTo>
                  <a:pt x="993339" y="370186"/>
                </a:lnTo>
                <a:close/>
              </a:path>
            </a:pathLst>
          </a:custGeom>
          <a:solidFill>
            <a:srgbClr val="31D39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84457" y="1166870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3747"/>
                </a:moveTo>
                <a:lnTo>
                  <a:pt x="93649" y="258100"/>
                </a:lnTo>
                <a:lnTo>
                  <a:pt x="58594" y="241542"/>
                </a:lnTo>
                <a:lnTo>
                  <a:pt x="29882" y="215492"/>
                </a:lnTo>
                <a:lnTo>
                  <a:pt x="10038" y="182339"/>
                </a:lnTo>
                <a:lnTo>
                  <a:pt x="627" y="144864"/>
                </a:lnTo>
                <a:lnTo>
                  <a:pt x="0" y="131873"/>
                </a:lnTo>
                <a:lnTo>
                  <a:pt x="627" y="118882"/>
                </a:lnTo>
                <a:lnTo>
                  <a:pt x="10038" y="81407"/>
                </a:lnTo>
                <a:lnTo>
                  <a:pt x="29882" y="48254"/>
                </a:lnTo>
                <a:lnTo>
                  <a:pt x="58594" y="22204"/>
                </a:lnTo>
                <a:lnTo>
                  <a:pt x="93649" y="5646"/>
                </a:lnTo>
                <a:lnTo>
                  <a:pt x="131873" y="0"/>
                </a:lnTo>
                <a:lnTo>
                  <a:pt x="144864" y="627"/>
                </a:lnTo>
                <a:lnTo>
                  <a:pt x="182339" y="10038"/>
                </a:lnTo>
                <a:lnTo>
                  <a:pt x="215492" y="29882"/>
                </a:lnTo>
                <a:lnTo>
                  <a:pt x="241543" y="58594"/>
                </a:lnTo>
                <a:lnTo>
                  <a:pt x="258100" y="93649"/>
                </a:lnTo>
                <a:lnTo>
                  <a:pt x="263747" y="131873"/>
                </a:lnTo>
                <a:lnTo>
                  <a:pt x="263119" y="144864"/>
                </a:lnTo>
                <a:lnTo>
                  <a:pt x="253708" y="182339"/>
                </a:lnTo>
                <a:lnTo>
                  <a:pt x="233864" y="215492"/>
                </a:lnTo>
                <a:lnTo>
                  <a:pt x="205152" y="241542"/>
                </a:lnTo>
                <a:lnTo>
                  <a:pt x="170097" y="258100"/>
                </a:lnTo>
                <a:lnTo>
                  <a:pt x="131873" y="263747"/>
                </a:lnTo>
                <a:close/>
              </a:path>
            </a:pathLst>
          </a:custGeom>
          <a:solidFill>
            <a:srgbClr val="FFF75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546683" y="768628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59">
                <a:moveTo>
                  <a:pt x="131873" y="263747"/>
                </a:moveTo>
                <a:lnTo>
                  <a:pt x="93649" y="258100"/>
                </a:lnTo>
                <a:lnTo>
                  <a:pt x="58594" y="241542"/>
                </a:lnTo>
                <a:lnTo>
                  <a:pt x="29882" y="215492"/>
                </a:lnTo>
                <a:lnTo>
                  <a:pt x="10037" y="182339"/>
                </a:lnTo>
                <a:lnTo>
                  <a:pt x="627" y="144864"/>
                </a:lnTo>
                <a:lnTo>
                  <a:pt x="0" y="131873"/>
                </a:lnTo>
                <a:lnTo>
                  <a:pt x="5646" y="93649"/>
                </a:lnTo>
                <a:lnTo>
                  <a:pt x="22203" y="58594"/>
                </a:lnTo>
                <a:lnTo>
                  <a:pt x="48254" y="29882"/>
                </a:lnTo>
                <a:lnTo>
                  <a:pt x="81407" y="10038"/>
                </a:lnTo>
                <a:lnTo>
                  <a:pt x="118882" y="627"/>
                </a:lnTo>
                <a:lnTo>
                  <a:pt x="131873" y="0"/>
                </a:lnTo>
                <a:lnTo>
                  <a:pt x="144864" y="627"/>
                </a:lnTo>
                <a:lnTo>
                  <a:pt x="182339" y="10038"/>
                </a:lnTo>
                <a:lnTo>
                  <a:pt x="215492" y="29882"/>
                </a:lnTo>
                <a:lnTo>
                  <a:pt x="241542" y="58594"/>
                </a:lnTo>
                <a:lnTo>
                  <a:pt x="258100" y="93649"/>
                </a:lnTo>
                <a:lnTo>
                  <a:pt x="263747" y="131873"/>
                </a:lnTo>
                <a:lnTo>
                  <a:pt x="263119" y="144864"/>
                </a:lnTo>
                <a:lnTo>
                  <a:pt x="253708" y="182339"/>
                </a:lnTo>
                <a:lnTo>
                  <a:pt x="233864" y="215492"/>
                </a:lnTo>
                <a:lnTo>
                  <a:pt x="205152" y="241542"/>
                </a:lnTo>
                <a:lnTo>
                  <a:pt x="170097" y="258100"/>
                </a:lnTo>
                <a:lnTo>
                  <a:pt x="144864" y="263119"/>
                </a:lnTo>
                <a:lnTo>
                  <a:pt x="131873" y="263747"/>
                </a:lnTo>
                <a:close/>
              </a:path>
            </a:pathLst>
          </a:custGeom>
          <a:solidFill>
            <a:srgbClr val="FFF75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08909" y="1544335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3747"/>
                </a:moveTo>
                <a:lnTo>
                  <a:pt x="93649" y="258100"/>
                </a:lnTo>
                <a:lnTo>
                  <a:pt x="58594" y="241542"/>
                </a:lnTo>
                <a:lnTo>
                  <a:pt x="29882" y="215492"/>
                </a:lnTo>
                <a:lnTo>
                  <a:pt x="10037" y="182339"/>
                </a:lnTo>
                <a:lnTo>
                  <a:pt x="627" y="144864"/>
                </a:lnTo>
                <a:lnTo>
                  <a:pt x="0" y="131873"/>
                </a:lnTo>
                <a:lnTo>
                  <a:pt x="627" y="118882"/>
                </a:lnTo>
                <a:lnTo>
                  <a:pt x="10037" y="81407"/>
                </a:lnTo>
                <a:lnTo>
                  <a:pt x="29882" y="48254"/>
                </a:lnTo>
                <a:lnTo>
                  <a:pt x="58594" y="22203"/>
                </a:lnTo>
                <a:lnTo>
                  <a:pt x="93649" y="5646"/>
                </a:lnTo>
                <a:lnTo>
                  <a:pt x="131873" y="0"/>
                </a:lnTo>
                <a:lnTo>
                  <a:pt x="144864" y="627"/>
                </a:lnTo>
                <a:lnTo>
                  <a:pt x="182338" y="10038"/>
                </a:lnTo>
                <a:lnTo>
                  <a:pt x="215492" y="29882"/>
                </a:lnTo>
                <a:lnTo>
                  <a:pt x="241542" y="58594"/>
                </a:lnTo>
                <a:lnTo>
                  <a:pt x="258100" y="93649"/>
                </a:lnTo>
                <a:lnTo>
                  <a:pt x="263747" y="131873"/>
                </a:lnTo>
                <a:lnTo>
                  <a:pt x="263119" y="144864"/>
                </a:lnTo>
                <a:lnTo>
                  <a:pt x="253708" y="182339"/>
                </a:lnTo>
                <a:lnTo>
                  <a:pt x="233864" y="215492"/>
                </a:lnTo>
                <a:lnTo>
                  <a:pt x="205151" y="241542"/>
                </a:lnTo>
                <a:lnTo>
                  <a:pt x="170096" y="258100"/>
                </a:lnTo>
                <a:lnTo>
                  <a:pt x="131873" y="263747"/>
                </a:lnTo>
                <a:close/>
              </a:path>
            </a:pathLst>
          </a:custGeom>
          <a:solidFill>
            <a:srgbClr val="E8F55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71135" y="1385038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3747"/>
                </a:moveTo>
                <a:lnTo>
                  <a:pt x="93649" y="258100"/>
                </a:lnTo>
                <a:lnTo>
                  <a:pt x="58594" y="241543"/>
                </a:lnTo>
                <a:lnTo>
                  <a:pt x="29882" y="215492"/>
                </a:lnTo>
                <a:lnTo>
                  <a:pt x="10037" y="182339"/>
                </a:lnTo>
                <a:lnTo>
                  <a:pt x="627" y="144864"/>
                </a:lnTo>
                <a:lnTo>
                  <a:pt x="0" y="131873"/>
                </a:lnTo>
                <a:lnTo>
                  <a:pt x="627" y="118882"/>
                </a:lnTo>
                <a:lnTo>
                  <a:pt x="10037" y="81407"/>
                </a:lnTo>
                <a:lnTo>
                  <a:pt x="29882" y="48254"/>
                </a:lnTo>
                <a:lnTo>
                  <a:pt x="58594" y="22203"/>
                </a:lnTo>
                <a:lnTo>
                  <a:pt x="93649" y="5646"/>
                </a:lnTo>
                <a:lnTo>
                  <a:pt x="131873" y="0"/>
                </a:lnTo>
                <a:lnTo>
                  <a:pt x="144864" y="627"/>
                </a:lnTo>
                <a:lnTo>
                  <a:pt x="182339" y="10038"/>
                </a:lnTo>
                <a:lnTo>
                  <a:pt x="215492" y="29882"/>
                </a:lnTo>
                <a:lnTo>
                  <a:pt x="241542" y="58594"/>
                </a:lnTo>
                <a:lnTo>
                  <a:pt x="258100" y="93649"/>
                </a:lnTo>
                <a:lnTo>
                  <a:pt x="263747" y="131873"/>
                </a:lnTo>
                <a:lnTo>
                  <a:pt x="263119" y="144864"/>
                </a:lnTo>
                <a:lnTo>
                  <a:pt x="253708" y="182339"/>
                </a:lnTo>
                <a:lnTo>
                  <a:pt x="233864" y="215492"/>
                </a:lnTo>
                <a:lnTo>
                  <a:pt x="205152" y="241543"/>
                </a:lnTo>
                <a:lnTo>
                  <a:pt x="170096" y="258100"/>
                </a:lnTo>
                <a:lnTo>
                  <a:pt x="131873" y="263747"/>
                </a:lnTo>
                <a:close/>
              </a:path>
            </a:pathLst>
          </a:custGeom>
          <a:solidFill>
            <a:srgbClr val="D2F35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33361" y="1312315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3747"/>
                </a:moveTo>
                <a:lnTo>
                  <a:pt x="93649" y="258100"/>
                </a:lnTo>
                <a:lnTo>
                  <a:pt x="58594" y="241542"/>
                </a:lnTo>
                <a:lnTo>
                  <a:pt x="29882" y="215492"/>
                </a:lnTo>
                <a:lnTo>
                  <a:pt x="10037" y="182339"/>
                </a:lnTo>
                <a:lnTo>
                  <a:pt x="627" y="144864"/>
                </a:lnTo>
                <a:lnTo>
                  <a:pt x="0" y="131873"/>
                </a:lnTo>
                <a:lnTo>
                  <a:pt x="627" y="118882"/>
                </a:lnTo>
                <a:lnTo>
                  <a:pt x="10037" y="81407"/>
                </a:lnTo>
                <a:lnTo>
                  <a:pt x="29882" y="48254"/>
                </a:lnTo>
                <a:lnTo>
                  <a:pt x="58594" y="22203"/>
                </a:lnTo>
                <a:lnTo>
                  <a:pt x="93649" y="5646"/>
                </a:lnTo>
                <a:lnTo>
                  <a:pt x="131873" y="0"/>
                </a:lnTo>
                <a:lnTo>
                  <a:pt x="144864" y="627"/>
                </a:lnTo>
                <a:lnTo>
                  <a:pt x="182338" y="10038"/>
                </a:lnTo>
                <a:lnTo>
                  <a:pt x="215492" y="29882"/>
                </a:lnTo>
                <a:lnTo>
                  <a:pt x="241542" y="58594"/>
                </a:lnTo>
                <a:lnTo>
                  <a:pt x="258100" y="93649"/>
                </a:lnTo>
                <a:lnTo>
                  <a:pt x="263747" y="131873"/>
                </a:lnTo>
                <a:lnTo>
                  <a:pt x="263119" y="144864"/>
                </a:lnTo>
                <a:lnTo>
                  <a:pt x="253708" y="182339"/>
                </a:lnTo>
                <a:lnTo>
                  <a:pt x="233864" y="215492"/>
                </a:lnTo>
                <a:lnTo>
                  <a:pt x="205152" y="241542"/>
                </a:lnTo>
                <a:lnTo>
                  <a:pt x="170096" y="258100"/>
                </a:lnTo>
                <a:lnTo>
                  <a:pt x="131873" y="263747"/>
                </a:lnTo>
                <a:close/>
              </a:path>
            </a:pathLst>
          </a:custGeom>
          <a:solidFill>
            <a:srgbClr val="BAEF68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95587" y="1651687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3747"/>
                </a:moveTo>
                <a:lnTo>
                  <a:pt x="93648" y="258100"/>
                </a:lnTo>
                <a:lnTo>
                  <a:pt x="58593" y="241542"/>
                </a:lnTo>
                <a:lnTo>
                  <a:pt x="29882" y="215492"/>
                </a:lnTo>
                <a:lnTo>
                  <a:pt x="10037" y="182339"/>
                </a:lnTo>
                <a:lnTo>
                  <a:pt x="626" y="144864"/>
                </a:lnTo>
                <a:lnTo>
                  <a:pt x="0" y="131873"/>
                </a:lnTo>
                <a:lnTo>
                  <a:pt x="626" y="118882"/>
                </a:lnTo>
                <a:lnTo>
                  <a:pt x="10037" y="81407"/>
                </a:lnTo>
                <a:lnTo>
                  <a:pt x="29882" y="48254"/>
                </a:lnTo>
                <a:lnTo>
                  <a:pt x="58593" y="22203"/>
                </a:lnTo>
                <a:lnTo>
                  <a:pt x="93648" y="5646"/>
                </a:lnTo>
                <a:lnTo>
                  <a:pt x="131873" y="0"/>
                </a:lnTo>
                <a:lnTo>
                  <a:pt x="144864" y="627"/>
                </a:lnTo>
                <a:lnTo>
                  <a:pt x="182338" y="10038"/>
                </a:lnTo>
                <a:lnTo>
                  <a:pt x="215492" y="29882"/>
                </a:lnTo>
                <a:lnTo>
                  <a:pt x="241542" y="58594"/>
                </a:lnTo>
                <a:lnTo>
                  <a:pt x="258100" y="93649"/>
                </a:lnTo>
                <a:lnTo>
                  <a:pt x="263747" y="131873"/>
                </a:lnTo>
                <a:lnTo>
                  <a:pt x="263119" y="144864"/>
                </a:lnTo>
                <a:lnTo>
                  <a:pt x="253708" y="182339"/>
                </a:lnTo>
                <a:lnTo>
                  <a:pt x="233864" y="215492"/>
                </a:lnTo>
                <a:lnTo>
                  <a:pt x="205151" y="241543"/>
                </a:lnTo>
                <a:lnTo>
                  <a:pt x="170096" y="258100"/>
                </a:lnTo>
                <a:lnTo>
                  <a:pt x="131873" y="263747"/>
                </a:lnTo>
                <a:close/>
              </a:path>
            </a:pathLst>
          </a:custGeom>
          <a:solidFill>
            <a:srgbClr val="A6EC7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57813" y="2215981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4004"/>
                </a:moveTo>
                <a:lnTo>
                  <a:pt x="93648" y="258357"/>
                </a:lnTo>
                <a:lnTo>
                  <a:pt x="58593" y="241800"/>
                </a:lnTo>
                <a:lnTo>
                  <a:pt x="29882" y="215749"/>
                </a:lnTo>
                <a:lnTo>
                  <a:pt x="10037" y="182596"/>
                </a:lnTo>
                <a:lnTo>
                  <a:pt x="627" y="145121"/>
                </a:lnTo>
                <a:lnTo>
                  <a:pt x="0" y="132131"/>
                </a:lnTo>
                <a:lnTo>
                  <a:pt x="9863" y="81712"/>
                </a:lnTo>
                <a:lnTo>
                  <a:pt x="38477" y="38659"/>
                </a:lnTo>
                <a:lnTo>
                  <a:pt x="81474" y="9962"/>
                </a:lnTo>
                <a:lnTo>
                  <a:pt x="131873" y="0"/>
                </a:lnTo>
                <a:lnTo>
                  <a:pt x="149267" y="1106"/>
                </a:lnTo>
                <a:lnTo>
                  <a:pt x="197885" y="17710"/>
                </a:lnTo>
                <a:lnTo>
                  <a:pt x="236528" y="51562"/>
                </a:lnTo>
                <a:lnTo>
                  <a:pt x="259386" y="97928"/>
                </a:lnTo>
                <a:lnTo>
                  <a:pt x="263747" y="132131"/>
                </a:lnTo>
                <a:lnTo>
                  <a:pt x="263119" y="145121"/>
                </a:lnTo>
                <a:lnTo>
                  <a:pt x="253707" y="182596"/>
                </a:lnTo>
                <a:lnTo>
                  <a:pt x="233863" y="215750"/>
                </a:lnTo>
                <a:lnTo>
                  <a:pt x="205150" y="241800"/>
                </a:lnTo>
                <a:lnTo>
                  <a:pt x="170095" y="258358"/>
                </a:lnTo>
                <a:lnTo>
                  <a:pt x="144864" y="263377"/>
                </a:lnTo>
                <a:lnTo>
                  <a:pt x="131873" y="264004"/>
                </a:lnTo>
                <a:close/>
              </a:path>
            </a:pathLst>
          </a:custGeom>
          <a:solidFill>
            <a:srgbClr val="90E979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520039" y="2544963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4" y="264005"/>
                </a:moveTo>
                <a:lnTo>
                  <a:pt x="93649" y="258358"/>
                </a:lnTo>
                <a:lnTo>
                  <a:pt x="58594" y="241800"/>
                </a:lnTo>
                <a:lnTo>
                  <a:pt x="29882" y="215750"/>
                </a:lnTo>
                <a:lnTo>
                  <a:pt x="10038" y="182596"/>
                </a:lnTo>
                <a:lnTo>
                  <a:pt x="628" y="145122"/>
                </a:lnTo>
                <a:lnTo>
                  <a:pt x="1" y="132131"/>
                </a:lnTo>
                <a:lnTo>
                  <a:pt x="9863" y="81712"/>
                </a:lnTo>
                <a:lnTo>
                  <a:pt x="38477" y="38659"/>
                </a:lnTo>
                <a:lnTo>
                  <a:pt x="81474" y="9962"/>
                </a:lnTo>
                <a:lnTo>
                  <a:pt x="131873" y="0"/>
                </a:lnTo>
                <a:lnTo>
                  <a:pt x="149266" y="1106"/>
                </a:lnTo>
                <a:lnTo>
                  <a:pt x="197885" y="17710"/>
                </a:lnTo>
                <a:lnTo>
                  <a:pt x="236528" y="51562"/>
                </a:lnTo>
                <a:lnTo>
                  <a:pt x="259386" y="97928"/>
                </a:lnTo>
                <a:lnTo>
                  <a:pt x="263747" y="132131"/>
                </a:lnTo>
                <a:lnTo>
                  <a:pt x="263120" y="145122"/>
                </a:lnTo>
                <a:lnTo>
                  <a:pt x="253708" y="182597"/>
                </a:lnTo>
                <a:lnTo>
                  <a:pt x="233864" y="215750"/>
                </a:lnTo>
                <a:lnTo>
                  <a:pt x="205151" y="241800"/>
                </a:lnTo>
                <a:lnTo>
                  <a:pt x="170096" y="258358"/>
                </a:lnTo>
                <a:lnTo>
                  <a:pt x="144864" y="263377"/>
                </a:lnTo>
                <a:lnTo>
                  <a:pt x="131874" y="264005"/>
                </a:lnTo>
                <a:close/>
              </a:path>
            </a:pathLst>
          </a:custGeom>
          <a:solidFill>
            <a:srgbClr val="7AE38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182265" y="2309653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3746"/>
                </a:moveTo>
                <a:lnTo>
                  <a:pt x="93648" y="258100"/>
                </a:lnTo>
                <a:lnTo>
                  <a:pt x="58593" y="241542"/>
                </a:lnTo>
                <a:lnTo>
                  <a:pt x="29881" y="215492"/>
                </a:lnTo>
                <a:lnTo>
                  <a:pt x="10037" y="182339"/>
                </a:lnTo>
                <a:lnTo>
                  <a:pt x="626" y="144864"/>
                </a:lnTo>
                <a:lnTo>
                  <a:pt x="0" y="131873"/>
                </a:lnTo>
                <a:lnTo>
                  <a:pt x="1103" y="114501"/>
                </a:lnTo>
                <a:lnTo>
                  <a:pt x="17667" y="65936"/>
                </a:lnTo>
                <a:lnTo>
                  <a:pt x="51444" y="27309"/>
                </a:lnTo>
                <a:lnTo>
                  <a:pt x="97721" y="4416"/>
                </a:lnTo>
                <a:lnTo>
                  <a:pt x="131873" y="0"/>
                </a:lnTo>
                <a:lnTo>
                  <a:pt x="149245" y="1104"/>
                </a:lnTo>
                <a:lnTo>
                  <a:pt x="197810" y="17667"/>
                </a:lnTo>
                <a:lnTo>
                  <a:pt x="236437" y="51444"/>
                </a:lnTo>
                <a:lnTo>
                  <a:pt x="259329" y="97721"/>
                </a:lnTo>
                <a:lnTo>
                  <a:pt x="263746" y="131873"/>
                </a:lnTo>
                <a:lnTo>
                  <a:pt x="263118" y="144864"/>
                </a:lnTo>
                <a:lnTo>
                  <a:pt x="253707" y="182339"/>
                </a:lnTo>
                <a:lnTo>
                  <a:pt x="233863" y="215492"/>
                </a:lnTo>
                <a:lnTo>
                  <a:pt x="205150" y="241542"/>
                </a:lnTo>
                <a:lnTo>
                  <a:pt x="170095" y="258100"/>
                </a:lnTo>
                <a:lnTo>
                  <a:pt x="131873" y="263746"/>
                </a:lnTo>
                <a:close/>
              </a:path>
            </a:pathLst>
          </a:custGeom>
          <a:solidFill>
            <a:srgbClr val="64DF8B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844490" y="2825637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3" y="263747"/>
                </a:moveTo>
                <a:lnTo>
                  <a:pt x="93648" y="258100"/>
                </a:lnTo>
                <a:lnTo>
                  <a:pt x="58593" y="241542"/>
                </a:lnTo>
                <a:lnTo>
                  <a:pt x="29881" y="215492"/>
                </a:lnTo>
                <a:lnTo>
                  <a:pt x="10037" y="182338"/>
                </a:lnTo>
                <a:lnTo>
                  <a:pt x="626" y="144864"/>
                </a:lnTo>
                <a:lnTo>
                  <a:pt x="0" y="131873"/>
                </a:lnTo>
                <a:lnTo>
                  <a:pt x="626" y="118882"/>
                </a:lnTo>
                <a:lnTo>
                  <a:pt x="10036" y="81407"/>
                </a:lnTo>
                <a:lnTo>
                  <a:pt x="29881" y="48253"/>
                </a:lnTo>
                <a:lnTo>
                  <a:pt x="58593" y="22203"/>
                </a:lnTo>
                <a:lnTo>
                  <a:pt x="93648" y="5646"/>
                </a:lnTo>
                <a:lnTo>
                  <a:pt x="131873" y="0"/>
                </a:lnTo>
                <a:lnTo>
                  <a:pt x="144863" y="627"/>
                </a:lnTo>
                <a:lnTo>
                  <a:pt x="182336" y="10037"/>
                </a:lnTo>
                <a:lnTo>
                  <a:pt x="215490" y="29881"/>
                </a:lnTo>
                <a:lnTo>
                  <a:pt x="241541" y="58594"/>
                </a:lnTo>
                <a:lnTo>
                  <a:pt x="258099" y="93649"/>
                </a:lnTo>
                <a:lnTo>
                  <a:pt x="263747" y="131873"/>
                </a:lnTo>
                <a:lnTo>
                  <a:pt x="263119" y="144864"/>
                </a:lnTo>
                <a:lnTo>
                  <a:pt x="253707" y="182338"/>
                </a:lnTo>
                <a:lnTo>
                  <a:pt x="233863" y="215492"/>
                </a:lnTo>
                <a:lnTo>
                  <a:pt x="205150" y="241543"/>
                </a:lnTo>
                <a:lnTo>
                  <a:pt x="170094" y="258100"/>
                </a:lnTo>
                <a:lnTo>
                  <a:pt x="131873" y="263747"/>
                </a:lnTo>
                <a:close/>
              </a:path>
            </a:pathLst>
          </a:custGeom>
          <a:solidFill>
            <a:srgbClr val="4DDA94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1506717" y="3016100"/>
            <a:ext cx="176107" cy="176107"/>
          </a:xfrm>
          <a:custGeom>
            <a:avLst/>
            <a:gdLst/>
            <a:ahLst/>
            <a:cxnLst/>
            <a:rect l="l" t="t" r="r" b="b"/>
            <a:pathLst>
              <a:path w="264159" h="264160">
                <a:moveTo>
                  <a:pt x="131874" y="263747"/>
                </a:moveTo>
                <a:lnTo>
                  <a:pt x="93649" y="258100"/>
                </a:lnTo>
                <a:lnTo>
                  <a:pt x="58593" y="241542"/>
                </a:lnTo>
                <a:lnTo>
                  <a:pt x="29881" y="215492"/>
                </a:lnTo>
                <a:lnTo>
                  <a:pt x="10037" y="182338"/>
                </a:lnTo>
                <a:lnTo>
                  <a:pt x="627" y="144864"/>
                </a:lnTo>
                <a:lnTo>
                  <a:pt x="1" y="131873"/>
                </a:lnTo>
                <a:lnTo>
                  <a:pt x="5644" y="93649"/>
                </a:lnTo>
                <a:lnTo>
                  <a:pt x="22202" y="58594"/>
                </a:lnTo>
                <a:lnTo>
                  <a:pt x="48253" y="29882"/>
                </a:lnTo>
                <a:lnTo>
                  <a:pt x="81407" y="10037"/>
                </a:lnTo>
                <a:lnTo>
                  <a:pt x="118882" y="627"/>
                </a:lnTo>
                <a:lnTo>
                  <a:pt x="131874" y="0"/>
                </a:lnTo>
                <a:lnTo>
                  <a:pt x="144864" y="627"/>
                </a:lnTo>
                <a:lnTo>
                  <a:pt x="182337" y="10038"/>
                </a:lnTo>
                <a:lnTo>
                  <a:pt x="215492" y="29882"/>
                </a:lnTo>
                <a:lnTo>
                  <a:pt x="241542" y="58594"/>
                </a:lnTo>
                <a:lnTo>
                  <a:pt x="258100" y="93649"/>
                </a:lnTo>
                <a:lnTo>
                  <a:pt x="263748" y="131873"/>
                </a:lnTo>
                <a:lnTo>
                  <a:pt x="263120" y="144864"/>
                </a:lnTo>
                <a:lnTo>
                  <a:pt x="253708" y="182338"/>
                </a:lnTo>
                <a:lnTo>
                  <a:pt x="233863" y="215492"/>
                </a:lnTo>
                <a:lnTo>
                  <a:pt x="205151" y="241542"/>
                </a:lnTo>
                <a:lnTo>
                  <a:pt x="170096" y="258100"/>
                </a:lnTo>
                <a:lnTo>
                  <a:pt x="144864" y="263119"/>
                </a:lnTo>
                <a:lnTo>
                  <a:pt x="131874" y="263747"/>
                </a:lnTo>
                <a:close/>
              </a:path>
            </a:pathLst>
          </a:custGeom>
          <a:solidFill>
            <a:srgbClr val="31D39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5750" y="3409950"/>
            <a:ext cx="82549" cy="82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2467" y="3266546"/>
            <a:ext cx="2631440" cy="317608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 defTabSz="609630">
              <a:spcBef>
                <a:spcPts val="76"/>
              </a:spcBef>
            </a:pPr>
            <a:r>
              <a:rPr sz="2000" spc="-20" dirty="0">
                <a:solidFill>
                  <a:srgbClr val="FFFFFF"/>
                </a:solidFill>
                <a:latin typeface="Lucida Sans"/>
                <a:cs typeface="Lucida Sans"/>
              </a:rPr>
              <a:t>Overall </a:t>
            </a:r>
            <a:r>
              <a:rPr sz="2000" b="1" spc="7" dirty="0">
                <a:solidFill>
                  <a:srgbClr val="FFC503"/>
                </a:solidFill>
                <a:latin typeface="Gill Sans MT"/>
                <a:cs typeface="Gill Sans MT"/>
              </a:rPr>
              <a:t>crime </a:t>
            </a:r>
            <a:r>
              <a:rPr sz="2000" b="1" spc="57" dirty="0">
                <a:solidFill>
                  <a:srgbClr val="FFC503"/>
                </a:solidFill>
                <a:latin typeface="Gill Sans MT"/>
                <a:cs typeface="Gill Sans MT"/>
              </a:rPr>
              <a:t>is</a:t>
            </a:r>
            <a:r>
              <a:rPr sz="2000" b="1" spc="-273" dirty="0">
                <a:solidFill>
                  <a:srgbClr val="FFC503"/>
                </a:solidFill>
                <a:latin typeface="Gill Sans MT"/>
                <a:cs typeface="Gill Sans MT"/>
              </a:rPr>
              <a:t> </a:t>
            </a:r>
            <a:r>
              <a:rPr sz="2000" b="1" spc="83" dirty="0">
                <a:solidFill>
                  <a:srgbClr val="FFC503"/>
                </a:solidFill>
                <a:latin typeface="Gill Sans MT"/>
                <a:cs typeface="Gill Sans MT"/>
              </a:rPr>
              <a:t>down</a:t>
            </a:r>
            <a:endParaRPr sz="20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85750" y="4121150"/>
            <a:ext cx="82549" cy="82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2467" y="3928851"/>
            <a:ext cx="3020907" cy="105956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defTabSz="609630">
              <a:lnSpc>
                <a:spcPct val="116700"/>
              </a:lnSpc>
              <a:spcBef>
                <a:spcPts val="63"/>
              </a:spcBef>
            </a:pPr>
            <a:r>
              <a:rPr sz="2000" spc="23" dirty="0">
                <a:solidFill>
                  <a:srgbClr val="FFFFFF"/>
                </a:solidFill>
                <a:latin typeface="Lucida Sans"/>
                <a:cs typeface="Lucida Sans"/>
              </a:rPr>
              <a:t>But</a:t>
            </a:r>
            <a:r>
              <a:rPr sz="2000" spc="-1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000" spc="-27" dirty="0">
                <a:solidFill>
                  <a:srgbClr val="FFFFFF"/>
                </a:solidFill>
                <a:latin typeface="Lucida Sans"/>
                <a:cs typeface="Lucida Sans"/>
              </a:rPr>
              <a:t>there</a:t>
            </a:r>
            <a:r>
              <a:rPr sz="2000" spc="-127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Lucida Sans"/>
                <a:cs typeface="Lucida Sans"/>
              </a:rPr>
              <a:t>has</a:t>
            </a:r>
            <a:r>
              <a:rPr sz="2000" spc="-127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Lucida Sans"/>
                <a:cs typeface="Lucida Sans"/>
              </a:rPr>
              <a:t>been</a:t>
            </a:r>
            <a:r>
              <a:rPr sz="2000" spc="-127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2000" spc="-157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000" b="1" spc="73" dirty="0">
                <a:solidFill>
                  <a:srgbClr val="FFC503"/>
                </a:solidFill>
                <a:latin typeface="Gill Sans MT"/>
                <a:cs typeface="Gill Sans MT"/>
              </a:rPr>
              <a:t>24%  </a:t>
            </a:r>
            <a:r>
              <a:rPr sz="2000" b="1" spc="60" dirty="0">
                <a:solidFill>
                  <a:srgbClr val="FFC503"/>
                </a:solidFill>
                <a:latin typeface="Gill Sans MT"/>
                <a:cs typeface="Gill Sans MT"/>
              </a:rPr>
              <a:t>increase </a:t>
            </a:r>
            <a:r>
              <a:rPr sz="2000" b="1" spc="10" dirty="0">
                <a:solidFill>
                  <a:srgbClr val="FFC503"/>
                </a:solidFill>
                <a:latin typeface="Gill Sans MT"/>
                <a:cs typeface="Gill Sans MT"/>
              </a:rPr>
              <a:t>in </a:t>
            </a:r>
            <a:r>
              <a:rPr sz="2000" b="1" spc="80" dirty="0">
                <a:solidFill>
                  <a:srgbClr val="FFC503"/>
                </a:solidFill>
                <a:latin typeface="Gill Sans MT"/>
                <a:cs typeface="Gill Sans MT"/>
              </a:rPr>
              <a:t>aggravated  </a:t>
            </a:r>
            <a:r>
              <a:rPr sz="2000" b="1" spc="87" dirty="0">
                <a:solidFill>
                  <a:srgbClr val="FFC503"/>
                </a:solidFill>
                <a:latin typeface="Gill Sans MT"/>
                <a:cs typeface="Gill Sans MT"/>
              </a:rPr>
              <a:t>assault</a:t>
            </a:r>
            <a:endParaRPr sz="20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85750" y="5543550"/>
            <a:ext cx="82549" cy="82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2468" y="5351250"/>
            <a:ext cx="3227070" cy="105956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defTabSz="609630">
              <a:lnSpc>
                <a:spcPct val="116700"/>
              </a:lnSpc>
              <a:spcBef>
                <a:spcPts val="63"/>
              </a:spcBef>
              <a:tabLst>
                <a:tab pos="2289078" algn="l"/>
              </a:tabLst>
            </a:pPr>
            <a:r>
              <a:rPr sz="2000" spc="-33" dirty="0">
                <a:solidFill>
                  <a:srgbClr val="FFFFFF"/>
                </a:solidFill>
                <a:latin typeface="Lucida Sans"/>
                <a:cs typeface="Lucida Sans"/>
              </a:rPr>
              <a:t>And </a:t>
            </a:r>
            <a:r>
              <a:rPr sz="2000" spc="-20" dirty="0">
                <a:solidFill>
                  <a:srgbClr val="FFFFFF"/>
                </a:solidFill>
                <a:latin typeface="Lucida Sans"/>
                <a:cs typeface="Lucida Sans"/>
              </a:rPr>
              <a:t>nearly</a:t>
            </a:r>
            <a:r>
              <a:rPr sz="2000" spc="-227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000" b="1" spc="107" dirty="0">
                <a:solidFill>
                  <a:srgbClr val="FFC503"/>
                </a:solidFill>
                <a:latin typeface="Gill Sans MT"/>
                <a:cs typeface="Gill Sans MT"/>
              </a:rPr>
              <a:t>40%</a:t>
            </a:r>
            <a:r>
              <a:rPr sz="2000" b="1" spc="-70" dirty="0">
                <a:solidFill>
                  <a:srgbClr val="FFC503"/>
                </a:solidFill>
                <a:latin typeface="Gill Sans MT"/>
                <a:cs typeface="Gill Sans MT"/>
              </a:rPr>
              <a:t> </a:t>
            </a:r>
            <a:r>
              <a:rPr sz="2000" b="1" spc="83" dirty="0">
                <a:solidFill>
                  <a:srgbClr val="FFC503"/>
                </a:solidFill>
                <a:latin typeface="Gill Sans MT"/>
                <a:cs typeface="Gill Sans MT"/>
              </a:rPr>
              <a:t>of	</a:t>
            </a:r>
            <a:r>
              <a:rPr sz="2000" b="1" spc="37" dirty="0">
                <a:solidFill>
                  <a:srgbClr val="FFC503"/>
                </a:solidFill>
                <a:latin typeface="Gill Sans MT"/>
                <a:cs typeface="Gill Sans MT"/>
              </a:rPr>
              <a:t>the  </a:t>
            </a:r>
            <a:r>
              <a:rPr sz="2000" b="1" spc="80" dirty="0">
                <a:solidFill>
                  <a:srgbClr val="FFC503"/>
                </a:solidFill>
                <a:latin typeface="Gill Sans MT"/>
                <a:cs typeface="Gill Sans MT"/>
              </a:rPr>
              <a:t>aggravated </a:t>
            </a:r>
            <a:r>
              <a:rPr sz="2000" b="1" spc="93" dirty="0">
                <a:solidFill>
                  <a:srgbClr val="FFC503"/>
                </a:solidFill>
                <a:latin typeface="Gill Sans MT"/>
                <a:cs typeface="Gill Sans MT"/>
              </a:rPr>
              <a:t>assaults </a:t>
            </a:r>
            <a:r>
              <a:rPr sz="2000" spc="-20" dirty="0">
                <a:solidFill>
                  <a:srgbClr val="FFFFFF"/>
                </a:solidFill>
                <a:latin typeface="Lucida Sans"/>
                <a:cs typeface="Lucida Sans"/>
              </a:rPr>
              <a:t>are  </a:t>
            </a:r>
            <a:r>
              <a:rPr sz="2000" b="1" spc="53" dirty="0">
                <a:solidFill>
                  <a:srgbClr val="FFC503"/>
                </a:solidFill>
                <a:latin typeface="Gill Sans MT"/>
                <a:cs typeface="Gill Sans MT"/>
              </a:rPr>
              <a:t>domestic </a:t>
            </a:r>
            <a:r>
              <a:rPr sz="2000" b="1" spc="70" dirty="0">
                <a:solidFill>
                  <a:srgbClr val="FFC503"/>
                </a:solidFill>
                <a:latin typeface="Gill Sans MT"/>
                <a:cs typeface="Gill Sans MT"/>
              </a:rPr>
              <a:t>violence</a:t>
            </a:r>
            <a:r>
              <a:rPr sz="2000" b="1" spc="-227" dirty="0">
                <a:solidFill>
                  <a:srgbClr val="FFC503"/>
                </a:solidFill>
                <a:latin typeface="Gill Sans MT"/>
                <a:cs typeface="Gill Sans MT"/>
              </a:rPr>
              <a:t> </a:t>
            </a:r>
            <a:r>
              <a:rPr sz="2000" b="1" spc="50" dirty="0">
                <a:solidFill>
                  <a:srgbClr val="FFC503"/>
                </a:solidFill>
                <a:latin typeface="Gill Sans MT"/>
                <a:cs typeface="Gill Sans MT"/>
              </a:rPr>
              <a:t>related</a:t>
            </a:r>
            <a:endParaRPr sz="2000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48377" y="5787940"/>
            <a:ext cx="7066280" cy="861047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 defTabSz="609630">
              <a:spcBef>
                <a:spcPts val="73"/>
              </a:spcBef>
              <a:tabLst>
                <a:tab pos="668477" algn="l"/>
                <a:tab pos="1335259" algn="l"/>
                <a:tab pos="1995693" algn="l"/>
                <a:tab pos="2656126" algn="l"/>
                <a:tab pos="3322909" algn="l"/>
                <a:tab pos="3983342" algn="l"/>
                <a:tab pos="4643776" algn="l"/>
                <a:tab pos="5310559" algn="l"/>
                <a:tab pos="5970992" algn="l"/>
                <a:tab pos="6631425" algn="l"/>
              </a:tabLst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200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200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	201</a:t>
            </a:r>
            <a:r>
              <a:rPr sz="1500" b="1" spc="3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  <a:p>
            <a:pPr defTabSz="609630">
              <a:spcBef>
                <a:spcPts val="27"/>
              </a:spcBef>
            </a:pPr>
            <a:endParaRPr sz="226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49142" defTabSz="609630"/>
            <a:r>
              <a:rPr sz="1767" b="1" spc="-3" dirty="0">
                <a:solidFill>
                  <a:srgbClr val="FFFFFF"/>
                </a:solidFill>
                <a:latin typeface="Gill Sans MT"/>
                <a:cs typeface="Gill Sans MT"/>
              </a:rPr>
              <a:t>10 </a:t>
            </a:r>
            <a:r>
              <a:rPr sz="1767" b="1" spc="-23" dirty="0">
                <a:solidFill>
                  <a:srgbClr val="FFFFFF"/>
                </a:solidFill>
                <a:latin typeface="Gill Sans MT"/>
                <a:cs typeface="Gill Sans MT"/>
              </a:rPr>
              <a:t>yr</a:t>
            </a:r>
            <a:r>
              <a:rPr sz="1767" b="1" spc="-1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767" b="1" spc="57" dirty="0">
                <a:solidFill>
                  <a:srgbClr val="FFFFFF"/>
                </a:solidFill>
                <a:latin typeface="Gill Sans MT"/>
                <a:cs typeface="Gill Sans MT"/>
              </a:rPr>
              <a:t>average</a:t>
            </a:r>
            <a:endParaRPr sz="1767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560983" y="6371950"/>
            <a:ext cx="1926167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13" dirty="0">
                <a:solidFill>
                  <a:srgbClr val="FFFFFF"/>
                </a:solidFill>
                <a:latin typeface="Gill Sans MT"/>
                <a:cs typeface="Gill Sans MT"/>
              </a:rPr>
              <a:t>Total </a:t>
            </a:r>
            <a:r>
              <a:rPr sz="1767" b="1" spc="-40" dirty="0">
                <a:solidFill>
                  <a:srgbClr val="FFFFFF"/>
                </a:solidFill>
                <a:latin typeface="Gill Sans MT"/>
                <a:cs typeface="Gill Sans MT"/>
              </a:rPr>
              <a:t>Part </a:t>
            </a:r>
            <a:r>
              <a:rPr sz="1767" b="1" spc="-107" dirty="0">
                <a:solidFill>
                  <a:srgbClr val="FFFFFF"/>
                </a:solidFill>
                <a:latin typeface="Gill Sans MT"/>
                <a:cs typeface="Gill Sans MT"/>
              </a:rPr>
              <a:t>1</a:t>
            </a:r>
            <a:r>
              <a:rPr sz="1767" b="1" spc="-207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767" b="1" spc="-57" dirty="0">
                <a:solidFill>
                  <a:srgbClr val="FFFFFF"/>
                </a:solidFill>
                <a:latin typeface="Gill Sans MT"/>
                <a:cs typeface="Gill Sans MT"/>
              </a:rPr>
              <a:t>Crime</a:t>
            </a:r>
            <a:endParaRPr sz="1767">
              <a:solidFill>
                <a:prstClr val="black"/>
              </a:solidFill>
              <a:latin typeface="Gill Sans MT"/>
              <a:cs typeface="Gill Sans M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0" y="260350"/>
            <a:ext cx="3784600" cy="2806700"/>
          </a:xfrm>
          <a:custGeom>
            <a:avLst/>
            <a:gdLst/>
            <a:ahLst/>
            <a:cxnLst/>
            <a:rect l="l" t="t" r="r" b="b"/>
            <a:pathLst>
              <a:path w="5676900" h="4210050">
                <a:moveTo>
                  <a:pt x="0" y="0"/>
                </a:moveTo>
                <a:lnTo>
                  <a:pt x="5676818" y="0"/>
                </a:lnTo>
                <a:lnTo>
                  <a:pt x="5676818" y="4210049"/>
                </a:lnTo>
                <a:lnTo>
                  <a:pt x="0" y="4210049"/>
                </a:lnTo>
                <a:lnTo>
                  <a:pt x="0" y="0"/>
                </a:lnTo>
                <a:close/>
              </a:path>
            </a:pathLst>
          </a:custGeom>
          <a:solidFill>
            <a:srgbClr val="FFC50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00637" y="652796"/>
            <a:ext cx="3002280" cy="2050134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 defTabSz="609630">
              <a:lnSpc>
                <a:spcPts val="4027"/>
              </a:lnSpc>
              <a:spcBef>
                <a:spcPts val="87"/>
              </a:spcBef>
            </a:pPr>
            <a:r>
              <a:rPr sz="3500" b="1" spc="560" dirty="0">
                <a:solidFill>
                  <a:srgbClr val="14251F"/>
                </a:solidFill>
                <a:latin typeface="Calibri"/>
                <a:cs typeface="Calibri"/>
              </a:rPr>
              <a:t>WHAT</a:t>
            </a:r>
            <a:r>
              <a:rPr sz="3500" b="1" spc="140" dirty="0">
                <a:solidFill>
                  <a:srgbClr val="14251F"/>
                </a:solidFill>
                <a:latin typeface="Calibri"/>
                <a:cs typeface="Calibri"/>
              </a:rPr>
              <a:t> </a:t>
            </a:r>
            <a:r>
              <a:rPr sz="3500" b="1" spc="537" dirty="0">
                <a:solidFill>
                  <a:srgbClr val="14251F"/>
                </a:solidFill>
                <a:latin typeface="Calibri"/>
                <a:cs typeface="Calibri"/>
              </a:rPr>
              <a:t>DOES</a:t>
            </a:r>
            <a:endParaRPr sz="3500">
              <a:solidFill>
                <a:prstClr val="black"/>
              </a:solidFill>
              <a:latin typeface="Calibri"/>
              <a:cs typeface="Calibri"/>
            </a:endParaRPr>
          </a:p>
          <a:p>
            <a:pPr marL="327253" marR="3387" indent="1677331" algn="r" defTabSz="609630">
              <a:lnSpc>
                <a:spcPts val="3854"/>
              </a:lnSpc>
              <a:spcBef>
                <a:spcPts val="243"/>
              </a:spcBef>
            </a:pPr>
            <a:r>
              <a:rPr sz="3500" b="1" spc="360" dirty="0">
                <a:solidFill>
                  <a:srgbClr val="14251F"/>
                </a:solidFill>
                <a:latin typeface="Calibri"/>
                <a:cs typeface="Calibri"/>
              </a:rPr>
              <a:t>T</a:t>
            </a:r>
            <a:r>
              <a:rPr sz="3500" b="1" spc="470" dirty="0">
                <a:solidFill>
                  <a:srgbClr val="14251F"/>
                </a:solidFill>
                <a:latin typeface="Calibri"/>
                <a:cs typeface="Calibri"/>
              </a:rPr>
              <a:t>H</a:t>
            </a:r>
            <a:r>
              <a:rPr sz="3500" b="1" spc="213" dirty="0">
                <a:solidFill>
                  <a:srgbClr val="14251F"/>
                </a:solidFill>
                <a:latin typeface="Calibri"/>
                <a:cs typeface="Calibri"/>
              </a:rPr>
              <a:t>E  </a:t>
            </a:r>
            <a:r>
              <a:rPr sz="3500" b="1" spc="793" dirty="0">
                <a:solidFill>
                  <a:srgbClr val="14251F"/>
                </a:solidFill>
                <a:latin typeface="Calibri"/>
                <a:cs typeface="Calibri"/>
              </a:rPr>
              <a:t>C</a:t>
            </a:r>
            <a:r>
              <a:rPr sz="3500" b="1" spc="546" dirty="0">
                <a:solidFill>
                  <a:srgbClr val="14251F"/>
                </a:solidFill>
                <a:latin typeface="Calibri"/>
                <a:cs typeface="Calibri"/>
              </a:rPr>
              <a:t>R</a:t>
            </a:r>
            <a:r>
              <a:rPr sz="3500" b="1" spc="147" dirty="0">
                <a:solidFill>
                  <a:srgbClr val="14251F"/>
                </a:solidFill>
                <a:latin typeface="Calibri"/>
                <a:cs typeface="Calibri"/>
              </a:rPr>
              <a:t>I</a:t>
            </a:r>
            <a:r>
              <a:rPr sz="3500" b="1" spc="267" dirty="0">
                <a:solidFill>
                  <a:srgbClr val="14251F"/>
                </a:solidFill>
                <a:latin typeface="Calibri"/>
                <a:cs typeface="Calibri"/>
              </a:rPr>
              <a:t>M</a:t>
            </a:r>
            <a:r>
              <a:rPr sz="3500" b="1" spc="213" dirty="0">
                <a:solidFill>
                  <a:srgbClr val="14251F"/>
                </a:solidFill>
                <a:latin typeface="Calibri"/>
                <a:cs typeface="Calibri"/>
              </a:rPr>
              <a:t>E  </a:t>
            </a:r>
            <a:r>
              <a:rPr sz="3500" b="1" spc="507" dirty="0">
                <a:solidFill>
                  <a:srgbClr val="14251F"/>
                </a:solidFill>
                <a:latin typeface="Calibri"/>
                <a:cs typeface="Calibri"/>
              </a:rPr>
              <a:t>DATA</a:t>
            </a:r>
            <a:r>
              <a:rPr sz="3500" b="1" spc="107" dirty="0">
                <a:solidFill>
                  <a:srgbClr val="14251F"/>
                </a:solidFill>
                <a:latin typeface="Calibri"/>
                <a:cs typeface="Calibri"/>
              </a:rPr>
              <a:t> </a:t>
            </a:r>
            <a:r>
              <a:rPr sz="3500" b="1" spc="646" dirty="0">
                <a:solidFill>
                  <a:srgbClr val="14251F"/>
                </a:solidFill>
                <a:latin typeface="Calibri"/>
                <a:cs typeface="Calibri"/>
              </a:rPr>
              <a:t>SAY?</a:t>
            </a:r>
            <a:endParaRPr sz="35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637852" y="28775"/>
            <a:ext cx="3365077" cy="526639"/>
          </a:xfrm>
          <a:prstGeom prst="rect">
            <a:avLst/>
          </a:prstGeom>
        </p:spPr>
        <p:txBody>
          <a:bodyPr vert="horz" wrap="square" lIns="0" tIns="38946" rIns="0" bIns="0" rtlCol="0">
            <a:spAutoFit/>
          </a:bodyPr>
          <a:lstStyle/>
          <a:p>
            <a:pPr marL="8467" marR="3387" indent="823848" defTabSz="609630">
              <a:lnSpc>
                <a:spcPts val="1900"/>
              </a:lnSpc>
              <a:spcBef>
                <a:spcPts val="306"/>
              </a:spcBef>
            </a:pPr>
            <a:r>
              <a:rPr sz="1767" b="1" spc="240" dirty="0">
                <a:solidFill>
                  <a:srgbClr val="FFFCF7"/>
                </a:solidFill>
                <a:latin typeface="Calibri"/>
                <a:cs typeface="Calibri"/>
              </a:rPr>
              <a:t>PART </a:t>
            </a:r>
            <a:r>
              <a:rPr sz="1767" b="1" spc="-169" dirty="0">
                <a:solidFill>
                  <a:srgbClr val="FFFCF7"/>
                </a:solidFill>
                <a:latin typeface="Calibri"/>
                <a:cs typeface="Calibri"/>
              </a:rPr>
              <a:t>1 </a:t>
            </a:r>
            <a:r>
              <a:rPr sz="1767" b="1" spc="183" dirty="0">
                <a:solidFill>
                  <a:srgbClr val="FFFCF7"/>
                </a:solidFill>
                <a:latin typeface="Calibri"/>
                <a:cs typeface="Calibri"/>
              </a:rPr>
              <a:t>CRIME:</a:t>
            </a:r>
            <a:r>
              <a:rPr sz="1767" b="1" spc="-87" dirty="0">
                <a:solidFill>
                  <a:srgbClr val="FFFCF7"/>
                </a:solidFill>
                <a:latin typeface="Calibri"/>
                <a:cs typeface="Calibri"/>
              </a:rPr>
              <a:t> </a:t>
            </a:r>
            <a:r>
              <a:rPr sz="1767" b="1" spc="217" dirty="0">
                <a:solidFill>
                  <a:srgbClr val="FFFCF7"/>
                </a:solidFill>
                <a:latin typeface="Calibri"/>
                <a:cs typeface="Calibri"/>
              </a:rPr>
              <a:t>AMANI  </a:t>
            </a:r>
            <a:r>
              <a:rPr sz="1767" b="1" spc="277" dirty="0">
                <a:solidFill>
                  <a:srgbClr val="FFC503"/>
                </a:solidFill>
                <a:latin typeface="Calibri"/>
                <a:cs typeface="Calibri"/>
              </a:rPr>
              <a:t>JAN</a:t>
            </a:r>
            <a:r>
              <a:rPr sz="1767" b="1" spc="73" dirty="0">
                <a:solidFill>
                  <a:srgbClr val="FFC503"/>
                </a:solidFill>
                <a:latin typeface="Calibri"/>
                <a:cs typeface="Calibri"/>
              </a:rPr>
              <a:t> </a:t>
            </a:r>
            <a:r>
              <a:rPr sz="1767" b="1" spc="-169" dirty="0">
                <a:solidFill>
                  <a:srgbClr val="FFC503"/>
                </a:solidFill>
                <a:latin typeface="Calibri"/>
                <a:cs typeface="Calibri"/>
              </a:rPr>
              <a:t>1</a:t>
            </a:r>
            <a:r>
              <a:rPr sz="1767" b="1" spc="-153" dirty="0">
                <a:solidFill>
                  <a:srgbClr val="FFC503"/>
                </a:solidFill>
                <a:latin typeface="Calibri"/>
                <a:cs typeface="Calibri"/>
              </a:rPr>
              <a:t> </a:t>
            </a:r>
            <a:r>
              <a:rPr sz="1767" b="1" spc="237" dirty="0">
                <a:solidFill>
                  <a:srgbClr val="FFC503"/>
                </a:solidFill>
                <a:latin typeface="Calibri"/>
                <a:cs typeface="Calibri"/>
              </a:rPr>
              <a:t>-</a:t>
            </a:r>
            <a:r>
              <a:rPr sz="1767" b="1" spc="73" dirty="0">
                <a:solidFill>
                  <a:srgbClr val="FFC503"/>
                </a:solidFill>
                <a:latin typeface="Calibri"/>
                <a:cs typeface="Calibri"/>
              </a:rPr>
              <a:t> </a:t>
            </a:r>
            <a:r>
              <a:rPr sz="1767" b="1" spc="240" dirty="0">
                <a:solidFill>
                  <a:srgbClr val="FFC503"/>
                </a:solidFill>
                <a:latin typeface="Calibri"/>
                <a:cs typeface="Calibri"/>
              </a:rPr>
              <a:t>DEC</a:t>
            </a:r>
            <a:r>
              <a:rPr sz="1767" b="1" spc="76" dirty="0">
                <a:solidFill>
                  <a:srgbClr val="FFC503"/>
                </a:solidFill>
                <a:latin typeface="Calibri"/>
                <a:cs typeface="Calibri"/>
              </a:rPr>
              <a:t> </a:t>
            </a:r>
            <a:r>
              <a:rPr sz="1767" b="1" spc="153" dirty="0">
                <a:solidFill>
                  <a:srgbClr val="FFC503"/>
                </a:solidFill>
                <a:latin typeface="Calibri"/>
                <a:cs typeface="Calibri"/>
              </a:rPr>
              <a:t>31ST,</a:t>
            </a:r>
            <a:r>
              <a:rPr sz="1767" b="1" spc="73" dirty="0">
                <a:solidFill>
                  <a:srgbClr val="FFC503"/>
                </a:solidFill>
                <a:latin typeface="Calibri"/>
                <a:cs typeface="Calibri"/>
              </a:rPr>
              <a:t> </a:t>
            </a:r>
            <a:r>
              <a:rPr sz="1767" b="1" spc="297" dirty="0">
                <a:solidFill>
                  <a:srgbClr val="FFC503"/>
                </a:solidFill>
                <a:latin typeface="Calibri"/>
                <a:cs typeface="Calibri"/>
              </a:rPr>
              <a:t>2007-2017</a:t>
            </a:r>
            <a:endParaRPr sz="1767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164650" y="6508952"/>
            <a:ext cx="440690" cy="81280"/>
          </a:xfrm>
          <a:custGeom>
            <a:avLst/>
            <a:gdLst/>
            <a:ahLst/>
            <a:cxnLst/>
            <a:rect l="l" t="t" r="r" b="b"/>
            <a:pathLst>
              <a:path w="661034" h="121920">
                <a:moveTo>
                  <a:pt x="0" y="121737"/>
                </a:moveTo>
                <a:lnTo>
                  <a:pt x="660486" y="121737"/>
                </a:lnTo>
                <a:lnTo>
                  <a:pt x="660486" y="0"/>
                </a:lnTo>
                <a:lnTo>
                  <a:pt x="0" y="0"/>
                </a:lnTo>
                <a:lnTo>
                  <a:pt x="0" y="121737"/>
                </a:lnTo>
                <a:close/>
              </a:path>
            </a:pathLst>
          </a:custGeom>
          <a:solidFill>
            <a:srgbClr val="FF001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604974" y="6508952"/>
            <a:ext cx="469900" cy="81280"/>
          </a:xfrm>
          <a:custGeom>
            <a:avLst/>
            <a:gdLst/>
            <a:ahLst/>
            <a:cxnLst/>
            <a:rect l="l" t="t" r="r" b="b"/>
            <a:pathLst>
              <a:path w="704850" h="121920">
                <a:moveTo>
                  <a:pt x="0" y="0"/>
                </a:moveTo>
                <a:lnTo>
                  <a:pt x="704813" y="0"/>
                </a:lnTo>
                <a:lnTo>
                  <a:pt x="704813" y="121737"/>
                </a:lnTo>
                <a:lnTo>
                  <a:pt x="0" y="121737"/>
                </a:lnTo>
                <a:lnTo>
                  <a:pt x="0" y="0"/>
                </a:lnTo>
                <a:close/>
              </a:path>
            </a:pathLst>
          </a:custGeom>
          <a:solidFill>
            <a:srgbClr val="FF001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504750" y="6489902"/>
            <a:ext cx="440690" cy="81280"/>
          </a:xfrm>
          <a:custGeom>
            <a:avLst/>
            <a:gdLst/>
            <a:ahLst/>
            <a:cxnLst/>
            <a:rect l="l" t="t" r="r" b="b"/>
            <a:pathLst>
              <a:path w="661034" h="121920">
                <a:moveTo>
                  <a:pt x="0" y="121737"/>
                </a:moveTo>
                <a:lnTo>
                  <a:pt x="660486" y="121737"/>
                </a:lnTo>
                <a:lnTo>
                  <a:pt x="660486" y="0"/>
                </a:lnTo>
                <a:lnTo>
                  <a:pt x="0" y="0"/>
                </a:lnTo>
                <a:lnTo>
                  <a:pt x="0" y="121737"/>
                </a:lnTo>
                <a:close/>
              </a:path>
            </a:pathLst>
          </a:custGeom>
          <a:solidFill>
            <a:srgbClr val="99E164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945075" y="6489902"/>
            <a:ext cx="469900" cy="81280"/>
          </a:xfrm>
          <a:custGeom>
            <a:avLst/>
            <a:gdLst/>
            <a:ahLst/>
            <a:cxnLst/>
            <a:rect l="l" t="t" r="r" b="b"/>
            <a:pathLst>
              <a:path w="704850" h="121920">
                <a:moveTo>
                  <a:pt x="0" y="0"/>
                </a:moveTo>
                <a:lnTo>
                  <a:pt x="704813" y="0"/>
                </a:lnTo>
                <a:lnTo>
                  <a:pt x="704813" y="121737"/>
                </a:lnTo>
                <a:lnTo>
                  <a:pt x="0" y="121737"/>
                </a:lnTo>
                <a:lnTo>
                  <a:pt x="0" y="0"/>
                </a:lnTo>
                <a:close/>
              </a:path>
            </a:pathLst>
          </a:custGeom>
          <a:solidFill>
            <a:srgbClr val="99E164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292351" y="1749149"/>
            <a:ext cx="576579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7" dirty="0">
                <a:solidFill>
                  <a:srgbClr val="FF001D"/>
                </a:solidFill>
                <a:latin typeface="Arial"/>
                <a:cs typeface="Arial"/>
              </a:rPr>
              <a:t>1,116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495352" y="2727049"/>
            <a:ext cx="390313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10" dirty="0">
                <a:solidFill>
                  <a:srgbClr val="FFFCF7"/>
                </a:solidFill>
                <a:latin typeface="Arial"/>
                <a:cs typeface="Arial"/>
              </a:rPr>
              <a:t>75</a:t>
            </a: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4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022153" y="2479399"/>
            <a:ext cx="1145963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  <a:tabLst>
                <a:tab pos="763732" algn="l"/>
              </a:tabLst>
            </a:pPr>
            <a:r>
              <a:rPr sz="1767" b="1" spc="-10" dirty="0">
                <a:solidFill>
                  <a:srgbClr val="FFFCF7"/>
                </a:solidFill>
                <a:latin typeface="Arial"/>
                <a:cs typeface="Arial"/>
              </a:rPr>
              <a:t>98</a:t>
            </a: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5</a:t>
            </a:r>
            <a:r>
              <a:rPr sz="1767" b="1" dirty="0">
                <a:solidFill>
                  <a:srgbClr val="FFFCF7"/>
                </a:solidFill>
                <a:latin typeface="Arial"/>
                <a:cs typeface="Arial"/>
              </a:rPr>
              <a:t>	</a:t>
            </a:r>
            <a:r>
              <a:rPr sz="1767" b="1" spc="-10" dirty="0">
                <a:solidFill>
                  <a:srgbClr val="FFFCF7"/>
                </a:solidFill>
                <a:latin typeface="Arial"/>
                <a:cs typeface="Arial"/>
              </a:rPr>
              <a:t>80</a:t>
            </a: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9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425252" y="2758799"/>
            <a:ext cx="390313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10" dirty="0">
                <a:solidFill>
                  <a:srgbClr val="FFFCF7"/>
                </a:solidFill>
                <a:latin typeface="Arial"/>
                <a:cs typeface="Arial"/>
              </a:rPr>
              <a:t>89</a:t>
            </a: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0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637852" y="2447649"/>
            <a:ext cx="390313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10" dirty="0">
                <a:solidFill>
                  <a:srgbClr val="FFFCF7"/>
                </a:solidFill>
                <a:latin typeface="Arial"/>
                <a:cs typeface="Arial"/>
              </a:rPr>
              <a:t>98</a:t>
            </a: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5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195436" y="1355449"/>
            <a:ext cx="576579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1,148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223886" y="1558649"/>
            <a:ext cx="576579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1,246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626986" y="1012549"/>
            <a:ext cx="576579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1,255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801486" y="1749149"/>
            <a:ext cx="576579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1,179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350636" y="364849"/>
            <a:ext cx="576579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1,403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64836" y="1361799"/>
            <a:ext cx="576579" cy="27962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 defTabSz="609630">
              <a:spcBef>
                <a:spcPts val="60"/>
              </a:spcBef>
            </a:pPr>
            <a:r>
              <a:rPr sz="1767" b="1" spc="-7" dirty="0">
                <a:solidFill>
                  <a:srgbClr val="FFFCF7"/>
                </a:solidFill>
                <a:latin typeface="Arial"/>
                <a:cs typeface="Arial"/>
              </a:rPr>
              <a:t>1,128</a:t>
            </a:r>
            <a:endParaRPr sz="176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95452" y="0"/>
            <a:ext cx="5187950" cy="6858000"/>
          </a:xfrm>
          <a:custGeom>
            <a:avLst/>
            <a:gdLst/>
            <a:ahLst/>
            <a:cxnLst/>
            <a:rect l="l" t="t" r="r" b="b"/>
            <a:pathLst>
              <a:path w="7781925" h="10287000">
                <a:moveTo>
                  <a:pt x="0" y="10287000"/>
                </a:moveTo>
                <a:lnTo>
                  <a:pt x="7781925" y="10287000"/>
                </a:lnTo>
                <a:lnTo>
                  <a:pt x="7781925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004050" cy="6858000"/>
          </a:xfrm>
          <a:custGeom>
            <a:avLst/>
            <a:gdLst/>
            <a:ahLst/>
            <a:cxnLst/>
            <a:rect l="l" t="t" r="r" b="b"/>
            <a:pathLst>
              <a:path w="10506075" h="10287000">
                <a:moveTo>
                  <a:pt x="0" y="0"/>
                </a:moveTo>
                <a:lnTo>
                  <a:pt x="10506074" y="0"/>
                </a:lnTo>
                <a:lnTo>
                  <a:pt x="10506074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7374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02574" y="1915027"/>
            <a:ext cx="3641090" cy="284265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76344" defTabSz="609630">
              <a:lnSpc>
                <a:spcPts val="5730"/>
              </a:lnSpc>
              <a:spcBef>
                <a:spcPts val="67"/>
              </a:spcBef>
            </a:pPr>
            <a:r>
              <a:rPr sz="5134" spc="207" dirty="0">
                <a:solidFill>
                  <a:srgbClr val="FFC503"/>
                </a:solidFill>
                <a:latin typeface="Verdana"/>
                <a:cs typeface="Verdana"/>
              </a:rPr>
              <a:t>Who</a:t>
            </a:r>
            <a:r>
              <a:rPr sz="5134" spc="-679" dirty="0">
                <a:solidFill>
                  <a:srgbClr val="FFC503"/>
                </a:solidFill>
                <a:latin typeface="Verdana"/>
                <a:cs typeface="Verdana"/>
              </a:rPr>
              <a:t> </a:t>
            </a:r>
            <a:r>
              <a:rPr sz="5134" spc="37" dirty="0">
                <a:solidFill>
                  <a:srgbClr val="FFC503"/>
                </a:solidFill>
                <a:latin typeface="Verdana"/>
                <a:cs typeface="Verdana"/>
              </a:rPr>
              <a:t>are</a:t>
            </a:r>
            <a:endParaRPr sz="5134">
              <a:solidFill>
                <a:prstClr val="black"/>
              </a:solidFill>
              <a:latin typeface="Verdana"/>
              <a:cs typeface="Verdana"/>
            </a:endParaRPr>
          </a:p>
          <a:p>
            <a:pPr marL="8467" marR="3387" indent="2525733" defTabSz="609630">
              <a:lnSpc>
                <a:spcPts val="5300"/>
              </a:lnSpc>
              <a:spcBef>
                <a:spcPts val="463"/>
              </a:spcBef>
            </a:pPr>
            <a:r>
              <a:rPr sz="5134" spc="76" dirty="0">
                <a:solidFill>
                  <a:srgbClr val="FFC503"/>
                </a:solidFill>
                <a:latin typeface="Verdana"/>
                <a:cs typeface="Verdana"/>
              </a:rPr>
              <a:t>t</a:t>
            </a:r>
            <a:r>
              <a:rPr sz="5134" spc="187" dirty="0">
                <a:solidFill>
                  <a:srgbClr val="FFC503"/>
                </a:solidFill>
                <a:latin typeface="Verdana"/>
                <a:cs typeface="Verdana"/>
              </a:rPr>
              <a:t>h</a:t>
            </a:r>
            <a:r>
              <a:rPr sz="5134" spc="33" dirty="0">
                <a:solidFill>
                  <a:srgbClr val="FFC503"/>
                </a:solidFill>
                <a:latin typeface="Verdana"/>
                <a:cs typeface="Verdana"/>
              </a:rPr>
              <a:t>e  </a:t>
            </a:r>
            <a:r>
              <a:rPr sz="5134" spc="107" dirty="0">
                <a:solidFill>
                  <a:srgbClr val="FFFFFF"/>
                </a:solidFill>
                <a:latin typeface="Verdana"/>
                <a:cs typeface="Verdana"/>
              </a:rPr>
              <a:t>Partners</a:t>
            </a:r>
            <a:r>
              <a:rPr sz="5134" spc="-6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134" spc="117" dirty="0">
                <a:solidFill>
                  <a:srgbClr val="FFC503"/>
                </a:solidFill>
                <a:latin typeface="Verdana"/>
                <a:cs typeface="Verdana"/>
              </a:rPr>
              <a:t>in</a:t>
            </a:r>
            <a:endParaRPr sz="5134">
              <a:solidFill>
                <a:prstClr val="black"/>
              </a:solidFill>
              <a:latin typeface="Verdana"/>
              <a:cs typeface="Verdana"/>
            </a:endParaRPr>
          </a:p>
          <a:p>
            <a:pPr marL="1100298" defTabSz="609630">
              <a:lnSpc>
                <a:spcPts val="5267"/>
              </a:lnSpc>
            </a:pPr>
            <a:r>
              <a:rPr sz="5134" spc="237" dirty="0">
                <a:solidFill>
                  <a:srgbClr val="FFC503"/>
                </a:solidFill>
                <a:latin typeface="Verdana"/>
                <a:cs typeface="Verdana"/>
              </a:rPr>
              <a:t>A</a:t>
            </a:r>
            <a:r>
              <a:rPr sz="5134" spc="63" dirty="0">
                <a:solidFill>
                  <a:srgbClr val="FFC503"/>
                </a:solidFill>
                <a:latin typeface="Verdana"/>
                <a:cs typeface="Verdana"/>
              </a:rPr>
              <a:t>m</a:t>
            </a:r>
            <a:r>
              <a:rPr sz="5134" spc="47" dirty="0">
                <a:solidFill>
                  <a:srgbClr val="FFC503"/>
                </a:solidFill>
                <a:latin typeface="Verdana"/>
                <a:cs typeface="Verdana"/>
              </a:rPr>
              <a:t>a</a:t>
            </a:r>
            <a:r>
              <a:rPr sz="5134" spc="187" dirty="0">
                <a:solidFill>
                  <a:srgbClr val="FFC503"/>
                </a:solidFill>
                <a:latin typeface="Verdana"/>
                <a:cs typeface="Verdana"/>
              </a:rPr>
              <a:t>n</a:t>
            </a:r>
            <a:r>
              <a:rPr sz="5134" spc="150" dirty="0">
                <a:solidFill>
                  <a:srgbClr val="FFC503"/>
                </a:solidFill>
                <a:latin typeface="Verdana"/>
                <a:cs typeface="Verdana"/>
              </a:rPr>
              <a:t>i</a:t>
            </a:r>
            <a:r>
              <a:rPr sz="5134" spc="193" dirty="0">
                <a:solidFill>
                  <a:srgbClr val="FFC503"/>
                </a:solidFill>
                <a:latin typeface="Verdana"/>
                <a:cs typeface="Verdana"/>
              </a:rPr>
              <a:t>?</a:t>
            </a:r>
            <a:endParaRPr sz="5134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7250" y="521064"/>
            <a:ext cx="95250" cy="9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4114" y="103398"/>
            <a:ext cx="11694413" cy="959270"/>
          </a:xfrm>
          <a:prstGeom prst="rect">
            <a:avLst/>
          </a:prstGeom>
        </p:spPr>
        <p:txBody>
          <a:bodyPr vert="horz" wrap="square" lIns="0" tIns="123413" rIns="0" bIns="0" rtlCol="0">
            <a:spAutoFit/>
          </a:bodyPr>
          <a:lstStyle/>
          <a:p>
            <a:pPr marL="7173742" marR="3387">
              <a:lnSpc>
                <a:spcPct val="130700"/>
              </a:lnSpc>
              <a:spcBef>
                <a:spcPts val="67"/>
              </a:spcBef>
            </a:pPr>
            <a:r>
              <a:rPr spc="63" dirty="0"/>
              <a:t>30th</a:t>
            </a:r>
            <a:r>
              <a:rPr spc="-283" dirty="0"/>
              <a:t> </a:t>
            </a:r>
            <a:r>
              <a:rPr spc="13" dirty="0"/>
              <a:t>Street</a:t>
            </a:r>
            <a:r>
              <a:rPr spc="-277" dirty="0"/>
              <a:t> </a:t>
            </a:r>
            <a:r>
              <a:rPr spc="33" dirty="0"/>
              <a:t>Industrial</a:t>
            </a:r>
            <a:r>
              <a:rPr spc="-280" dirty="0"/>
              <a:t> </a:t>
            </a:r>
            <a:r>
              <a:rPr spc="67" dirty="0"/>
              <a:t>Corridor </a:t>
            </a:r>
            <a:r>
              <a:rPr spc="47" dirty="0"/>
              <a:t>Amani</a:t>
            </a:r>
            <a:r>
              <a:rPr spc="-267" dirty="0"/>
              <a:t> </a:t>
            </a:r>
            <a:r>
              <a:rPr spc="63" dirty="0"/>
              <a:t>United</a:t>
            </a:r>
          </a:p>
        </p:txBody>
      </p:sp>
      <p:sp>
        <p:nvSpPr>
          <p:cNvPr id="7" name="object 7"/>
          <p:cNvSpPr/>
          <p:nvPr/>
        </p:nvSpPr>
        <p:spPr>
          <a:xfrm>
            <a:off x="7207250" y="139736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07250" y="227366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07250" y="2711814"/>
            <a:ext cx="95250" cy="9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07250" y="314996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07250" y="358811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07250" y="402626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07250" y="4464414"/>
            <a:ext cx="95250" cy="95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07250" y="490256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07250" y="577886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07250" y="6217014"/>
            <a:ext cx="95250" cy="95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26490" y="1146342"/>
            <a:ext cx="4442037" cy="532603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76204" defTabSz="609630">
              <a:lnSpc>
                <a:spcPct val="130700"/>
              </a:lnSpc>
              <a:spcBef>
                <a:spcPts val="67"/>
              </a:spcBef>
            </a:pPr>
            <a:r>
              <a:rPr sz="2200" spc="60" dirty="0">
                <a:solidFill>
                  <a:srgbClr val="0F1D34"/>
                </a:solidFill>
                <a:latin typeface="Verdana"/>
                <a:cs typeface="Verdana"/>
              </a:rPr>
              <a:t>Community </a:t>
            </a:r>
            <a:r>
              <a:rPr sz="2200" spc="80" dirty="0">
                <a:solidFill>
                  <a:srgbClr val="0F1D34"/>
                </a:solidFill>
                <a:latin typeface="Verdana"/>
                <a:cs typeface="Verdana"/>
              </a:rPr>
              <a:t>Advocates</a:t>
            </a:r>
            <a:r>
              <a:rPr sz="2200" spc="-136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87" dirty="0">
                <a:solidFill>
                  <a:srgbClr val="0F1D34"/>
                </a:solidFill>
                <a:latin typeface="Verdana"/>
                <a:cs typeface="Verdana"/>
              </a:rPr>
              <a:t>53206  </a:t>
            </a:r>
            <a:r>
              <a:rPr sz="2200" spc="50" dirty="0">
                <a:solidFill>
                  <a:srgbClr val="0F1D34"/>
                </a:solidFill>
                <a:latin typeface="Verdana"/>
                <a:cs typeface="Verdana"/>
              </a:rPr>
              <a:t>Drug </a:t>
            </a:r>
            <a:r>
              <a:rPr sz="2200" spc="57" dirty="0">
                <a:solidFill>
                  <a:srgbClr val="0F1D34"/>
                </a:solidFill>
                <a:latin typeface="Verdana"/>
                <a:cs typeface="Verdana"/>
              </a:rPr>
              <a:t>Free</a:t>
            </a:r>
            <a:r>
              <a:rPr sz="2200" spc="-579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23" dirty="0">
                <a:solidFill>
                  <a:srgbClr val="0F1D34"/>
                </a:solidFill>
                <a:latin typeface="Verdana"/>
                <a:cs typeface="Verdana"/>
              </a:rPr>
              <a:t>Initiative</a:t>
            </a:r>
            <a:endParaRPr sz="2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8467" marR="591003" defTabSz="609630">
              <a:lnSpc>
                <a:spcPct val="130700"/>
              </a:lnSpc>
            </a:pPr>
            <a:r>
              <a:rPr sz="2200" spc="90" dirty="0">
                <a:solidFill>
                  <a:srgbClr val="0F1D34"/>
                </a:solidFill>
                <a:latin typeface="Verdana"/>
                <a:cs typeface="Verdana"/>
              </a:rPr>
              <a:t>COA</a:t>
            </a:r>
            <a:r>
              <a:rPr sz="2200" spc="-28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73" dirty="0">
                <a:solidFill>
                  <a:srgbClr val="0F1D34"/>
                </a:solidFill>
                <a:latin typeface="Verdana"/>
                <a:cs typeface="Verdana"/>
              </a:rPr>
              <a:t>Youth</a:t>
            </a:r>
            <a:r>
              <a:rPr sz="2200" spc="-28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1700" spc="113" dirty="0">
                <a:solidFill>
                  <a:srgbClr val="0F1D34"/>
                </a:solidFill>
                <a:latin typeface="Calibri"/>
                <a:cs typeface="Calibri"/>
              </a:rPr>
              <a:t>&amp;</a:t>
            </a:r>
            <a:r>
              <a:rPr sz="2200" spc="113" dirty="0">
                <a:solidFill>
                  <a:srgbClr val="0F1D34"/>
                </a:solidFill>
                <a:latin typeface="Verdana"/>
                <a:cs typeface="Verdana"/>
              </a:rPr>
              <a:t>Family</a:t>
            </a:r>
            <a:r>
              <a:rPr sz="2200" spc="-28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57" dirty="0">
                <a:solidFill>
                  <a:srgbClr val="0F1D34"/>
                </a:solidFill>
                <a:latin typeface="Verdana"/>
                <a:cs typeface="Verdana"/>
              </a:rPr>
              <a:t>Center  </a:t>
            </a:r>
            <a:r>
              <a:rPr sz="2200" spc="10" dirty="0">
                <a:solidFill>
                  <a:srgbClr val="0F1D34"/>
                </a:solidFill>
                <a:latin typeface="Verdana"/>
                <a:cs typeface="Verdana"/>
              </a:rPr>
              <a:t>Data</a:t>
            </a:r>
            <a:r>
              <a:rPr sz="2200" spc="-27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90" dirty="0">
                <a:solidFill>
                  <a:srgbClr val="0F1D34"/>
                </a:solidFill>
                <a:latin typeface="Verdana"/>
                <a:cs typeface="Verdana"/>
              </a:rPr>
              <a:t>You</a:t>
            </a:r>
            <a:r>
              <a:rPr sz="2200" spc="-267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67" dirty="0">
                <a:solidFill>
                  <a:srgbClr val="0F1D34"/>
                </a:solidFill>
                <a:latin typeface="Verdana"/>
                <a:cs typeface="Verdana"/>
              </a:rPr>
              <a:t>Can</a:t>
            </a:r>
            <a:r>
              <a:rPr sz="2200" spc="-27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-20" dirty="0">
                <a:solidFill>
                  <a:srgbClr val="0F1D34"/>
                </a:solidFill>
                <a:latin typeface="Verdana"/>
                <a:cs typeface="Verdana"/>
              </a:rPr>
              <a:t>Use,</a:t>
            </a:r>
            <a:r>
              <a:rPr sz="2200" spc="-263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-40" dirty="0">
                <a:solidFill>
                  <a:srgbClr val="0F1D34"/>
                </a:solidFill>
                <a:latin typeface="Verdana"/>
                <a:cs typeface="Verdana"/>
              </a:rPr>
              <a:t>Inc.</a:t>
            </a:r>
            <a:endParaRPr sz="2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8467" marR="1817461" algn="just" defTabSz="609630">
              <a:lnSpc>
                <a:spcPct val="130700"/>
              </a:lnSpc>
            </a:pPr>
            <a:r>
              <a:rPr sz="2200" spc="67" dirty="0">
                <a:solidFill>
                  <a:srgbClr val="0F1D34"/>
                </a:solidFill>
                <a:latin typeface="Verdana"/>
                <a:cs typeface="Verdana"/>
              </a:rPr>
              <a:t>Dominican</a:t>
            </a:r>
            <a:r>
              <a:rPr sz="2200" spc="-313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57" dirty="0">
                <a:solidFill>
                  <a:srgbClr val="0F1D34"/>
                </a:solidFill>
                <a:latin typeface="Verdana"/>
                <a:cs typeface="Verdana"/>
              </a:rPr>
              <a:t>Center  </a:t>
            </a:r>
            <a:r>
              <a:rPr sz="2200" spc="60" dirty="0">
                <a:solidFill>
                  <a:srgbClr val="0F1D34"/>
                </a:solidFill>
                <a:latin typeface="Verdana"/>
                <a:cs typeface="Verdana"/>
              </a:rPr>
              <a:t>Hepatha</a:t>
            </a:r>
            <a:r>
              <a:rPr sz="2200" spc="-306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63" dirty="0">
                <a:solidFill>
                  <a:srgbClr val="0F1D34"/>
                </a:solidFill>
                <a:latin typeface="Verdana"/>
                <a:cs typeface="Verdana"/>
              </a:rPr>
              <a:t>Lutheran  </a:t>
            </a:r>
            <a:r>
              <a:rPr sz="2200" spc="10" dirty="0">
                <a:solidFill>
                  <a:srgbClr val="0F1D34"/>
                </a:solidFill>
                <a:latin typeface="Verdana"/>
                <a:cs typeface="Verdana"/>
              </a:rPr>
              <a:t>LISC</a:t>
            </a:r>
            <a:r>
              <a:rPr sz="2200" spc="-273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93" dirty="0">
                <a:solidFill>
                  <a:srgbClr val="0F1D34"/>
                </a:solidFill>
                <a:latin typeface="Verdana"/>
                <a:cs typeface="Verdana"/>
              </a:rPr>
              <a:t>Milwaukee</a:t>
            </a:r>
            <a:endParaRPr sz="2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8467" marR="107532" defTabSz="609630">
              <a:lnSpc>
                <a:spcPct val="130700"/>
              </a:lnSpc>
            </a:pPr>
            <a:r>
              <a:rPr sz="2200" spc="93" dirty="0">
                <a:solidFill>
                  <a:srgbClr val="0F1D34"/>
                </a:solidFill>
                <a:latin typeface="Verdana"/>
                <a:cs typeface="Verdana"/>
              </a:rPr>
              <a:t>Milwaukee</a:t>
            </a:r>
            <a:r>
              <a:rPr sz="2200" spc="-28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103" dirty="0">
                <a:solidFill>
                  <a:srgbClr val="0F1D34"/>
                </a:solidFill>
                <a:latin typeface="Verdana"/>
                <a:cs typeface="Verdana"/>
              </a:rPr>
              <a:t>Police</a:t>
            </a:r>
            <a:r>
              <a:rPr sz="2200" spc="-277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43" dirty="0">
                <a:solidFill>
                  <a:srgbClr val="0F1D34"/>
                </a:solidFill>
                <a:latin typeface="Verdana"/>
                <a:cs typeface="Verdana"/>
              </a:rPr>
              <a:t>Department  </a:t>
            </a:r>
            <a:r>
              <a:rPr sz="2200" spc="93" dirty="0">
                <a:solidFill>
                  <a:srgbClr val="0F1D34"/>
                </a:solidFill>
                <a:latin typeface="Verdana"/>
                <a:cs typeface="Verdana"/>
              </a:rPr>
              <a:t>Milwaukee </a:t>
            </a:r>
            <a:r>
              <a:rPr sz="2200" spc="73" dirty="0">
                <a:solidFill>
                  <a:srgbClr val="0F1D34"/>
                </a:solidFill>
                <a:latin typeface="Verdana"/>
                <a:cs typeface="Verdana"/>
              </a:rPr>
              <a:t>County </a:t>
            </a:r>
            <a:r>
              <a:rPr sz="2200" spc="50" dirty="0">
                <a:solidFill>
                  <a:srgbClr val="0F1D34"/>
                </a:solidFill>
                <a:latin typeface="Verdana"/>
                <a:cs typeface="Verdana"/>
              </a:rPr>
              <a:t>District  </a:t>
            </a:r>
            <a:r>
              <a:rPr sz="2200" spc="60" dirty="0">
                <a:solidFill>
                  <a:srgbClr val="0F1D34"/>
                </a:solidFill>
                <a:latin typeface="Verdana"/>
                <a:cs typeface="Verdana"/>
              </a:rPr>
              <a:t>Attorney</a:t>
            </a:r>
            <a:r>
              <a:rPr sz="1700" spc="60" dirty="0">
                <a:solidFill>
                  <a:srgbClr val="0F1D34"/>
                </a:solidFill>
                <a:latin typeface="Calibri"/>
                <a:cs typeface="Calibri"/>
              </a:rPr>
              <a:t>'</a:t>
            </a:r>
            <a:r>
              <a:rPr sz="2200" spc="60" dirty="0">
                <a:solidFill>
                  <a:srgbClr val="0F1D34"/>
                </a:solidFill>
                <a:latin typeface="Verdana"/>
                <a:cs typeface="Verdana"/>
              </a:rPr>
              <a:t>s</a:t>
            </a:r>
            <a:r>
              <a:rPr sz="2200" spc="-267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80" dirty="0">
                <a:solidFill>
                  <a:srgbClr val="0F1D34"/>
                </a:solidFill>
                <a:latin typeface="Verdana"/>
                <a:cs typeface="Verdana"/>
              </a:rPr>
              <a:t>Office</a:t>
            </a:r>
            <a:endParaRPr sz="2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8467" defTabSz="609630">
              <a:spcBef>
                <a:spcPts val="807"/>
              </a:spcBef>
            </a:pPr>
            <a:r>
              <a:rPr sz="2200" spc="10" dirty="0">
                <a:solidFill>
                  <a:srgbClr val="0F1D34"/>
                </a:solidFill>
                <a:latin typeface="Verdana"/>
                <a:cs typeface="Verdana"/>
              </a:rPr>
              <a:t>Safe</a:t>
            </a:r>
            <a:r>
              <a:rPr sz="2200" spc="-267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1700" spc="377" dirty="0">
                <a:solidFill>
                  <a:srgbClr val="0F1D34"/>
                </a:solidFill>
                <a:latin typeface="Calibri"/>
                <a:cs typeface="Calibri"/>
              </a:rPr>
              <a:t>&amp;</a:t>
            </a:r>
            <a:r>
              <a:rPr sz="1700" spc="123" dirty="0">
                <a:solidFill>
                  <a:srgbClr val="0F1D34"/>
                </a:solidFill>
                <a:latin typeface="Calibri"/>
                <a:cs typeface="Calibri"/>
              </a:rPr>
              <a:t> </a:t>
            </a:r>
            <a:r>
              <a:rPr sz="2200" spc="57" dirty="0">
                <a:solidFill>
                  <a:srgbClr val="0F1D34"/>
                </a:solidFill>
                <a:latin typeface="Verdana"/>
                <a:cs typeface="Verdana"/>
              </a:rPr>
              <a:t>Sound</a:t>
            </a:r>
            <a:r>
              <a:rPr sz="2200" spc="-263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-40" dirty="0">
                <a:solidFill>
                  <a:srgbClr val="0F1D34"/>
                </a:solidFill>
                <a:latin typeface="Verdana"/>
                <a:cs typeface="Verdana"/>
              </a:rPr>
              <a:t>Inc.</a:t>
            </a:r>
            <a:endParaRPr sz="22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8467" defTabSz="609630">
              <a:spcBef>
                <a:spcPts val="810"/>
              </a:spcBef>
            </a:pPr>
            <a:r>
              <a:rPr sz="2200" spc="20" dirty="0">
                <a:solidFill>
                  <a:srgbClr val="0F1D34"/>
                </a:solidFill>
                <a:latin typeface="Verdana"/>
                <a:cs typeface="Verdana"/>
              </a:rPr>
              <a:t>Sojourner</a:t>
            </a:r>
            <a:r>
              <a:rPr sz="2200" spc="-27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60" dirty="0">
                <a:solidFill>
                  <a:srgbClr val="0F1D34"/>
                </a:solidFill>
                <a:latin typeface="Verdana"/>
                <a:cs typeface="Verdana"/>
              </a:rPr>
              <a:t>Family</a:t>
            </a:r>
            <a:r>
              <a:rPr sz="2200" spc="-270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87" dirty="0">
                <a:solidFill>
                  <a:srgbClr val="0F1D34"/>
                </a:solidFill>
                <a:latin typeface="Verdana"/>
                <a:cs typeface="Verdana"/>
              </a:rPr>
              <a:t>Peace</a:t>
            </a:r>
            <a:r>
              <a:rPr sz="2200" spc="-267" dirty="0">
                <a:solidFill>
                  <a:srgbClr val="0F1D34"/>
                </a:solidFill>
                <a:latin typeface="Verdana"/>
                <a:cs typeface="Verdana"/>
              </a:rPr>
              <a:t> </a:t>
            </a:r>
            <a:r>
              <a:rPr sz="2200" spc="57" dirty="0">
                <a:solidFill>
                  <a:srgbClr val="0F1D34"/>
                </a:solidFill>
                <a:latin typeface="Verdana"/>
                <a:cs typeface="Verdana"/>
              </a:rPr>
              <a:t>Center</a:t>
            </a:r>
            <a:endParaRPr sz="2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4B3709D4-4C65-4ED2-B27B-E08F3E0F360A}"/>
              </a:ext>
            </a:extLst>
          </p:cNvPr>
          <p:cNvSpPr/>
          <p:nvPr/>
        </p:nvSpPr>
        <p:spPr>
          <a:xfrm>
            <a:off x="6995452" y="0"/>
            <a:ext cx="5187950" cy="6858000"/>
          </a:xfrm>
          <a:custGeom>
            <a:avLst/>
            <a:gdLst/>
            <a:ahLst/>
            <a:cxnLst/>
            <a:rect l="l" t="t" r="r" b="b"/>
            <a:pathLst>
              <a:path w="7781925" h="10287000">
                <a:moveTo>
                  <a:pt x="0" y="10287000"/>
                </a:moveTo>
                <a:lnTo>
                  <a:pt x="7781925" y="10287000"/>
                </a:lnTo>
                <a:lnTo>
                  <a:pt x="7781925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solidFill>
            <a:srgbClr val="FFFCF7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004050" cy="6858000"/>
          </a:xfrm>
          <a:custGeom>
            <a:avLst/>
            <a:gdLst/>
            <a:ahLst/>
            <a:cxnLst/>
            <a:rect l="l" t="t" r="r" b="b"/>
            <a:pathLst>
              <a:path w="10506075" h="10287000">
                <a:moveTo>
                  <a:pt x="0" y="0"/>
                </a:moveTo>
                <a:lnTo>
                  <a:pt x="10506074" y="0"/>
                </a:lnTo>
                <a:lnTo>
                  <a:pt x="10506074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73741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02574" y="1915027"/>
            <a:ext cx="3641090" cy="293242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76344" defTabSz="609630">
              <a:lnSpc>
                <a:spcPts val="5730"/>
              </a:lnSpc>
              <a:spcBef>
                <a:spcPts val="67"/>
              </a:spcBef>
            </a:pPr>
            <a:r>
              <a:rPr sz="5134" spc="207" dirty="0">
                <a:solidFill>
                  <a:srgbClr val="FFC503"/>
                </a:solidFill>
                <a:latin typeface="Verdana"/>
                <a:cs typeface="Verdana"/>
              </a:rPr>
              <a:t>Wh</a:t>
            </a:r>
            <a:r>
              <a:rPr lang="en-US" sz="5134" spc="207" dirty="0">
                <a:solidFill>
                  <a:srgbClr val="FFC503"/>
                </a:solidFill>
                <a:latin typeface="Verdana"/>
                <a:cs typeface="Verdana"/>
              </a:rPr>
              <a:t>at’s Your Best </a:t>
            </a:r>
            <a:br>
              <a:rPr lang="en-US" sz="5134" spc="207" dirty="0">
                <a:solidFill>
                  <a:srgbClr val="FFC503"/>
                </a:solidFill>
                <a:latin typeface="Verdana"/>
                <a:cs typeface="Verdana"/>
              </a:rPr>
            </a:br>
            <a:r>
              <a:rPr lang="en-US" sz="5134" spc="207" dirty="0">
                <a:solidFill>
                  <a:srgbClr val="FFC503"/>
                </a:solidFill>
                <a:latin typeface="Verdana"/>
                <a:cs typeface="Verdana"/>
              </a:rPr>
              <a:t>Guess? </a:t>
            </a:r>
            <a:endParaRPr sz="5134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E7CBE-E592-4EC3-9E54-81393446EA31}"/>
              </a:ext>
            </a:extLst>
          </p:cNvPr>
          <p:cNvSpPr txBox="1"/>
          <p:nvPr/>
        </p:nvSpPr>
        <p:spPr>
          <a:xfrm>
            <a:off x="7004050" y="353916"/>
            <a:ext cx="5187950" cy="61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% of the Population African American?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# of Burglaries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Total Population?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# of Owner Occupied Units?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% of housing stock built in 1939 or earlier?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# of schools?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# of Liquor Licenses?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# of Registered voters?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% living below the poverty level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# of Homicides</a:t>
            </a:r>
          </a:p>
          <a:p>
            <a:pPr marL="9144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200" spc="63" dirty="0">
                <a:latin typeface="Verdana" panose="020B0604030504040204" pitchFamily="34" charset="0"/>
                <a:ea typeface="Verdana" panose="020B0604030504040204" pitchFamily="34" charset="0"/>
              </a:rPr>
              <a:t># of Faith-Based Organizations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2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91033" y="2539725"/>
            <a:ext cx="3322320" cy="257506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8467" marR="784053" defTabSz="609630">
              <a:lnSpc>
                <a:spcPts val="3253"/>
              </a:lnSpc>
              <a:spcBef>
                <a:spcPts val="480"/>
              </a:spcBef>
            </a:pPr>
            <a:r>
              <a:rPr sz="3000" b="1" spc="480" dirty="0">
                <a:solidFill>
                  <a:srgbClr val="212121"/>
                </a:solidFill>
                <a:latin typeface="Calibri"/>
                <a:cs typeface="Calibri"/>
              </a:rPr>
              <a:t>WHAT </a:t>
            </a:r>
            <a:r>
              <a:rPr sz="3000" b="1" spc="433" dirty="0">
                <a:solidFill>
                  <a:srgbClr val="212121"/>
                </a:solidFill>
                <a:latin typeface="Calibri"/>
                <a:cs typeface="Calibri"/>
              </a:rPr>
              <a:t>ARE  </a:t>
            </a:r>
            <a:r>
              <a:rPr sz="3000" b="1" spc="443" dirty="0">
                <a:solidFill>
                  <a:srgbClr val="FFC503"/>
                </a:solidFill>
                <a:latin typeface="Calibri"/>
                <a:cs typeface="Calibri"/>
              </a:rPr>
              <a:t>HOT</a:t>
            </a:r>
            <a:r>
              <a:rPr sz="3000" b="1" spc="100" dirty="0">
                <a:solidFill>
                  <a:srgbClr val="FFC503"/>
                </a:solidFill>
                <a:latin typeface="Calibri"/>
                <a:cs typeface="Calibri"/>
              </a:rPr>
              <a:t> </a:t>
            </a:r>
            <a:r>
              <a:rPr sz="3000" b="1" spc="490" dirty="0">
                <a:solidFill>
                  <a:srgbClr val="FFC503"/>
                </a:solidFill>
                <a:latin typeface="Calibri"/>
                <a:cs typeface="Calibri"/>
              </a:rPr>
              <a:t>SPOTS?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marR="3387" defTabSz="609630">
              <a:lnSpc>
                <a:spcPts val="3253"/>
              </a:lnSpc>
              <a:spcBef>
                <a:spcPts val="3243"/>
              </a:spcBef>
            </a:pPr>
            <a:r>
              <a:rPr sz="3000" b="1" spc="679" dirty="0">
                <a:solidFill>
                  <a:srgbClr val="FFC503"/>
                </a:solidFill>
                <a:latin typeface="Calibri"/>
                <a:cs typeface="Calibri"/>
              </a:rPr>
              <a:t>C</a:t>
            </a:r>
            <a:r>
              <a:rPr sz="3000" b="1" spc="613" dirty="0">
                <a:solidFill>
                  <a:srgbClr val="FFC503"/>
                </a:solidFill>
                <a:latin typeface="Calibri"/>
                <a:cs typeface="Calibri"/>
              </a:rPr>
              <a:t>O</a:t>
            </a:r>
            <a:r>
              <a:rPr sz="3000" b="1" spc="513" dirty="0">
                <a:solidFill>
                  <a:srgbClr val="FFC503"/>
                </a:solidFill>
                <a:latin typeface="Calibri"/>
                <a:cs typeface="Calibri"/>
              </a:rPr>
              <a:t>N</a:t>
            </a:r>
            <a:r>
              <a:rPr sz="3000" b="1" spc="679" dirty="0">
                <a:solidFill>
                  <a:srgbClr val="FFC503"/>
                </a:solidFill>
                <a:latin typeface="Calibri"/>
                <a:cs typeface="Calibri"/>
              </a:rPr>
              <a:t>C</a:t>
            </a:r>
            <a:r>
              <a:rPr sz="3000" b="1" spc="283" dirty="0">
                <a:solidFill>
                  <a:srgbClr val="FFC503"/>
                </a:solidFill>
                <a:latin typeface="Calibri"/>
                <a:cs typeface="Calibri"/>
              </a:rPr>
              <a:t>E</a:t>
            </a:r>
            <a:r>
              <a:rPr sz="3000" b="1" spc="513" dirty="0">
                <a:solidFill>
                  <a:srgbClr val="FFC503"/>
                </a:solidFill>
                <a:latin typeface="Calibri"/>
                <a:cs typeface="Calibri"/>
              </a:rPr>
              <a:t>N</a:t>
            </a:r>
            <a:r>
              <a:rPr sz="3000" b="1" spc="310" dirty="0">
                <a:solidFill>
                  <a:srgbClr val="FFC503"/>
                </a:solidFill>
                <a:latin typeface="Calibri"/>
                <a:cs typeface="Calibri"/>
              </a:rPr>
              <a:t>T</a:t>
            </a:r>
            <a:r>
              <a:rPr sz="3000" b="1" spc="467" dirty="0">
                <a:solidFill>
                  <a:srgbClr val="FFC503"/>
                </a:solidFill>
                <a:latin typeface="Calibri"/>
                <a:cs typeface="Calibri"/>
              </a:rPr>
              <a:t>R</a:t>
            </a:r>
            <a:r>
              <a:rPr sz="3000" b="1" spc="543" dirty="0">
                <a:solidFill>
                  <a:srgbClr val="FFC503"/>
                </a:solidFill>
                <a:latin typeface="Calibri"/>
                <a:cs typeface="Calibri"/>
              </a:rPr>
              <a:t>A</a:t>
            </a:r>
            <a:r>
              <a:rPr sz="3000" b="1" spc="310" dirty="0">
                <a:solidFill>
                  <a:srgbClr val="FFC503"/>
                </a:solidFill>
                <a:latin typeface="Calibri"/>
                <a:cs typeface="Calibri"/>
              </a:rPr>
              <a:t>T</a:t>
            </a:r>
            <a:r>
              <a:rPr sz="3000" b="1" spc="283" dirty="0">
                <a:solidFill>
                  <a:srgbClr val="FFC503"/>
                </a:solidFill>
                <a:latin typeface="Calibri"/>
                <a:cs typeface="Calibri"/>
              </a:rPr>
              <a:t>E</a:t>
            </a:r>
            <a:r>
              <a:rPr sz="3000" b="1" spc="190" dirty="0">
                <a:solidFill>
                  <a:srgbClr val="FFC503"/>
                </a:solidFill>
                <a:latin typeface="Calibri"/>
                <a:cs typeface="Calibri"/>
              </a:rPr>
              <a:t>D  </a:t>
            </a:r>
            <a:r>
              <a:rPr sz="3000" b="1" spc="410" dirty="0">
                <a:solidFill>
                  <a:srgbClr val="212121"/>
                </a:solidFill>
                <a:latin typeface="Calibri"/>
                <a:cs typeface="Calibri"/>
              </a:rPr>
              <a:t>VIOLENT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  <a:p>
            <a:pPr marL="8467" defTabSz="609630">
              <a:lnSpc>
                <a:spcPts val="3197"/>
              </a:lnSpc>
            </a:pPr>
            <a:r>
              <a:rPr sz="3000" b="1" spc="357" dirty="0">
                <a:solidFill>
                  <a:srgbClr val="212121"/>
                </a:solidFill>
                <a:latin typeface="Calibri"/>
                <a:cs typeface="Calibri"/>
              </a:rPr>
              <a:t>CRIME</a:t>
            </a:r>
            <a:endParaRPr sz="3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134" y="489787"/>
            <a:ext cx="8056457" cy="64675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06300"/>
              </a:lnSpc>
              <a:spcBef>
                <a:spcPts val="63"/>
              </a:spcBef>
            </a:pPr>
            <a:r>
              <a:rPr sz="2000" b="1" spc="263" dirty="0">
                <a:latin typeface="Calibri"/>
                <a:cs typeface="Calibri"/>
              </a:rPr>
              <a:t>MILWAUKEE</a:t>
            </a:r>
            <a:r>
              <a:rPr sz="2000" b="1" spc="100" dirty="0">
                <a:latin typeface="Calibri"/>
                <a:cs typeface="Calibri"/>
              </a:rPr>
              <a:t> </a:t>
            </a:r>
            <a:r>
              <a:rPr sz="2000" b="1" spc="280" dirty="0">
                <a:latin typeface="Calibri"/>
                <a:cs typeface="Calibri"/>
              </a:rPr>
              <a:t>POLICE</a:t>
            </a:r>
            <a:r>
              <a:rPr sz="2000" b="1" spc="100" dirty="0">
                <a:latin typeface="Calibri"/>
                <a:cs typeface="Calibri"/>
              </a:rPr>
              <a:t> </a:t>
            </a:r>
            <a:r>
              <a:rPr sz="2000" b="1" spc="243" dirty="0">
                <a:latin typeface="Calibri"/>
                <a:cs typeface="Calibri"/>
              </a:rPr>
              <a:t>DEPARTMENT</a:t>
            </a:r>
            <a:r>
              <a:rPr sz="2000" b="1" spc="103" dirty="0">
                <a:latin typeface="Calibri"/>
                <a:cs typeface="Calibri"/>
              </a:rPr>
              <a:t> </a:t>
            </a:r>
            <a:r>
              <a:rPr sz="2000" b="1" spc="277" dirty="0">
                <a:latin typeface="Calibri"/>
                <a:cs typeface="Calibri"/>
              </a:rPr>
              <a:t>-</a:t>
            </a:r>
            <a:r>
              <a:rPr sz="2000" b="1" spc="97" dirty="0">
                <a:latin typeface="Calibri"/>
                <a:cs typeface="Calibri"/>
              </a:rPr>
              <a:t> </a:t>
            </a:r>
            <a:r>
              <a:rPr sz="2000" b="1" spc="260" dirty="0">
                <a:latin typeface="Calibri"/>
                <a:cs typeface="Calibri"/>
              </a:rPr>
              <a:t>AMANI</a:t>
            </a:r>
            <a:r>
              <a:rPr sz="2000" b="1" spc="100" dirty="0">
                <a:latin typeface="Calibri"/>
                <a:cs typeface="Calibri"/>
              </a:rPr>
              <a:t> </a:t>
            </a:r>
            <a:r>
              <a:rPr sz="2000" b="1" spc="310" dirty="0">
                <a:latin typeface="Calibri"/>
                <a:cs typeface="Calibri"/>
              </a:rPr>
              <a:t>GEO-BOUNDARY  </a:t>
            </a:r>
            <a:r>
              <a:rPr sz="2000" b="1" spc="270" dirty="0">
                <a:solidFill>
                  <a:srgbClr val="707173"/>
                </a:solidFill>
                <a:latin typeface="Calibri"/>
                <a:cs typeface="Calibri"/>
              </a:rPr>
              <a:t>VIOLENT</a:t>
            </a:r>
            <a:r>
              <a:rPr sz="2000" b="1" spc="97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237" dirty="0">
                <a:solidFill>
                  <a:srgbClr val="707173"/>
                </a:solidFill>
                <a:latin typeface="Calibri"/>
                <a:cs typeface="Calibri"/>
              </a:rPr>
              <a:t>CRIME</a:t>
            </a:r>
            <a:r>
              <a:rPr sz="2000" b="1" spc="97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267" dirty="0">
                <a:solidFill>
                  <a:srgbClr val="707173"/>
                </a:solidFill>
                <a:latin typeface="Calibri"/>
                <a:cs typeface="Calibri"/>
              </a:rPr>
              <a:t>DENSITY</a:t>
            </a:r>
            <a:r>
              <a:rPr sz="2000" b="1" spc="97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277" dirty="0">
                <a:solidFill>
                  <a:srgbClr val="707173"/>
                </a:solidFill>
                <a:latin typeface="Calibri"/>
                <a:cs typeface="Calibri"/>
              </a:rPr>
              <a:t>-</a:t>
            </a:r>
            <a:r>
              <a:rPr sz="2000" b="1" spc="93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287" dirty="0">
                <a:solidFill>
                  <a:srgbClr val="707173"/>
                </a:solidFill>
                <a:latin typeface="Calibri"/>
                <a:cs typeface="Calibri"/>
              </a:rPr>
              <a:t>JAN.</a:t>
            </a:r>
            <a:r>
              <a:rPr sz="2000" b="1" spc="100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140" dirty="0">
                <a:solidFill>
                  <a:srgbClr val="707173"/>
                </a:solidFill>
                <a:latin typeface="Calibri"/>
                <a:cs typeface="Calibri"/>
              </a:rPr>
              <a:t>1ST</a:t>
            </a:r>
            <a:r>
              <a:rPr sz="2000" b="1" spc="97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306" dirty="0">
                <a:solidFill>
                  <a:srgbClr val="707173"/>
                </a:solidFill>
                <a:latin typeface="Calibri"/>
                <a:cs typeface="Calibri"/>
              </a:rPr>
              <a:t>TO</a:t>
            </a:r>
            <a:r>
              <a:rPr sz="2000" b="1" spc="97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257" dirty="0">
                <a:solidFill>
                  <a:srgbClr val="707173"/>
                </a:solidFill>
                <a:latin typeface="Calibri"/>
                <a:cs typeface="Calibri"/>
              </a:rPr>
              <a:t>DEC.</a:t>
            </a:r>
            <a:r>
              <a:rPr sz="2000" b="1" spc="100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187" dirty="0">
                <a:solidFill>
                  <a:srgbClr val="707173"/>
                </a:solidFill>
                <a:latin typeface="Calibri"/>
                <a:cs typeface="Calibri"/>
              </a:rPr>
              <a:t>31ST</a:t>
            </a:r>
            <a:r>
              <a:rPr sz="2000" b="1" spc="97" dirty="0">
                <a:solidFill>
                  <a:srgbClr val="707173"/>
                </a:solidFill>
                <a:latin typeface="Calibri"/>
                <a:cs typeface="Calibri"/>
              </a:rPr>
              <a:t> </a:t>
            </a:r>
            <a:r>
              <a:rPr sz="2000" b="1" spc="270" dirty="0">
                <a:solidFill>
                  <a:srgbClr val="707173"/>
                </a:solidFill>
                <a:latin typeface="Calibri"/>
                <a:cs typeface="Calibri"/>
              </a:rPr>
              <a:t>2015-2017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361950"/>
          </a:xfrm>
          <a:custGeom>
            <a:avLst/>
            <a:gdLst/>
            <a:ahLst/>
            <a:cxnLst/>
            <a:rect l="l" t="t" r="r" b="b"/>
            <a:pathLst>
              <a:path w="18288000" h="542925">
                <a:moveTo>
                  <a:pt x="0" y="0"/>
                </a:moveTo>
                <a:lnTo>
                  <a:pt x="18288001" y="0"/>
                </a:lnTo>
                <a:lnTo>
                  <a:pt x="18288001" y="542925"/>
                </a:lnTo>
                <a:lnTo>
                  <a:pt x="0" y="542925"/>
                </a:lnTo>
                <a:lnTo>
                  <a:pt x="0" y="0"/>
                </a:lnTo>
                <a:close/>
              </a:path>
            </a:pathLst>
          </a:custGeom>
          <a:solidFill>
            <a:srgbClr val="FFC503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1950" y="1289050"/>
            <a:ext cx="8166100" cy="5403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86568-53FA-4DA7-9DEF-F4220C33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0" y="957431"/>
            <a:ext cx="2581835" cy="483377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What was the purpose of the survey?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5879D-5086-493E-90F8-57C54043C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106" y="685801"/>
            <a:ext cx="6385918" cy="5105400"/>
          </a:xfrm>
        </p:spPr>
        <p:txBody>
          <a:bodyPr>
            <a:normAutofit/>
          </a:bodyPr>
          <a:lstStyle/>
          <a:p>
            <a:r>
              <a:rPr lang="en-US" sz="2800" dirty="0"/>
              <a:t>To learn what residents of the Amani neighborhood think about:</a:t>
            </a:r>
          </a:p>
          <a:p>
            <a:pPr lvl="1"/>
            <a:r>
              <a:rPr lang="en-US" sz="2800" dirty="0"/>
              <a:t>Neighborhood conditions</a:t>
            </a:r>
          </a:p>
          <a:p>
            <a:pPr lvl="1"/>
            <a:r>
              <a:rPr lang="en-US" sz="2800" dirty="0"/>
              <a:t>Crime and Safety</a:t>
            </a:r>
          </a:p>
          <a:p>
            <a:pPr lvl="1"/>
            <a:r>
              <a:rPr lang="en-US" sz="2800" dirty="0"/>
              <a:t>Police legitimacy</a:t>
            </a:r>
          </a:p>
          <a:p>
            <a:endParaRPr lang="en-US" sz="2800" dirty="0"/>
          </a:p>
          <a:p>
            <a:r>
              <a:rPr lang="en-US" sz="2800" dirty="0"/>
              <a:t>To collect baseline data on important issues to see if things change over time</a:t>
            </a:r>
          </a:p>
        </p:txBody>
      </p:sp>
    </p:spTree>
    <p:extLst>
      <p:ext uri="{BB962C8B-B14F-4D97-AF65-F5344CB8AC3E}">
        <p14:creationId xmlns:p14="http://schemas.microsoft.com/office/powerpoint/2010/main" val="8875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1">
            <a:extLst>
              <a:ext uri="{FF2B5EF4-FFF2-40B4-BE49-F238E27FC236}">
                <a16:creationId xmlns:a16="http://schemas.microsoft.com/office/drawing/2014/main" id="{80B164F3-7502-452A-9B50-B46F93652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8D9EA12-6051-46EE-9A00-6A7244379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EE0409B1-4B1E-46FF-8AA5-068B60D3C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646A2FAF-C431-4DF8-BE4F-75C965CD6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A3F9B87-2EA9-4FF8-A126-2A4CC6953C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E91666D-09D9-41B6-9278-2D1E80EBFC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C234DDD-BA55-48FD-9851-5A6E61E26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49B5C3-9503-41FF-8AEF-607D1662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7" y="685800"/>
            <a:ext cx="2535630" cy="1752599"/>
          </a:xfrm>
        </p:spPr>
        <p:txBody>
          <a:bodyPr anchor="b">
            <a:normAutofit/>
          </a:bodyPr>
          <a:lstStyle/>
          <a:p>
            <a:pPr algn="l"/>
            <a:r>
              <a:rPr lang="en-US" sz="3200" b="1"/>
              <a:t>Who conducted the survey?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B518F-F622-4B65-9EC7-69696E81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2812387" cy="3124201"/>
          </a:xfrm>
        </p:spPr>
        <p:txBody>
          <a:bodyPr anchor="t">
            <a:normAutofit/>
          </a:bodyPr>
          <a:lstStyle/>
          <a:p>
            <a:r>
              <a:rPr lang="en-US" sz="1800"/>
              <a:t>Neighborhood Ambassadors</a:t>
            </a:r>
          </a:p>
          <a:p>
            <a:r>
              <a:rPr lang="en-US" sz="1800"/>
              <a:t>Volunteer Residents and Partners</a:t>
            </a:r>
          </a:p>
          <a:p>
            <a:r>
              <a:rPr lang="en-US" sz="1800"/>
              <a:t>Community organizers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1A1414DF-B074-4B70-ACC0-4DE4D8B7A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3F920-C7DF-4A3A-AFE2-29D23FC9C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r="-3" b="-3"/>
          <a:stretch/>
        </p:blipFill>
        <p:spPr>
          <a:xfrm>
            <a:off x="4941202" y="1011765"/>
            <a:ext cx="6237359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645</Words>
  <Application>Microsoft Office PowerPoint</Application>
  <PresentationFormat>Widescreen</PresentationFormat>
  <Paragraphs>162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Calibri</vt:lpstr>
      <vt:lpstr>Corbel</vt:lpstr>
      <vt:lpstr>Georgia</vt:lpstr>
      <vt:lpstr>Gill Sans MT</vt:lpstr>
      <vt:lpstr>Lucida Sans</vt:lpstr>
      <vt:lpstr>Times New Roman</vt:lpstr>
      <vt:lpstr>Verdana</vt:lpstr>
      <vt:lpstr>Parallax</vt:lpstr>
      <vt:lpstr>Office Theme</vt:lpstr>
      <vt:lpstr>AMANI  SAFETY  INITIATIVE</vt:lpstr>
      <vt:lpstr>PowerPoint Presentation</vt:lpstr>
      <vt:lpstr>PowerPoint Presentation</vt:lpstr>
      <vt:lpstr>PowerPoint Presentation</vt:lpstr>
      <vt:lpstr>30th Street Industrial Corridor Amani United</vt:lpstr>
      <vt:lpstr>PowerPoint Presentation</vt:lpstr>
      <vt:lpstr>MILWAUKEE POLICE DEPARTMENT - AMANI GEO-BOUNDARY  VIOLENT CRIME DENSITY - JAN. 1ST TO DEC. 31ST 2015-2017</vt:lpstr>
      <vt:lpstr>What was the purpose of the survey?</vt:lpstr>
      <vt:lpstr>Who conducted the survey?</vt:lpstr>
      <vt:lpstr>Who responded to the survey?</vt:lpstr>
      <vt:lpstr>% of Amani residents concerned about</vt:lpstr>
      <vt:lpstr>PowerPoint Presentation</vt:lpstr>
      <vt:lpstr>PowerPoint Presentation</vt:lpstr>
      <vt:lpstr>KNOW DATA KNOW CHANGE</vt:lpstr>
      <vt:lpstr>   Amani Data Chat Check List--  Work with Britney to schedule data chat and recruit participants. Britney’s contact info is  Conduct the data chat as a stand-alone, a pop-up or in conjunction with another event. Become familiar with the slides and the data – what do YOU think is most interesting? Get materials ready Large Map of Amani Hot Spot lay-overs 3 Poster boards and Laminated data sheets Choose slides of interest and arrange on board (slides are numbered on the back) Post-it notes for ideas Summary of Amani Survey sheets “What’s YOUR priority” sheets Signup sheet for people who want to receive more information Pens/pencils Candy (optional but good) Safety Signs—Slow Down Maps of Amani -- paper size You’ll need a table and 2-3 easels to hold boards. Binder with full survey results Please be sure to return all slides to Britney.   Amani data chat checklist </vt:lpstr>
      <vt:lpstr>Where do you stay?</vt:lpstr>
      <vt:lpstr>What do you think?</vt:lpstr>
      <vt:lpstr>PowerPoint Presentation</vt:lpstr>
      <vt:lpstr>Early Action--Slow Down Signs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AMANI  SAFETY  INITIATIVE</dc:title>
  <dc:creator>katie Pritchard</dc:creator>
  <cp:lastModifiedBy>katie Pritchard</cp:lastModifiedBy>
  <cp:revision>4</cp:revision>
  <dcterms:created xsi:type="dcterms:W3CDTF">2018-10-08T18:20:51Z</dcterms:created>
  <dcterms:modified xsi:type="dcterms:W3CDTF">2018-10-08T19:48:47Z</dcterms:modified>
</cp:coreProperties>
</file>