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323" r:id="rId3"/>
    <p:sldId id="324" r:id="rId4"/>
    <p:sldId id="329" r:id="rId5"/>
    <p:sldId id="284" r:id="rId6"/>
    <p:sldId id="293" r:id="rId7"/>
    <p:sldId id="326" r:id="rId8"/>
    <p:sldId id="300" r:id="rId9"/>
    <p:sldId id="298" r:id="rId10"/>
    <p:sldId id="330" r:id="rId11"/>
    <p:sldId id="312" r:id="rId12"/>
    <p:sldId id="327" r:id="rId13"/>
    <p:sldId id="321" r:id="rId14"/>
    <p:sldId id="328" r:id="rId15"/>
    <p:sldId id="331" r:id="rId1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Marxer" initials="SM" lastIdx="1" clrIdx="0"/>
  <p:cmAuthor id="1" name="raniaa" initials="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B60"/>
    <a:srgbClr val="F36D38"/>
    <a:srgbClr val="006600"/>
    <a:srgbClr val="92B7D6"/>
    <a:srgbClr val="CAD27C"/>
    <a:srgbClr val="7E5D22"/>
    <a:srgbClr val="DAB000"/>
    <a:srgbClr val="A6A6A6"/>
    <a:srgbClr val="DF774D"/>
  </p:clrMru>
</p:presentationPr>
</file>

<file path=ppt/tableStyles.xml><?xml version="1.0" encoding="utf-8"?>
<a:tblStyleLst xmlns:a="http://schemas.openxmlformats.org/drawingml/2006/main" def="{4B0A3F66-5763-4F9D-BDEB-9BAD88FCECD2}">
  <a:tblStyle styleId="{4B0A3F66-5763-4F9D-BDEB-9BAD88FCEC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56FB91-012B-46B1-B1C3-2F6F162A1E4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8" autoAdjust="0"/>
  </p:normalViewPr>
  <p:slideViewPr>
    <p:cSldViewPr showGuides="1">
      <p:cViewPr varScale="1">
        <p:scale>
          <a:sx n="90" d="100"/>
          <a:sy n="90" d="100"/>
        </p:scale>
        <p:origin x="-1206" y="-96"/>
      </p:cViewPr>
      <p:guideLst>
        <p:guide orient="horz"/>
        <p:guide orient="horz" pos="2400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532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61208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2709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532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61208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2709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532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61208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2709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23533">
              <a:spcBef>
                <a:spcPts val="367"/>
              </a:spcBef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  <a:buFontTx/>
              <a:buChar char="-"/>
            </a:pPr>
            <a:r>
              <a:rPr lang="en-US" dirty="0" smtClean="0"/>
              <a:t>The DVP was</a:t>
            </a:r>
            <a:r>
              <a:rPr lang="en-US" baseline="0" dirty="0" smtClean="0"/>
              <a:t> created last year and will be staffed with 3 positions: the Chief, the XX and an analyst. The chief position is a the same level of the chief of the police Department and the Fire Department.</a:t>
            </a:r>
          </a:p>
          <a:p>
            <a:pPr marL="0" indent="0">
              <a:spcBef>
                <a:spcPts val="367"/>
              </a:spcBef>
              <a:buFontTx/>
              <a:buNone/>
            </a:pPr>
            <a:endParaRPr lang="en-US" baseline="0" dirty="0" smtClean="0"/>
          </a:p>
          <a:p>
            <a:pPr marL="0" indent="0">
              <a:spcBef>
                <a:spcPts val="367"/>
              </a:spcBef>
              <a:buFontTx/>
              <a:buChar char="-"/>
            </a:pPr>
            <a:r>
              <a:rPr lang="en-US" dirty="0" smtClean="0"/>
              <a:t> Peter Kim, Interim Director of the City’s new Department of Violence Prevention and Manager of the Oakland Unite Division of the Human Services Department</a:t>
            </a:r>
          </a:p>
          <a:p>
            <a:pPr marL="0" indent="0">
              <a:spcBef>
                <a:spcPts val="367"/>
              </a:spcBef>
              <a:buFontTx/>
              <a:buChar char="-"/>
            </a:pPr>
            <a:endParaRPr lang="en-US" baseline="0" dirty="0" smtClean="0"/>
          </a:p>
          <a:p>
            <a:pPr marL="0" indent="0">
              <a:spcBef>
                <a:spcPts val="367"/>
              </a:spcBef>
              <a:buFontTx/>
              <a:buChar char="-"/>
            </a:pPr>
            <a:r>
              <a:rPr lang="en-US" baseline="0" dirty="0" smtClean="0"/>
              <a:t> </a:t>
            </a:r>
            <a:r>
              <a:rPr lang="en-US" dirty="0" smtClean="0"/>
              <a:t>Oakland </a:t>
            </a:r>
            <a:r>
              <a:rPr lang="en-US" dirty="0" err="1" smtClean="0"/>
              <a:t>Unite’s</a:t>
            </a:r>
            <a:r>
              <a:rPr lang="en-US" dirty="0" smtClean="0"/>
              <a:t> programs target our highest risk community members and neighborhoods, with a particular focus on interrupting violence now as it is occurring and preventing future violence. </a:t>
            </a:r>
            <a:endParaRPr lang="en-US" baseline="0" dirty="0" smtClean="0"/>
          </a:p>
          <a:p>
            <a:pPr marL="0" indent="0">
              <a:spcBef>
                <a:spcPts val="367"/>
              </a:spcBef>
              <a:buFontTx/>
              <a:buNone/>
            </a:pPr>
            <a:endParaRPr lang="en-US" baseline="0" dirty="0" smtClean="0"/>
          </a:p>
          <a:p>
            <a:pPr marL="0" indent="0">
              <a:spcBef>
                <a:spcPts val="367"/>
              </a:spcBef>
              <a:buFontTx/>
              <a:buNone/>
            </a:pPr>
            <a:r>
              <a:rPr lang="en-US" baseline="0" dirty="0" smtClean="0"/>
              <a:t>- The DVP will be funded by Measure Z</a:t>
            </a: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311708" y="5863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200"/>
              <a:buFont typeface="Proxima Nova"/>
              <a:buNone/>
              <a:defRPr sz="5200"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11700" y="33724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72933" y="75927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" name="Shape 20"/>
          <p:cNvSpPr/>
          <p:nvPr/>
        </p:nvSpPr>
        <p:spPr>
          <a:xfrm>
            <a:off x="-16000" y="4629333"/>
            <a:ext cx="9200100" cy="22287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Shape 21" descr="USC-logo-RGB-400x16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28100" y="259600"/>
            <a:ext cx="2456600" cy="9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subTitle" idx="2"/>
          </p:nvPr>
        </p:nvSpPr>
        <p:spPr>
          <a:xfrm>
            <a:off x="4682950" y="6279967"/>
            <a:ext cx="4157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3" name="Shape 23" descr="facebook-ic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778" y="5825195"/>
            <a:ext cx="343522" cy="34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 descr="instagram-ic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8336" y="5823600"/>
            <a:ext cx="343522" cy="3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 descr="twitter-ic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7784" y="5826781"/>
            <a:ext cx="343522" cy="341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⬣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⬡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⬣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CUSTOM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288567"/>
            <a:ext cx="8520600" cy="52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7376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7376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7376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7376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7376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7376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7376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7376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4776400" y="6434800"/>
            <a:ext cx="4157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77" name="Shape 77" descr="facebook-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8778" y="6028395"/>
            <a:ext cx="343522" cy="34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 descr="instagram-ic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336" y="6026800"/>
            <a:ext cx="343522" cy="3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twitter-ic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7784" y="6029981"/>
            <a:ext cx="343522" cy="341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">
  <p:cSld name="CUSTOM">
    <p:bg>
      <p:bgPr>
        <a:solidFill>
          <a:srgbClr val="07376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83850" y="1644233"/>
            <a:ext cx="8376300" cy="227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CUSTOM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5" name="Shape 85" descr="Akonadi-Youth-.jpg"/>
          <p:cNvPicPr preferRelativeResize="0"/>
          <p:nvPr/>
        </p:nvPicPr>
        <p:blipFill rotWithShape="1">
          <a:blip r:embed="rId2">
            <a:alphaModFix/>
          </a:blip>
          <a:srcRect l="2171" t="-3115" r="2180" b="1972"/>
          <a:stretch/>
        </p:blipFill>
        <p:spPr>
          <a:xfrm>
            <a:off x="-55500" y="-1152233"/>
            <a:ext cx="9199500" cy="70742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302150" y="794100"/>
            <a:ext cx="6539700" cy="177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700"/>
              <a:buFont typeface="Proxima Nova"/>
              <a:buNone/>
              <a:defRPr sz="4700"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2885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2318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⬣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⬡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⬣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⬡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⬣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⬡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⬣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⬡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1700" y="2885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700" y="2885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⬣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⬡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⬣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⬡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⬣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⬡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⬣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⬣"/>
              <a:defRPr sz="12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9" name="Shape 59" descr="IMG_409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95674" y="1686201"/>
            <a:ext cx="2152676" cy="1435574"/>
          </a:xfrm>
          <a:prstGeom prst="rect">
            <a:avLst/>
          </a:prstGeom>
          <a:noFill/>
          <a:ln w="9525" cap="flat" cmpd="sng">
            <a:solidFill>
              <a:srgbClr val="FFCE0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0" name="Shape 60" descr="IMG_409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2975" y="1686200"/>
            <a:ext cx="2152676" cy="1435574"/>
          </a:xfrm>
          <a:prstGeom prst="rect">
            <a:avLst/>
          </a:prstGeom>
          <a:noFill/>
          <a:ln w="9525" cap="flat" cmpd="sng">
            <a:solidFill>
              <a:srgbClr val="FFCE0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1" name="Shape 61" descr="IMG_409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48374" y="1686201"/>
            <a:ext cx="2152676" cy="1435574"/>
          </a:xfrm>
          <a:prstGeom prst="rect">
            <a:avLst/>
          </a:prstGeom>
          <a:noFill/>
          <a:ln w="9525" cap="flat" cmpd="sng">
            <a:solidFill>
              <a:srgbClr val="FFCE0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2" name="Shape 62"/>
          <p:cNvSpPr txBox="1"/>
          <p:nvPr/>
        </p:nvSpPr>
        <p:spPr>
          <a:xfrm>
            <a:off x="942800" y="3580333"/>
            <a:ext cx="2152800" cy="1196700"/>
          </a:xfrm>
          <a:prstGeom prst="rect">
            <a:avLst/>
          </a:prstGeom>
          <a:solidFill>
            <a:srgbClr val="FFCE02"/>
          </a:solidFill>
          <a:ln w="19050" cap="flat" cmpd="sng">
            <a:solidFill>
              <a:srgbClr val="FFCE0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C3B60"/>
                </a:solidFill>
                <a:latin typeface="Proxima Nova"/>
                <a:ea typeface="Proxima Nova"/>
                <a:cs typeface="Proxima Nova"/>
                <a:sym typeface="Proxima Nova"/>
              </a:rPr>
              <a:t>Lorem ipsum dolor. Espestus odos elmentsu do provocateur des limitia. Todos dias por mes. </a:t>
            </a:r>
            <a:endParaRPr sz="1000">
              <a:solidFill>
                <a:srgbClr val="0C3B6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3495613" y="3580333"/>
            <a:ext cx="2152800" cy="1196700"/>
          </a:xfrm>
          <a:prstGeom prst="rect">
            <a:avLst/>
          </a:prstGeom>
          <a:solidFill>
            <a:srgbClr val="FFCE02"/>
          </a:solidFill>
          <a:ln w="19050" cap="flat" cmpd="sng">
            <a:solidFill>
              <a:srgbClr val="FFCE0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C3B60"/>
                </a:solidFill>
                <a:latin typeface="Proxima Nova"/>
                <a:ea typeface="Proxima Nova"/>
                <a:cs typeface="Proxima Nova"/>
                <a:sym typeface="Proxima Nova"/>
              </a:rPr>
              <a:t>Lorem ipsum dolor. Espestus odos elmentsu do provocateur des limitia. Todos dias por mes. </a:t>
            </a:r>
            <a:endParaRPr sz="1000">
              <a:solidFill>
                <a:srgbClr val="0C3B6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6048388" y="3580333"/>
            <a:ext cx="2152800" cy="1196700"/>
          </a:xfrm>
          <a:prstGeom prst="rect">
            <a:avLst/>
          </a:prstGeom>
          <a:solidFill>
            <a:srgbClr val="FFCE02"/>
          </a:solidFill>
          <a:ln w="19050" cap="flat" cmpd="sng">
            <a:solidFill>
              <a:srgbClr val="FFCE0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C3B60"/>
                </a:solidFill>
                <a:latin typeface="Proxima Nova"/>
                <a:ea typeface="Proxima Nova"/>
                <a:cs typeface="Proxima Nova"/>
                <a:sym typeface="Proxima Nova"/>
              </a:rPr>
              <a:t>Lorem ipsum dolor. Espestus odos elmentsu do provocateur des limitia. Todos dias por mes. </a:t>
            </a:r>
            <a:endParaRPr sz="1000">
              <a:solidFill>
                <a:srgbClr val="0C3B6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2885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5886450" y="3035300"/>
            <a:ext cx="457200" cy="60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4492050" y="6325333"/>
            <a:ext cx="159900" cy="224100"/>
          </a:xfrm>
          <a:prstGeom prst="rect">
            <a:avLst/>
          </a:prstGeom>
          <a:solidFill>
            <a:srgbClr val="F36D3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11700" y="2885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6D38"/>
              </a:buClr>
              <a:buSzPts val="2800"/>
              <a:buFont typeface="Proxima Nova Semibold"/>
              <a:buNone/>
              <a:defRPr sz="2800">
                <a:solidFill>
                  <a:srgbClr val="F36D3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11700" y="12318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●"/>
              <a:defRPr sz="1800"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roxima Nova"/>
              <a:buChar char="○"/>
              <a:defRPr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roxima Nova"/>
              <a:buChar char="■"/>
              <a:defRPr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roxima Nova"/>
              <a:buChar char="●"/>
              <a:defRPr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roxima Nova"/>
              <a:buChar char="○"/>
              <a:defRPr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roxima Nova"/>
              <a:buChar char="■"/>
              <a:defRPr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roxima Nova"/>
              <a:buChar char="●"/>
              <a:defRPr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roxima Nova"/>
              <a:buChar char="○"/>
              <a:defRPr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73763"/>
              </a:buClr>
              <a:buSzPts val="1400"/>
              <a:buFont typeface="Proxima Nova"/>
              <a:buChar char="■"/>
              <a:defRPr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-58400" y="5901367"/>
            <a:ext cx="9249000" cy="102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4428000" y="6164733"/>
            <a:ext cx="288000" cy="33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6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297650" y="6072633"/>
            <a:ext cx="5487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buNone/>
              <a:defRPr sz="13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justice.doj.ca.gov/dat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justice.doj.ca.gov/dat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5297450" y="4885125"/>
            <a:ext cx="36240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36D3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October 2018</a:t>
            </a:r>
            <a:endParaRPr dirty="0">
              <a:solidFill>
                <a:srgbClr val="F36D38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2971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SC-logo-RGB-266x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2533334" cy="952381"/>
          </a:xfrm>
          <a:prstGeom prst="rect">
            <a:avLst/>
          </a:prstGeom>
        </p:spPr>
      </p:pic>
      <p:pic>
        <p:nvPicPr>
          <p:cNvPr id="10" name="Picture 9" descr="OAKLAND MAPISH.jpg"/>
          <p:cNvPicPr>
            <a:picLocks noChangeAspect="1"/>
          </p:cNvPicPr>
          <p:nvPr/>
        </p:nvPicPr>
        <p:blipFill>
          <a:blip r:embed="rId4"/>
          <a:srcRect r="5556" b="3434"/>
          <a:stretch>
            <a:fillRect/>
          </a:stretch>
        </p:blipFill>
        <p:spPr>
          <a:xfrm>
            <a:off x="4953000" y="16558"/>
            <a:ext cx="4191000" cy="46210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76800" y="22860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810000"/>
            <a:ext cx="5029200" cy="8381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-228600" y="2057400"/>
            <a:ext cx="7315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Rethinking Violence Prevention </a:t>
            </a:r>
            <a:b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200" b="1" dirty="0" smtClean="0">
                <a:latin typeface="Montserrat"/>
                <a:ea typeface="Montserrat"/>
                <a:cs typeface="Montserrat"/>
                <a:sym typeface="Montserrat"/>
              </a:rPr>
              <a:t>in Oakland, CA</a:t>
            </a:r>
            <a:endParaRPr sz="3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6" name="Picture 5" descr="OAKLAND MAPISH.jpg"/>
          <p:cNvPicPr>
            <a:picLocks noChangeAspect="1"/>
          </p:cNvPicPr>
          <p:nvPr/>
        </p:nvPicPr>
        <p:blipFill>
          <a:blip r:embed="rId2"/>
          <a:srcRect r="5556" b="3434"/>
          <a:stretch>
            <a:fillRect/>
          </a:stretch>
        </p:blipFill>
        <p:spPr>
          <a:xfrm>
            <a:off x="4495800" y="397558"/>
            <a:ext cx="4191000" cy="46210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26670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720328"/>
            <a:ext cx="3962400" cy="4308872"/>
          </a:xfrm>
          <a:prstGeom prst="rect">
            <a:avLst/>
          </a:prstGeom>
          <a:solidFill>
            <a:srgbClr val="0C3B60"/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4000" b="1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Qualitative Data</a:t>
            </a:r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4114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C3B60"/>
                </a:solidFill>
              </a:rPr>
              <a:t>Oakland</a:t>
            </a:r>
            <a:endParaRPr lang="en-US" sz="1600" b="1" dirty="0">
              <a:solidFill>
                <a:srgbClr val="0C3B6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97650" y="6148826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</a:rPr>
              <a:t>USC 2018</a:t>
            </a:r>
            <a:endParaRPr lang="en-US" sz="800" dirty="0" smtClean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lvl="0">
              <a:buClr>
                <a:srgbClr val="F36D38"/>
              </a:buClr>
              <a:buSzPts val="2800"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36D38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1" name="Shape 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C3B60"/>
                </a:solidFill>
              </a:rPr>
              <a:t>Characteristics of interviewees….So far (125/300)</a:t>
            </a:r>
            <a:endParaRPr lang="en-US" b="1" dirty="0">
              <a:solidFill>
                <a:srgbClr val="0C3B6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02623"/>
            <a:ext cx="9144000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600" b="1" dirty="0" smtClean="0">
                <a:solidFill>
                  <a:srgbClr val="F36D38"/>
                </a:solidFill>
              </a:rPr>
              <a:t>80% </a:t>
            </a:r>
            <a:r>
              <a:rPr lang="en-US" sz="2400" dirty="0" smtClean="0">
                <a:solidFill>
                  <a:srgbClr val="F36D38"/>
                </a:solidFill>
              </a:rPr>
              <a:t>African Americans</a:t>
            </a:r>
            <a:endParaRPr lang="en-US" sz="2400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17023"/>
            <a:ext cx="9144000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600" b="1" dirty="0" smtClean="0">
                <a:solidFill>
                  <a:srgbClr val="F36D38"/>
                </a:solidFill>
              </a:rPr>
              <a:t>43% </a:t>
            </a:r>
            <a:r>
              <a:rPr lang="en-US" sz="2400" dirty="0" smtClean="0">
                <a:solidFill>
                  <a:srgbClr val="F36D38"/>
                </a:solidFill>
              </a:rPr>
              <a:t>18-34 youth and adult youth</a:t>
            </a:r>
            <a:endParaRPr lang="en-US" sz="2400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2331423"/>
            <a:ext cx="9144000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600" b="1" dirty="0" smtClean="0">
                <a:solidFill>
                  <a:srgbClr val="F36D38"/>
                </a:solidFill>
              </a:rPr>
              <a:t>10% </a:t>
            </a:r>
            <a:r>
              <a:rPr lang="en-US" sz="2400" dirty="0" smtClean="0">
                <a:solidFill>
                  <a:srgbClr val="F36D38"/>
                </a:solidFill>
              </a:rPr>
              <a:t>homeless or living in shelters</a:t>
            </a:r>
            <a:endParaRPr lang="en-US" sz="2400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5036404"/>
            <a:ext cx="9144000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600" b="1" dirty="0" smtClean="0">
                <a:solidFill>
                  <a:srgbClr val="F36D38"/>
                </a:solidFill>
              </a:rPr>
              <a:t>29</a:t>
            </a:r>
            <a:r>
              <a:rPr lang="en-US" sz="3600" b="1" dirty="0" smtClean="0">
                <a:solidFill>
                  <a:srgbClr val="F36D38"/>
                </a:solidFill>
              </a:rPr>
              <a:t>% </a:t>
            </a:r>
            <a:r>
              <a:rPr lang="en-US" sz="2400" dirty="0" smtClean="0">
                <a:solidFill>
                  <a:srgbClr val="F36D38"/>
                </a:solidFill>
              </a:rPr>
              <a:t>have certain disability</a:t>
            </a:r>
            <a:endParaRPr lang="en-US" sz="2400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3245823"/>
            <a:ext cx="9144000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600" b="1" dirty="0" smtClean="0">
                <a:solidFill>
                  <a:srgbClr val="F36D38"/>
                </a:solidFill>
              </a:rPr>
              <a:t>51% </a:t>
            </a:r>
            <a:r>
              <a:rPr lang="en-US" sz="2400" dirty="0" smtClean="0">
                <a:solidFill>
                  <a:srgbClr val="F36D38"/>
                </a:solidFill>
              </a:rPr>
              <a:t>renters</a:t>
            </a:r>
            <a:endParaRPr lang="en-US" sz="2400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122004"/>
            <a:ext cx="9144000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600" b="1" dirty="0" smtClean="0">
                <a:solidFill>
                  <a:srgbClr val="F36D38"/>
                </a:solidFill>
              </a:rPr>
              <a:t>55% </a:t>
            </a:r>
            <a:r>
              <a:rPr lang="en-US" sz="2400" dirty="0" smtClean="0">
                <a:solidFill>
                  <a:srgbClr val="F36D38"/>
                </a:solidFill>
              </a:rPr>
              <a:t>making $10K-$30K </a:t>
            </a:r>
            <a:endParaRPr lang="en-US" sz="2400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97650" y="6148826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lvl="0">
              <a:buClr>
                <a:srgbClr val="F36D38"/>
              </a:buClr>
              <a:buSzPts val="2800"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36D38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1" name="Shape 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C3B60"/>
                </a:solidFill>
              </a:rPr>
              <a:t>Initial findings/themes</a:t>
            </a:r>
            <a:endParaRPr lang="en-US" b="1" dirty="0">
              <a:solidFill>
                <a:srgbClr val="0C3B6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838200"/>
            <a:ext cx="91440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C3B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C3B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ore money in education, less money in over-policing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C3B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C3B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C3B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ddress violence upstream (children and family/domestic abuse)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C3B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Address both victims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offenders (hurt people hurt other people)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C3B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Support integration of trauma-informed/healing-centered principles in systems and practices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C3B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Many don't feel connected and need more resources at community level for resident-led ideas and innovations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C3B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Social media conflicts are a MAJOR cause for youth violence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C3B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3733800" y="152400"/>
            <a:ext cx="5410200" cy="3124200"/>
          </a:xfrm>
          <a:prstGeom prst="cloudCallout">
            <a:avLst>
              <a:gd name="adj1" fmla="val -28720"/>
              <a:gd name="adj2" fmla="val 6323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C00000"/>
              </a:solidFill>
            </a:endParaRPr>
          </a:p>
          <a:p>
            <a:pPr algn="ctr" fontAlgn="b"/>
            <a:r>
              <a:rPr lang="en-US" sz="2000" dirty="0" smtClean="0">
                <a:solidFill>
                  <a:srgbClr val="C00000"/>
                </a:solidFill>
              </a:rPr>
              <a:t>Violence is a motivating factor for fear</a:t>
            </a:r>
            <a:r>
              <a:rPr lang="en-US" sz="2000" dirty="0" smtClean="0">
                <a:solidFill>
                  <a:srgbClr val="C00000"/>
                </a:solidFill>
              </a:rPr>
              <a:t>…….. its </a:t>
            </a:r>
            <a:r>
              <a:rPr lang="en-US" sz="2000" dirty="0" smtClean="0">
                <a:solidFill>
                  <a:srgbClr val="C00000"/>
                </a:solidFill>
              </a:rPr>
              <a:t>just fear that keeps people in a certain mentality, certain state of mind. </a:t>
            </a:r>
          </a:p>
          <a:p>
            <a:pPr algn="ctr"/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97650" y="6148826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lvl="0">
              <a:buClr>
                <a:srgbClr val="F36D38"/>
              </a:buClr>
              <a:buSzPts val="2800"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36D38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1" name="Shape 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 </a:t>
            </a:r>
            <a:r>
              <a:rPr lang="en-US" b="1" dirty="0" smtClean="0">
                <a:solidFill>
                  <a:srgbClr val="C00000"/>
                </a:solidFill>
              </a:rPr>
              <a:t>your own words, define violence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0" y="1371600"/>
            <a:ext cx="3657600" cy="2400300"/>
          </a:xfrm>
          <a:prstGeom prst="cloudCallout">
            <a:avLst>
              <a:gd name="adj1" fmla="val 22241"/>
              <a:gd name="adj2" fmla="val 846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To </a:t>
            </a:r>
            <a:r>
              <a:rPr lang="en-US" sz="2400" dirty="0" smtClean="0">
                <a:solidFill>
                  <a:srgbClr val="C00000"/>
                </a:solidFill>
              </a:rPr>
              <a:t>make people </a:t>
            </a:r>
            <a:r>
              <a:rPr lang="en-US" sz="2400" dirty="0" smtClean="0">
                <a:solidFill>
                  <a:srgbClr val="C00000"/>
                </a:solidFill>
              </a:rPr>
              <a:t>feel </a:t>
            </a:r>
            <a:r>
              <a:rPr lang="en-US" sz="2400" dirty="0" smtClean="0">
                <a:solidFill>
                  <a:srgbClr val="C00000"/>
                </a:solidFill>
              </a:rPr>
              <a:t>unsafe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648200"/>
            <a:ext cx="485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C3B60"/>
                </a:solidFill>
              </a:rPr>
              <a:t>What </a:t>
            </a:r>
            <a:r>
              <a:rPr lang="en-US" sz="2800" b="1" dirty="0" smtClean="0">
                <a:solidFill>
                  <a:srgbClr val="0C3B60"/>
                </a:solidFill>
              </a:rPr>
              <a:t>did you need to heal?</a:t>
            </a:r>
            <a:endParaRPr lang="en-US" sz="2800" dirty="0"/>
          </a:p>
        </p:txBody>
      </p:sp>
      <p:sp>
        <p:nvSpPr>
          <p:cNvPr id="16" name="Cloud Callout 15"/>
          <p:cNvSpPr/>
          <p:nvPr/>
        </p:nvSpPr>
        <p:spPr>
          <a:xfrm>
            <a:off x="4648200" y="3429000"/>
            <a:ext cx="4495800" cy="2286000"/>
          </a:xfrm>
          <a:prstGeom prst="cloudCallout">
            <a:avLst>
              <a:gd name="adj1" fmla="val 4088"/>
              <a:gd name="adj2" fmla="val 8311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C3B60"/>
              </a:solidFill>
            </a:endParaRPr>
          </a:p>
          <a:p>
            <a:pPr algn="ctr" fontAlgn="b"/>
            <a:r>
              <a:rPr lang="en-US" sz="2000" i="1" dirty="0" smtClean="0">
                <a:solidFill>
                  <a:srgbClr val="0C3B60"/>
                </a:solidFill>
              </a:rPr>
              <a:t>keep </a:t>
            </a:r>
            <a:r>
              <a:rPr lang="en-US" sz="2000" i="1" dirty="0" smtClean="0">
                <a:solidFill>
                  <a:srgbClr val="0C3B60"/>
                </a:solidFill>
              </a:rPr>
              <a:t>myself busy, positive activities, and positive reinforcement from support systems </a:t>
            </a:r>
          </a:p>
          <a:p>
            <a:pPr algn="ctr"/>
            <a:endParaRPr lang="en-US" sz="1600" dirty="0">
              <a:solidFill>
                <a:srgbClr val="0C3B60"/>
              </a:solidFill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97650" y="6148826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6D38"/>
              </a:buClr>
              <a:buSzPts val="2800"/>
              <a:buFont typeface="Proxima Nova Semibol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C3B60"/>
                </a:solidFill>
                <a:effectLst/>
                <a:uLnTx/>
                <a:uFillTx/>
                <a:latin typeface="Montserrat Light" pitchFamily="50" charset="0"/>
                <a:ea typeface="Proxima Nova Semibold"/>
                <a:cs typeface="Proxima Nova Semibold"/>
                <a:sym typeface="Proxima Nova Semibold"/>
              </a:rPr>
              <a:t>What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C3B60"/>
                </a:solidFill>
                <a:effectLst/>
                <a:uLnTx/>
                <a:uFillTx/>
                <a:latin typeface="Montserrat Light" pitchFamily="50" charset="0"/>
                <a:ea typeface="Proxima Nova Semibold"/>
                <a:cs typeface="Proxima Nova Semibold"/>
                <a:sym typeface="Proxima Nova Semibold"/>
              </a:rPr>
              <a:t> we have learned from the process as an organization and as an individual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36D38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1430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C3B60"/>
                </a:solidFill>
              </a:rPr>
              <a:t> We indirectly prepared 27 Oakland residents to be ambassadors of their communities ….. “Community accountability”…</a:t>
            </a:r>
          </a:p>
          <a:p>
            <a:endParaRPr lang="en-US" sz="2300" dirty="0" smtClean="0">
              <a:solidFill>
                <a:srgbClr val="0C3B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C3B60"/>
                </a:solidFill>
              </a:rPr>
              <a:t> Q</a:t>
            </a:r>
            <a:r>
              <a:rPr lang="en-US" sz="2300" dirty="0" smtClean="0">
                <a:solidFill>
                  <a:srgbClr val="0C3B60"/>
                </a:solidFill>
              </a:rPr>
              <a:t>ualitative data makes quantitative data alive</a:t>
            </a:r>
          </a:p>
          <a:p>
            <a:pPr>
              <a:buFont typeface="Arial" pitchFamily="34" charset="0"/>
              <a:buChar char="•"/>
            </a:pPr>
            <a:endParaRPr lang="en-US" sz="2300" dirty="0" smtClean="0">
              <a:solidFill>
                <a:srgbClr val="0C3B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C3B60"/>
                </a:solidFill>
              </a:rPr>
              <a:t> Violence is beyond the physical interaction it is a state of mind</a:t>
            </a:r>
          </a:p>
          <a:p>
            <a:pPr>
              <a:buFont typeface="Arial" pitchFamily="34" charset="0"/>
              <a:buChar char="•"/>
            </a:pPr>
            <a:endParaRPr lang="en-US" sz="2300" dirty="0" smtClean="0">
              <a:solidFill>
                <a:srgbClr val="0C3B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C3B60"/>
                </a:solidFill>
              </a:rPr>
              <a:t> To reach a narrative change, we need to work on a culture change</a:t>
            </a:r>
          </a:p>
          <a:p>
            <a:pPr>
              <a:buFont typeface="Arial" pitchFamily="34" charset="0"/>
              <a:buChar char="•"/>
            </a:pPr>
            <a:endParaRPr lang="en-US" sz="2300" dirty="0" smtClean="0">
              <a:solidFill>
                <a:srgbClr val="0C3B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C3B60"/>
                </a:solidFill>
              </a:rPr>
              <a:t> Define Violence: we are all impacted -to certain extents- by violence: “I </a:t>
            </a:r>
            <a:r>
              <a:rPr lang="en-US" sz="2300" dirty="0" smtClean="0">
                <a:solidFill>
                  <a:srgbClr val="0C3B60"/>
                </a:solidFill>
              </a:rPr>
              <a:t>lived oppression </a:t>
            </a:r>
            <a:r>
              <a:rPr lang="en-US" sz="2300" dirty="0" smtClean="0">
                <a:solidFill>
                  <a:srgbClr val="0C3B60"/>
                </a:solidFill>
              </a:rPr>
              <a:t>(violence</a:t>
            </a:r>
            <a:r>
              <a:rPr lang="en-US" sz="2300" dirty="0" smtClean="0">
                <a:solidFill>
                  <a:srgbClr val="0C3B60"/>
                </a:solidFill>
              </a:rPr>
              <a:t>) that I didn’t realize it was oppression</a:t>
            </a:r>
            <a:r>
              <a:rPr lang="en-US" sz="2300" dirty="0" smtClean="0">
                <a:solidFill>
                  <a:srgbClr val="0C3B60"/>
                </a:solidFill>
              </a:rPr>
              <a:t>”</a:t>
            </a:r>
            <a:endParaRPr lang="en-US" sz="2300" dirty="0">
              <a:solidFill>
                <a:srgbClr val="0C3B60"/>
              </a:solidFill>
            </a:endParaRPr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6" name="Picture 5" descr="OAKLAND MAPISH.jpg"/>
          <p:cNvPicPr>
            <a:picLocks noChangeAspect="1"/>
          </p:cNvPicPr>
          <p:nvPr/>
        </p:nvPicPr>
        <p:blipFill>
          <a:blip r:embed="rId2"/>
          <a:srcRect r="5556" b="3434"/>
          <a:stretch>
            <a:fillRect/>
          </a:stretch>
        </p:blipFill>
        <p:spPr>
          <a:xfrm>
            <a:off x="4495800" y="397558"/>
            <a:ext cx="4191000" cy="46210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26670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720328"/>
            <a:ext cx="3962400" cy="4308872"/>
          </a:xfrm>
          <a:prstGeom prst="rect">
            <a:avLst/>
          </a:prstGeom>
          <a:solidFill>
            <a:srgbClr val="0C3B60"/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4000" b="1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Thank You</a:t>
            </a:r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1771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C3B60"/>
                </a:solidFill>
              </a:rPr>
              <a:t>raniaa@urbanstrategies.org</a:t>
            </a:r>
            <a:endParaRPr lang="en-US" sz="2400" dirty="0">
              <a:solidFill>
                <a:srgbClr val="0C3B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4114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C3B60"/>
                </a:solidFill>
              </a:rPr>
              <a:t>Oakland</a:t>
            </a:r>
            <a:endParaRPr lang="en-US" sz="1600" b="1" dirty="0">
              <a:solidFill>
                <a:srgbClr val="0C3B6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97650" y="6148826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38100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C3B60"/>
              </a:solidFill>
              <a:effectLst/>
              <a:latin typeface="Montserrat Light" pitchFamily="50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200" baseline="0" dirty="0" smtClean="0">
                <a:solidFill>
                  <a:srgbClr val="0C3B60"/>
                </a:solidFill>
                <a:latin typeface="Montserrat Light" pitchFamily="50" charset="0"/>
                <a:cs typeface="Times New Roman" pitchFamily="18" charset="0"/>
              </a:rPr>
              <a:t> Validate Chief’s job description through a participatory community research approach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C3B60"/>
              </a:solidFill>
              <a:effectLst/>
              <a:latin typeface="Montserrat Light" pitchFamily="50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300" b="1" dirty="0" smtClean="0">
                <a:solidFill>
                  <a:srgbClr val="0C3B60"/>
                </a:solidFill>
                <a:latin typeface="Montserrat Light" pitchFamily="50" charset="0"/>
                <a:ea typeface="Arial" pitchFamily="34" charset="0"/>
                <a:cs typeface="Times New Roman" pitchFamily="18" charset="0"/>
              </a:rPr>
              <a:t>USC is coordinating a city-wide community engagement process around violence prevention in Oakland to: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6002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C3B60"/>
                </a:solidFill>
                <a:latin typeface="Montserrat Light" pitchFamily="50" charset="0"/>
                <a:ea typeface="Arial" pitchFamily="34" charset="0"/>
                <a:cs typeface="Times New Roman" pitchFamily="18" charset="0"/>
              </a:rPr>
              <a:t> Provide recommendations to guide what </a:t>
            </a:r>
            <a:r>
              <a:rPr lang="en-US" sz="2200" dirty="0" smtClean="0">
                <a:solidFill>
                  <a:srgbClr val="0C3B60"/>
                </a:solidFill>
                <a:latin typeface="Montserrat Light" pitchFamily="50" charset="0"/>
                <a:ea typeface="Arial" pitchFamily="34" charset="0"/>
                <a:cs typeface="Times New Roman" pitchFamily="18" charset="0"/>
              </a:rPr>
              <a:t>DVP </a:t>
            </a:r>
            <a:r>
              <a:rPr lang="en-US" sz="2200" dirty="0" smtClean="0">
                <a:solidFill>
                  <a:srgbClr val="0C3B60"/>
                </a:solidFill>
                <a:latin typeface="Montserrat Light" pitchFamily="50" charset="0"/>
                <a:ea typeface="Arial" pitchFamily="34" charset="0"/>
                <a:cs typeface="Times New Roman" pitchFamily="18" charset="0"/>
              </a:rPr>
              <a:t>should </a:t>
            </a:r>
            <a:r>
              <a:rPr lang="en-US" sz="2200" dirty="0" smtClean="0">
                <a:solidFill>
                  <a:srgbClr val="0C3B60"/>
                </a:solidFill>
                <a:latin typeface="Montserrat Light" pitchFamily="50" charset="0"/>
                <a:ea typeface="Arial" pitchFamily="34" charset="0"/>
                <a:cs typeface="Times New Roman" pitchFamily="18" charset="0"/>
              </a:rPr>
              <a:t>do to </a:t>
            </a:r>
            <a:r>
              <a:rPr lang="en-US" sz="2200" dirty="0" smtClean="0">
                <a:solidFill>
                  <a:srgbClr val="0C3B60"/>
                </a:solidFill>
                <a:latin typeface="Montserrat Light" pitchFamily="50" charset="0"/>
                <a:ea typeface="Arial" pitchFamily="34" charset="0"/>
                <a:cs typeface="Times New Roman" pitchFamily="18" charset="0"/>
              </a:rPr>
              <a:t>better target homicides, domestic violence, and sex trafficking (funded by Measure Z)</a:t>
            </a:r>
            <a:r>
              <a:rPr lang="en-US" sz="2200" dirty="0" smtClean="0">
                <a:solidFill>
                  <a:srgbClr val="0C3B60"/>
                </a:solidFill>
                <a:latin typeface="Montserrat Light" pitchFamily="50" charset="0"/>
                <a:ea typeface="Arial" pitchFamily="34" charset="0"/>
                <a:cs typeface="Times New Roman" pitchFamily="18" charset="0"/>
              </a:rPr>
              <a:t>.</a:t>
            </a:r>
            <a:endParaRPr lang="en-US" sz="2200" dirty="0" smtClean="0">
              <a:solidFill>
                <a:srgbClr val="0C3B60"/>
              </a:solidFill>
              <a:latin typeface="Montserrat Light" pitchFamily="50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C3B60"/>
                </a:solidFill>
                <a:latin typeface="Montserrat Light" pitchFamily="50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C3B60"/>
                </a:solidFill>
                <a:latin typeface="Montserrat Light" pitchFamily="50" charset="0"/>
                <a:cs typeface="Times New Roman" pitchFamily="18" charset="0"/>
              </a:rPr>
              <a:t>Inform </a:t>
            </a:r>
            <a:r>
              <a:rPr lang="en-US" sz="2200" dirty="0" smtClean="0">
                <a:solidFill>
                  <a:srgbClr val="0C3B60"/>
                </a:solidFill>
                <a:latin typeface="Montserrat Light" pitchFamily="50" charset="0"/>
                <a:cs typeface="Times New Roman" pitchFamily="18" charset="0"/>
              </a:rPr>
              <a:t>the RFP about the characteristics of </a:t>
            </a:r>
            <a:r>
              <a:rPr lang="en-US" sz="2200" dirty="0" smtClean="0">
                <a:solidFill>
                  <a:srgbClr val="0C3B60"/>
                </a:solidFill>
                <a:latin typeface="Montserrat Light" pitchFamily="50" charset="0"/>
                <a:cs typeface="Times New Roman" pitchFamily="18" charset="0"/>
              </a:rPr>
              <a:t>DVP Chief’s </a:t>
            </a:r>
            <a:r>
              <a:rPr lang="en-US" sz="2200" dirty="0" smtClean="0">
                <a:solidFill>
                  <a:srgbClr val="0C3B60"/>
                </a:solidFill>
                <a:latin typeface="Montserrat Light" pitchFamily="50" charset="0"/>
                <a:cs typeface="Times New Roman" pitchFamily="18" charset="0"/>
              </a:rPr>
              <a:t>position 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97650" y="6148826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6D38"/>
              </a:buClr>
              <a:buSzPts val="2800"/>
              <a:buFont typeface="Proxima Nova Semibol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C3B60"/>
                </a:solidFill>
                <a:effectLst/>
                <a:uLnTx/>
                <a:uFillTx/>
                <a:latin typeface="Montserrat Light" pitchFamily="50" charset="0"/>
                <a:ea typeface="Proxima Nova Semibold"/>
                <a:cs typeface="Proxima Nova Semibold"/>
                <a:sym typeface="Proxima Nova Semibold"/>
              </a:rPr>
              <a:t>The Research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36D38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1000" y="720804"/>
            <a:ext cx="8534400" cy="1488997"/>
            <a:chOff x="381000" y="720804"/>
            <a:chExt cx="8534400" cy="1488997"/>
          </a:xfrm>
        </p:grpSpPr>
        <p:sp>
          <p:nvSpPr>
            <p:cNvPr id="22" name="Right Arrow 21"/>
            <p:cNvSpPr/>
            <p:nvPr/>
          </p:nvSpPr>
          <p:spPr>
            <a:xfrm rot="5400000">
              <a:off x="6605468" y="1576269"/>
              <a:ext cx="533400" cy="733663"/>
            </a:xfrm>
            <a:prstGeom prst="rightArrow">
              <a:avLst/>
            </a:prstGeom>
            <a:solidFill>
              <a:srgbClr val="0C3B60"/>
            </a:solidFill>
            <a:ln w="9525">
              <a:noFill/>
              <a:miter lim="800000"/>
              <a:headEnd/>
              <a:tailEnd/>
            </a:ln>
            <a:effectLst>
              <a:outerShdw blurRad="838200" dir="624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/>
              <a:endParaRPr lang="en-US" sz="2400" b="1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2130934" y="1576268"/>
              <a:ext cx="533400" cy="733663"/>
            </a:xfrm>
            <a:prstGeom prst="rightArrow">
              <a:avLst/>
            </a:prstGeom>
            <a:solidFill>
              <a:srgbClr val="0C3B60"/>
            </a:solidFill>
            <a:ln w="9525">
              <a:noFill/>
              <a:miter lim="800000"/>
              <a:headEnd/>
              <a:tailEnd/>
            </a:ln>
            <a:effectLst>
              <a:outerShdw blurRad="838200" dir="624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/>
              <a:endParaRPr lang="en-US" sz="2400" b="1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81000" y="720804"/>
              <a:ext cx="8534400" cy="1107996"/>
              <a:chOff x="381000" y="720804"/>
              <a:chExt cx="8534400" cy="110799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1000" y="720804"/>
                <a:ext cx="4038600" cy="1107996"/>
              </a:xfrm>
              <a:prstGeom prst="rect">
                <a:avLst/>
              </a:prstGeom>
              <a:solidFill>
                <a:srgbClr val="0C3B60"/>
              </a:solidFill>
              <a:ln w="9525">
                <a:noFill/>
                <a:miter lim="800000"/>
                <a:headEnd/>
                <a:tailEnd/>
              </a:ln>
              <a:effectLst>
                <a:outerShdw blurRad="838200" dir="6240000" sx="101000" sy="101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/>
                <a:endParaRPr lang="en-US" sz="2400" b="1" dirty="0" smtClean="0">
                  <a:solidFill>
                    <a:srgbClr val="F36D38"/>
                  </a:solidFill>
                  <a:latin typeface="+mn-lt"/>
                  <a:ea typeface="Times New Roman" pitchFamily="18" charset="0"/>
                  <a:cs typeface="Times New Roman" pitchFamily="18" charset="0"/>
                </a:endParaRPr>
              </a:p>
              <a:p>
                <a:pPr algn="ctr" fontAlgn="base"/>
                <a:r>
                  <a:rPr lang="en-US" sz="2400" b="1" dirty="0" smtClean="0">
                    <a:solidFill>
                      <a:srgbClr val="F36D38"/>
                    </a:solidFill>
                    <a:latin typeface="+mn-lt"/>
                    <a:ea typeface="Times New Roman" pitchFamily="18" charset="0"/>
                    <a:cs typeface="Times New Roman" pitchFamily="18" charset="0"/>
                  </a:rPr>
                  <a:t>Quantitative </a:t>
                </a:r>
                <a:r>
                  <a:rPr lang="en-US" sz="2400" b="1" dirty="0" smtClean="0">
                    <a:solidFill>
                      <a:srgbClr val="F36D38"/>
                    </a:solidFill>
                    <a:latin typeface="+mn-lt"/>
                    <a:ea typeface="Times New Roman" pitchFamily="18" charset="0"/>
                    <a:cs typeface="Times New Roman" pitchFamily="18" charset="0"/>
                  </a:rPr>
                  <a:t>Data Analysis </a:t>
                </a:r>
              </a:p>
              <a:p>
                <a:pPr algn="ctr" fontAlgn="base"/>
                <a:endParaRPr lang="en-US" sz="2400" b="1" dirty="0" smtClean="0">
                  <a:solidFill>
                    <a:srgbClr val="F36D38"/>
                  </a:solidFill>
                  <a:latin typeface="+mn-lt"/>
                  <a:ea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876800" y="720804"/>
                <a:ext cx="4038600" cy="1107996"/>
              </a:xfrm>
              <a:prstGeom prst="rect">
                <a:avLst/>
              </a:prstGeom>
              <a:solidFill>
                <a:srgbClr val="0C3B60"/>
              </a:solidFill>
              <a:ln w="9525">
                <a:noFill/>
                <a:miter lim="800000"/>
                <a:headEnd/>
                <a:tailEnd/>
              </a:ln>
              <a:effectLst>
                <a:outerShdw blurRad="838200" dir="6240000" sx="101000" sy="101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/>
                <a:endParaRPr lang="en-US" sz="2400" b="1" dirty="0" smtClean="0">
                  <a:solidFill>
                    <a:srgbClr val="F36D38"/>
                  </a:solidFill>
                  <a:latin typeface="+mn-lt"/>
                  <a:ea typeface="Times New Roman" pitchFamily="18" charset="0"/>
                  <a:cs typeface="Times New Roman" pitchFamily="18" charset="0"/>
                </a:endParaRPr>
              </a:p>
              <a:p>
                <a:pPr algn="ctr" fontAlgn="base"/>
                <a:r>
                  <a:rPr lang="en-US" sz="2400" b="1" dirty="0" smtClean="0">
                    <a:solidFill>
                      <a:srgbClr val="F36D38"/>
                    </a:solidFill>
                    <a:latin typeface="+mn-lt"/>
                    <a:ea typeface="Times New Roman" pitchFamily="18" charset="0"/>
                    <a:cs typeface="Times New Roman" pitchFamily="18" charset="0"/>
                  </a:rPr>
                  <a:t>Qualitative Data Analysis</a:t>
                </a:r>
              </a:p>
              <a:p>
                <a:pPr algn="ctr" fontAlgn="base"/>
                <a:r>
                  <a:rPr lang="en-US" sz="2400" b="1" dirty="0" smtClean="0">
                    <a:solidFill>
                      <a:srgbClr val="F36D38"/>
                    </a:solidFill>
                    <a:latin typeface="+mn-lt"/>
                    <a:ea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81000" y="3886200"/>
            <a:ext cx="4114800" cy="146193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Law Enforcement</a:t>
            </a:r>
          </a:p>
          <a:p>
            <a:pPr algn="ctr" fontAlgn="base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Public Health Data </a:t>
            </a:r>
          </a:p>
          <a:p>
            <a:pPr algn="ctr" fontAlgn="base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Health Care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Providers</a:t>
            </a:r>
            <a:endParaRPr lang="en-US" sz="2000" b="1" dirty="0" smtClean="0">
              <a:solidFill>
                <a:schemeClr val="bg1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BART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3691268"/>
            <a:ext cx="4343400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Surveys</a:t>
            </a:r>
            <a:endParaRPr lang="en-US" sz="2000" b="1" dirty="0" smtClean="0">
              <a:solidFill>
                <a:schemeClr val="bg1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Focus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Groups</a:t>
            </a:r>
          </a:p>
          <a:p>
            <a:pPr algn="ctr" fontAlgn="base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Interviews</a:t>
            </a:r>
            <a:endParaRPr lang="en-US" sz="2000" b="1" dirty="0" smtClean="0">
              <a:solidFill>
                <a:schemeClr val="bg1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203847"/>
            <a:ext cx="4038600" cy="61555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endParaRPr lang="en-US" sz="1000" b="1" dirty="0" smtClean="0">
              <a:solidFill>
                <a:schemeClr val="bg1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Open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ource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ata</a:t>
            </a:r>
            <a:endParaRPr lang="en-US" sz="2000" b="1" dirty="0" smtClean="0">
              <a:solidFill>
                <a:schemeClr val="bg1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1000" b="1" dirty="0" smtClean="0">
              <a:solidFill>
                <a:schemeClr val="bg1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200870"/>
            <a:ext cx="4038600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endParaRPr lang="en-US" sz="2000" b="1" dirty="0" smtClean="0">
              <a:solidFill>
                <a:schemeClr val="bg1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27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community research fellows</a:t>
            </a:r>
          </a:p>
          <a:p>
            <a:pPr algn="ctr" fontAlgn="base"/>
            <a:endParaRPr lang="en-US" sz="2000" b="1" dirty="0" smtClean="0">
              <a:solidFill>
                <a:schemeClr val="bg1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3030379"/>
            <a:ext cx="4038600" cy="24622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US" sz="1600" dirty="0" smtClean="0">
                <a:solidFill>
                  <a:srgbClr val="0C3B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Impacted by violence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4768486"/>
            <a:ext cx="4343400" cy="56938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US" sz="1600" dirty="0" smtClean="0">
                <a:solidFill>
                  <a:srgbClr val="0C3B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Same questions</a:t>
            </a:r>
            <a:r>
              <a:rPr lang="en-US" sz="1600" dirty="0" smtClean="0">
                <a:solidFill>
                  <a:srgbClr val="0C3B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….different formats </a:t>
            </a:r>
            <a:endParaRPr lang="en-US" sz="1600" dirty="0" smtClean="0">
              <a:solidFill>
                <a:srgbClr val="0C3B6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ts val="600"/>
              </a:spcAft>
            </a:pPr>
            <a:r>
              <a:rPr lang="en-US" sz="1600" dirty="0" smtClean="0">
                <a:solidFill>
                  <a:srgbClr val="0C3B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Same demographic sheet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2819400"/>
            <a:ext cx="4038600" cy="89255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US" sz="1600" dirty="0" smtClean="0">
                <a:solidFill>
                  <a:srgbClr val="0C3B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Gun Violence</a:t>
            </a:r>
          </a:p>
          <a:p>
            <a:pPr algn="ctr" fontAlgn="base">
              <a:spcAft>
                <a:spcPts val="600"/>
              </a:spcAft>
            </a:pPr>
            <a:r>
              <a:rPr lang="en-US" sz="1600" dirty="0" smtClean="0">
                <a:solidFill>
                  <a:srgbClr val="0C3B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Domestic Violence</a:t>
            </a:r>
          </a:p>
          <a:p>
            <a:pPr algn="ctr" fontAlgn="base">
              <a:spcAft>
                <a:spcPts val="600"/>
              </a:spcAft>
            </a:pPr>
            <a:r>
              <a:rPr lang="en-US" sz="1600" dirty="0" smtClean="0">
                <a:solidFill>
                  <a:srgbClr val="0C3B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CSEC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6" name="Picture 5" descr="OAKLAND MAPISH.jpg"/>
          <p:cNvPicPr>
            <a:picLocks noChangeAspect="1"/>
          </p:cNvPicPr>
          <p:nvPr/>
        </p:nvPicPr>
        <p:blipFill>
          <a:blip r:embed="rId2"/>
          <a:srcRect r="5556" b="3434"/>
          <a:stretch>
            <a:fillRect/>
          </a:stretch>
        </p:blipFill>
        <p:spPr>
          <a:xfrm>
            <a:off x="4495800" y="397558"/>
            <a:ext cx="4191000" cy="46210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26670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720328"/>
            <a:ext cx="3962400" cy="4308872"/>
          </a:xfrm>
          <a:prstGeom prst="rect">
            <a:avLst/>
          </a:prstGeom>
          <a:solidFill>
            <a:srgbClr val="0C3B60"/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4000" b="1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Quantitative Data</a:t>
            </a:r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4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4114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C3B60"/>
                </a:solidFill>
              </a:rPr>
              <a:t>Oakland</a:t>
            </a:r>
            <a:endParaRPr lang="en-US" sz="1600" b="1" dirty="0">
              <a:solidFill>
                <a:srgbClr val="0C3B6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97650" y="6148826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880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Addressing Domestic Violence as a Public Health Issue in Alameda County, September 2015, Alameda County Family Justice Center, Janet Brown. Last retrieved September 2018.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lvl="0">
              <a:buClr>
                <a:srgbClr val="F36D38"/>
              </a:buClr>
              <a:buSzPts val="2800"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36D38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i="1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In 2012,Oakland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36D38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had the highest rate of crime compared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36D38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to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36D38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other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36D38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jurisdictions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rgbClr val="F36D38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3" cstate="print"/>
          <a:srcRect t="18474" b="6627"/>
          <a:stretch>
            <a:fillRect/>
          </a:stretch>
        </p:blipFill>
        <p:spPr bwMode="auto">
          <a:xfrm>
            <a:off x="1599786" y="1981200"/>
            <a:ext cx="6325014" cy="39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97650" y="6148826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3751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Oakland Ceasefire Impact Evaluation: Key Findings, August 2018 P.4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lvl="0">
              <a:buClr>
                <a:srgbClr val="F36D38"/>
              </a:buClr>
              <a:buSzPts val="2800"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36D38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14157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36D38"/>
                </a:solidFill>
              </a:rPr>
              <a:t>Between </a:t>
            </a:r>
            <a:r>
              <a:rPr lang="en-US" sz="2400" b="1" dirty="0" smtClean="0">
                <a:solidFill>
                  <a:srgbClr val="F36D38"/>
                </a:solidFill>
              </a:rPr>
              <a:t>2010 and </a:t>
            </a:r>
            <a:r>
              <a:rPr lang="en-US" sz="2400" b="1" dirty="0" smtClean="0">
                <a:solidFill>
                  <a:srgbClr val="F36D38"/>
                </a:solidFill>
              </a:rPr>
              <a:t>2017,there </a:t>
            </a:r>
            <a:r>
              <a:rPr lang="en-US" sz="2400" b="1" dirty="0" smtClean="0">
                <a:solidFill>
                  <a:srgbClr val="F36D38"/>
                </a:solidFill>
              </a:rPr>
              <a:t>were a </a:t>
            </a:r>
            <a:r>
              <a:rPr lang="en-US" sz="2400" b="1" dirty="0" smtClean="0">
                <a:solidFill>
                  <a:srgbClr val="F36D38"/>
                </a:solidFill>
              </a:rPr>
              <a:t>remarkable decline in </a:t>
            </a:r>
            <a:r>
              <a:rPr lang="en-US" sz="2400" b="1" dirty="0" smtClean="0">
                <a:solidFill>
                  <a:srgbClr val="F36D38"/>
                </a:solidFill>
              </a:rPr>
              <a:t>number </a:t>
            </a:r>
            <a:r>
              <a:rPr lang="en-US" sz="2400" b="1" dirty="0" smtClean="0">
                <a:solidFill>
                  <a:srgbClr val="F36D38"/>
                </a:solidFill>
              </a:rPr>
              <a:t>of shootings committed by </a:t>
            </a:r>
            <a:r>
              <a:rPr lang="en-US" sz="2400" b="1" dirty="0" smtClean="0">
                <a:solidFill>
                  <a:srgbClr val="F36D38"/>
                </a:solidFill>
              </a:rPr>
              <a:t>gang </a:t>
            </a:r>
            <a:r>
              <a:rPr lang="en-US" sz="2400" b="1" dirty="0" smtClean="0">
                <a:solidFill>
                  <a:srgbClr val="F36D38"/>
                </a:solidFill>
              </a:rPr>
              <a:t>involved or </a:t>
            </a:r>
            <a:r>
              <a:rPr lang="en-US" sz="2400" b="1" dirty="0" smtClean="0">
                <a:solidFill>
                  <a:srgbClr val="F36D38"/>
                </a:solidFill>
              </a:rPr>
              <a:t>non-gang involved incidents</a:t>
            </a:r>
            <a:endParaRPr lang="en-US" sz="2400" b="1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750" t="23160" r="2408" b="4292"/>
          <a:stretch>
            <a:fillRect/>
          </a:stretch>
        </p:blipFill>
        <p:spPr bwMode="auto">
          <a:xfrm>
            <a:off x="1295400" y="1676400"/>
            <a:ext cx="68742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 cstate="print"/>
          <a:srcRect l="27382" t="91077" r="25408" b="4292"/>
          <a:stretch>
            <a:fillRect/>
          </a:stretch>
        </p:blipFill>
        <p:spPr bwMode="auto">
          <a:xfrm>
            <a:off x="1828800" y="54864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97650" y="6148826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21339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  <a:hlinkClick r:id="rId3"/>
              </a:rPr>
              <a:t>https://openjustice.doj.ca.gov/data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lvl="0">
              <a:buClr>
                <a:srgbClr val="F36D38"/>
              </a:buClr>
              <a:buSzPts val="2800"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36D38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1" name="Shape 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C3B60"/>
                </a:solidFill>
              </a:rPr>
              <a:t>Homicides in Oakland</a:t>
            </a:r>
            <a:r>
              <a:rPr lang="en-US" b="1" dirty="0" smtClean="0">
                <a:solidFill>
                  <a:srgbClr val="0C3B60"/>
                </a:solidFill>
              </a:rPr>
              <a:t>, 2010-2017</a:t>
            </a:r>
            <a:endParaRPr lang="en-US" b="1" dirty="0" smtClean="0">
              <a:solidFill>
                <a:srgbClr val="0C3B6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238381"/>
            <a:ext cx="9144000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200" b="1" dirty="0" smtClean="0">
                <a:solidFill>
                  <a:srgbClr val="F36D38"/>
                </a:solidFill>
              </a:rPr>
              <a:t>On </a:t>
            </a:r>
            <a:r>
              <a:rPr lang="en-US" sz="3200" b="1" dirty="0" smtClean="0">
                <a:solidFill>
                  <a:srgbClr val="F36D38"/>
                </a:solidFill>
              </a:rPr>
              <a:t>Sunday nights after 8:00 pm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863846"/>
            <a:ext cx="9144000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3200" b="1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Mostly</a:t>
            </a:r>
            <a:r>
              <a:rPr lang="en-US" sz="2400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African Americans</a:t>
            </a:r>
            <a:endParaRPr lang="en-US" sz="24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447800"/>
            <a:ext cx="9144000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200" b="1" dirty="0" smtClean="0">
                <a:solidFill>
                  <a:srgbClr val="F36D38"/>
                </a:solidFill>
              </a:rPr>
              <a:t>More men than women</a:t>
            </a:r>
            <a:endParaRPr lang="en-US" sz="2400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633" y="2362200"/>
            <a:ext cx="91440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endParaRPr lang="en-US" sz="9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200" b="1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On the </a:t>
            </a:r>
            <a:r>
              <a:rPr lang="en-US" sz="3200" b="1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street or </a:t>
            </a:r>
            <a:r>
              <a:rPr lang="en-US" sz="3200" b="1" dirty="0" smtClean="0">
                <a:solidFill>
                  <a:srgbClr val="F36D3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sidewalk</a:t>
            </a:r>
            <a:endParaRPr lang="en-US" sz="24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9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114800"/>
            <a:ext cx="9144000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200" b="1" dirty="0" smtClean="0">
                <a:solidFill>
                  <a:srgbClr val="F36D38"/>
                </a:solidFill>
              </a:rPr>
              <a:t>On flatlands around gang territories</a:t>
            </a:r>
            <a:endParaRPr lang="en-US" sz="2400" b="1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976336"/>
            <a:ext cx="91440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2800" b="1" dirty="0" smtClean="0">
                <a:solidFill>
                  <a:srgbClr val="F36D38"/>
                </a:solidFill>
              </a:rPr>
              <a:t>Y</a:t>
            </a:r>
            <a:r>
              <a:rPr lang="en-US" sz="2800" b="1" dirty="0" smtClean="0">
                <a:solidFill>
                  <a:srgbClr val="F36D38"/>
                </a:solidFill>
              </a:rPr>
              <a:t>outh 19-24 </a:t>
            </a:r>
            <a:r>
              <a:rPr lang="en-US" sz="2800" b="1" dirty="0" err="1" smtClean="0">
                <a:solidFill>
                  <a:srgbClr val="F36D38"/>
                </a:solidFill>
              </a:rPr>
              <a:t>yo</a:t>
            </a:r>
            <a:r>
              <a:rPr lang="en-US" sz="2800" b="1" dirty="0" smtClean="0">
                <a:solidFill>
                  <a:srgbClr val="F36D38"/>
                </a:solidFill>
              </a:rPr>
              <a:t> &amp; adult </a:t>
            </a:r>
            <a:r>
              <a:rPr lang="en-US" sz="2800" b="1" dirty="0" smtClean="0">
                <a:solidFill>
                  <a:srgbClr val="F36D38"/>
                </a:solidFill>
              </a:rPr>
              <a:t>youth </a:t>
            </a:r>
            <a:r>
              <a:rPr lang="en-US" sz="2800" b="1" dirty="0" smtClean="0">
                <a:solidFill>
                  <a:srgbClr val="F36D38"/>
                </a:solidFill>
              </a:rPr>
              <a:t>25-34 </a:t>
            </a:r>
            <a:r>
              <a:rPr lang="en-US" sz="2800" b="1" dirty="0" err="1" smtClean="0">
                <a:solidFill>
                  <a:srgbClr val="F36D38"/>
                </a:solidFill>
              </a:rPr>
              <a:t>yo</a:t>
            </a:r>
            <a:endParaRPr lang="en-US" sz="2400" b="1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5836622"/>
            <a:ext cx="91440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2800" b="1" dirty="0" smtClean="0">
                <a:solidFill>
                  <a:srgbClr val="F36D38"/>
                </a:solidFill>
              </a:rPr>
              <a:t>Homicides were steady, Rape increased</a:t>
            </a:r>
            <a:endParaRPr lang="en-US" sz="2800" b="1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97650" y="6148826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18277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https://thecapartnership.org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lvl="0">
              <a:buClr>
                <a:srgbClr val="F36D38"/>
              </a:buClr>
              <a:buSzPts val="2800"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36D38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838200" dir="624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F36D38"/>
                </a:solidFill>
              </a:rPr>
              <a:t>Group and gang-related violence territories</a:t>
            </a:r>
            <a:endParaRPr lang="en-US" sz="2400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3879" t="18070" r="3200" b="14678"/>
          <a:stretch>
            <a:fillRect/>
          </a:stretch>
        </p:blipFill>
        <p:spPr bwMode="auto">
          <a:xfrm>
            <a:off x="228600" y="914400"/>
            <a:ext cx="8703912" cy="480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97650" y="6148826"/>
            <a:ext cx="548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21339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  <a:hlinkClick r:id="rId3"/>
              </a:rPr>
              <a:t>https://openjustice.doj.ca.gov/data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lvl="0">
              <a:buClr>
                <a:srgbClr val="F36D38"/>
              </a:buClr>
              <a:buSzPts val="2800"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36D38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1" name="Shape 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C3B60"/>
                </a:solidFill>
              </a:rPr>
              <a:t>Domestic Violence in Oakland</a:t>
            </a:r>
            <a:endParaRPr lang="en-US" b="1" dirty="0" smtClean="0">
              <a:solidFill>
                <a:srgbClr val="0C3B6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10464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2400" b="1" dirty="0" smtClean="0">
                <a:solidFill>
                  <a:srgbClr val="F36D38"/>
                </a:solidFill>
              </a:rPr>
              <a:t>African American </a:t>
            </a:r>
            <a:endParaRPr lang="en-US" sz="2400" b="1" dirty="0" smtClean="0">
              <a:solidFill>
                <a:srgbClr val="F36D38"/>
              </a:solidFill>
            </a:endParaRPr>
          </a:p>
          <a:p>
            <a:pPr algn="ctr" fontAlgn="base"/>
            <a:r>
              <a:rPr lang="en-US" sz="2400" dirty="0" smtClean="0">
                <a:solidFill>
                  <a:srgbClr val="F36D38"/>
                </a:solidFill>
              </a:rPr>
              <a:t>6 times </a:t>
            </a:r>
            <a:r>
              <a:rPr lang="en-US" sz="2400" dirty="0" smtClean="0">
                <a:solidFill>
                  <a:srgbClr val="F36D38"/>
                </a:solidFill>
              </a:rPr>
              <a:t>more likely to be victims of </a:t>
            </a:r>
            <a:r>
              <a:rPr lang="en-US" sz="2400" dirty="0" smtClean="0">
                <a:solidFill>
                  <a:srgbClr val="F36D38"/>
                </a:solidFill>
              </a:rPr>
              <a:t>DV than White neighbors  </a:t>
            </a:r>
            <a:endParaRPr lang="en-US" sz="2400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000" b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1828800"/>
            <a:ext cx="9144000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2400" dirty="0" smtClean="0">
                <a:solidFill>
                  <a:srgbClr val="F36D38"/>
                </a:solidFill>
              </a:rPr>
              <a:t>5 out of 10 </a:t>
            </a:r>
            <a:r>
              <a:rPr lang="en-US" sz="2400" dirty="0" smtClean="0">
                <a:solidFill>
                  <a:srgbClr val="F36D38"/>
                </a:solidFill>
              </a:rPr>
              <a:t>offenders were </a:t>
            </a:r>
            <a:r>
              <a:rPr lang="en-US" sz="3200" b="1" dirty="0" smtClean="0">
                <a:solidFill>
                  <a:srgbClr val="F36D38"/>
                </a:solidFill>
              </a:rPr>
              <a:t>known to the victim </a:t>
            </a:r>
            <a:r>
              <a:rPr lang="en-US" sz="2400" dirty="0" smtClean="0">
                <a:solidFill>
                  <a:srgbClr val="F36D38"/>
                </a:solidFill>
              </a:rPr>
              <a:t>in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4419600"/>
            <a:ext cx="9144000" cy="12926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2400" dirty="0" smtClean="0">
                <a:solidFill>
                  <a:srgbClr val="F36D38"/>
                </a:solidFill>
              </a:rPr>
              <a:t>There have been over </a:t>
            </a:r>
            <a:r>
              <a:rPr lang="en-US" sz="3200" b="1" dirty="0" smtClean="0">
                <a:solidFill>
                  <a:srgbClr val="F36D38"/>
                </a:solidFill>
              </a:rPr>
              <a:t>3000 domestic violence-related calls </a:t>
            </a:r>
            <a:r>
              <a:rPr lang="en-US" sz="2400" dirty="0" smtClean="0">
                <a:solidFill>
                  <a:srgbClr val="F36D38"/>
                </a:solidFill>
              </a:rPr>
              <a:t>for assistance </a:t>
            </a:r>
            <a:r>
              <a:rPr lang="en-US" sz="2400" dirty="0" smtClean="0">
                <a:solidFill>
                  <a:srgbClr val="F36D38"/>
                </a:solidFill>
              </a:rPr>
              <a:t>every year </a:t>
            </a:r>
            <a:r>
              <a:rPr lang="en-US" sz="2400" dirty="0" smtClean="0">
                <a:solidFill>
                  <a:srgbClr val="F36D38"/>
                </a:solidFill>
              </a:rPr>
              <a:t>over the past ten </a:t>
            </a:r>
            <a:r>
              <a:rPr lang="en-US" sz="2400" dirty="0" smtClean="0">
                <a:solidFill>
                  <a:srgbClr val="F36D38"/>
                </a:solidFill>
              </a:rPr>
              <a:t>years</a:t>
            </a:r>
            <a:endParaRPr lang="en-US" sz="2400" dirty="0" smtClean="0">
              <a:solidFill>
                <a:srgbClr val="F36D3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000" b="1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57200" algn="l"/>
              </a:tabLst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48%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incidents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committed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by someone known to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victim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0C3B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5%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family   7%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acquaintances  </a:t>
            </a:r>
            <a:r>
              <a:rPr lang="en-US" sz="1100" dirty="0" smtClean="0">
                <a:solidFill>
                  <a:srgbClr val="0C3B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2% intimate partners</a:t>
            </a:r>
            <a:r>
              <a:rPr lang="en-US" sz="1100" dirty="0" smtClean="0">
                <a:solidFill>
                  <a:srgbClr val="0C3B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34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% other, known to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victim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0C3B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52%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strangers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to the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C3B6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victim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0C3B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3581400"/>
            <a:ext cx="9144000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000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2400" dirty="0" smtClean="0">
                <a:solidFill>
                  <a:srgbClr val="F36D38"/>
                </a:solidFill>
              </a:rPr>
              <a:t>Using </a:t>
            </a:r>
            <a:r>
              <a:rPr lang="en-US" sz="2400" dirty="0" smtClean="0">
                <a:solidFill>
                  <a:srgbClr val="F36D38"/>
                </a:solidFill>
              </a:rPr>
              <a:t>weapons </a:t>
            </a:r>
            <a:r>
              <a:rPr lang="en-US" sz="2400" dirty="0" smtClean="0">
                <a:solidFill>
                  <a:srgbClr val="F36D38"/>
                </a:solidFill>
              </a:rPr>
              <a:t>in DV has </a:t>
            </a:r>
            <a:r>
              <a:rPr lang="en-US" sz="2400" dirty="0" smtClean="0">
                <a:solidFill>
                  <a:srgbClr val="F36D38"/>
                </a:solidFill>
              </a:rPr>
              <a:t>declined over the years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000" i="1" dirty="0" smtClean="0">
              <a:solidFill>
                <a:srgbClr val="F36D38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6757</TotalTime>
  <Words>742</Words>
  <Application>Microsoft Office PowerPoint</Application>
  <PresentationFormat>On-screen Show (4:3)</PresentationFormat>
  <Paragraphs>159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Rethinking Violence Prevention  in Oakland, CA</vt:lpstr>
      <vt:lpstr>Slide 2</vt:lpstr>
      <vt:lpstr>Slide 3</vt:lpstr>
      <vt:lpstr>Slide 4</vt:lpstr>
      <vt:lpstr>Slide 5</vt:lpstr>
      <vt:lpstr>Slide 6</vt:lpstr>
      <vt:lpstr>Homicides in Oakland, 2010-2017</vt:lpstr>
      <vt:lpstr>Slide 8</vt:lpstr>
      <vt:lpstr>Domestic Violence in Oakland</vt:lpstr>
      <vt:lpstr>Slide 10</vt:lpstr>
      <vt:lpstr>Characteristics of interviewees….So far (125/300)</vt:lpstr>
      <vt:lpstr>Initial findings/themes</vt:lpstr>
      <vt:lpstr>In your own words, define violence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 Youth in Alameda and San Francisco Counties</dc:title>
  <dc:creator>Rania Ahmed</dc:creator>
  <cp:lastModifiedBy>raniaa</cp:lastModifiedBy>
  <cp:revision>521</cp:revision>
  <dcterms:modified xsi:type="dcterms:W3CDTF">2018-10-16T23:09:58Z</dcterms:modified>
</cp:coreProperties>
</file>