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38" r:id="rId2"/>
    <p:sldId id="658" r:id="rId3"/>
    <p:sldId id="645" r:id="rId4"/>
    <p:sldId id="650" r:id="rId5"/>
    <p:sldId id="649" r:id="rId6"/>
    <p:sldId id="647" r:id="rId7"/>
    <p:sldId id="630" r:id="rId8"/>
    <p:sldId id="653" r:id="rId9"/>
    <p:sldId id="655" r:id="rId10"/>
    <p:sldId id="652" r:id="rId11"/>
    <p:sldId id="663" r:id="rId12"/>
    <p:sldId id="666" r:id="rId13"/>
    <p:sldId id="665" r:id="rId14"/>
    <p:sldId id="661" r:id="rId15"/>
    <p:sldId id="662" r:id="rId16"/>
  </p:sldIdLst>
  <p:sldSz cx="9144000" cy="5143500" type="screen16x9"/>
  <p:notesSz cx="7315200" cy="9601200"/>
  <p:defaultTextStyle>
    <a:defPPr>
      <a:defRPr lang="en-US"/>
    </a:defPPr>
    <a:lvl1pPr marL="0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7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1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5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9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62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6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9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33" autoAdjust="0"/>
    <p:restoredTop sz="94047" autoAdjust="0"/>
  </p:normalViewPr>
  <p:slideViewPr>
    <p:cSldViewPr>
      <p:cViewPr>
        <p:scale>
          <a:sx n="100" d="100"/>
          <a:sy n="100" d="100"/>
        </p:scale>
        <p:origin x="468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10" y="-108"/>
      </p:cViewPr>
      <p:guideLst>
        <p:guide orient="horz" pos="2880"/>
        <p:guide pos="2160"/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BFC7E9-F2EA-4777-B71D-4050AB494CE2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53987F38-C8EA-4635-BF7C-59C1F0E23101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dirty="0" smtClean="0">
              <a:solidFill>
                <a:schemeClr val="tx1"/>
              </a:solidFill>
            </a:rPr>
            <a:t>Optimal Child Development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n-US" sz="500" b="0" dirty="0" smtClean="0">
            <a:solidFill>
              <a:srgbClr val="007434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i="1" dirty="0" smtClean="0">
              <a:solidFill>
                <a:srgbClr val="FF0000"/>
              </a:solidFill>
            </a:rPr>
            <a:t>Graduation rate</a:t>
          </a:r>
          <a:endParaRPr lang="en-US" sz="1600" b="1" i="1" dirty="0">
            <a:solidFill>
              <a:srgbClr val="FF0000"/>
            </a:solidFill>
          </a:endParaRPr>
        </a:p>
      </dgm:t>
    </dgm:pt>
    <dgm:pt modelId="{65BCCE4E-1986-4423-AFF2-EA2D6CB38102}" type="parTrans" cxnId="{F875FCB4-D001-4A23-A3A8-5468CE5D2002}">
      <dgm:prSet/>
      <dgm:spPr/>
      <dgm:t>
        <a:bodyPr/>
        <a:lstStyle/>
        <a:p>
          <a:endParaRPr lang="en-US"/>
        </a:p>
      </dgm:t>
    </dgm:pt>
    <dgm:pt modelId="{43CE242F-DE69-4A68-A37B-953BBE47D9E5}" type="sibTrans" cxnId="{F875FCB4-D001-4A23-A3A8-5468CE5D2002}">
      <dgm:prSet/>
      <dgm:spPr/>
      <dgm:t>
        <a:bodyPr/>
        <a:lstStyle/>
        <a:p>
          <a:endParaRPr lang="en-US"/>
        </a:p>
      </dgm:t>
    </dgm:pt>
    <dgm:pt modelId="{C64B972A-F459-4B6A-B26F-26422B317D4D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US" sz="700" b="1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dirty="0" smtClean="0">
              <a:solidFill>
                <a:schemeClr val="tx1"/>
              </a:solidFill>
            </a:rPr>
            <a:t>Educated Kids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dirty="0" smtClean="0">
              <a:solidFill>
                <a:schemeClr val="tx1"/>
              </a:solidFill>
            </a:rPr>
            <a:t>Healthy Families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dirty="0" smtClean="0">
              <a:solidFill>
                <a:schemeClr val="tx1"/>
              </a:solidFill>
            </a:rPr>
            <a:t>Secure Families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i="1" dirty="0" smtClean="0">
              <a:solidFill>
                <a:srgbClr val="FF0000"/>
              </a:solidFill>
            </a:rPr>
            <a:t>Early reading, Healthy infants,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i="1" dirty="0" smtClean="0">
              <a:solidFill>
                <a:srgbClr val="FF0000"/>
              </a:solidFill>
            </a:rPr>
            <a:t>poverty, economic stress, housing</a:t>
          </a:r>
          <a:endParaRPr lang="en-US" sz="1600" b="1" i="1" dirty="0">
            <a:solidFill>
              <a:srgbClr val="FF0000"/>
            </a:solidFill>
          </a:endParaRPr>
        </a:p>
      </dgm:t>
    </dgm:pt>
    <dgm:pt modelId="{8023E496-1F2E-48A5-8939-6A44E17F82A6}" type="parTrans" cxnId="{C79023A5-6E4A-4962-96CA-69B0D22986BC}">
      <dgm:prSet/>
      <dgm:spPr/>
      <dgm:t>
        <a:bodyPr/>
        <a:lstStyle/>
        <a:p>
          <a:endParaRPr lang="en-US"/>
        </a:p>
      </dgm:t>
    </dgm:pt>
    <dgm:pt modelId="{039F9A12-C45D-4E78-A60F-7840D3EA2F56}" type="sibTrans" cxnId="{C79023A5-6E4A-4962-96CA-69B0D22986BC}">
      <dgm:prSet/>
      <dgm:spPr/>
      <dgm:t>
        <a:bodyPr/>
        <a:lstStyle/>
        <a:p>
          <a:endParaRPr lang="en-US"/>
        </a:p>
      </dgm:t>
    </dgm:pt>
    <dgm:pt modelId="{F664BF90-A902-4EB6-880F-327CE04D29B2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US" sz="2400" b="1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dirty="0" smtClean="0">
              <a:solidFill>
                <a:schemeClr val="tx1"/>
              </a:solidFill>
            </a:rPr>
            <a:t>Civic Engagement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dirty="0" smtClean="0">
              <a:solidFill>
                <a:schemeClr val="tx1"/>
              </a:solidFill>
            </a:rPr>
            <a:t>Effective Decision-making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dirty="0" smtClean="0">
              <a:solidFill>
                <a:schemeClr val="tx1"/>
              </a:solidFill>
            </a:rPr>
            <a:t>Racial </a:t>
          </a:r>
          <a:r>
            <a:rPr lang="en-US" sz="2400" b="1" dirty="0" smtClean="0">
              <a:solidFill>
                <a:schemeClr val="tx1"/>
              </a:solidFill>
            </a:rPr>
            <a:t>Equity and Social Justice</a:t>
          </a:r>
          <a:endParaRPr lang="en-US" sz="2400" b="1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n-US" sz="2400" b="1" dirty="0"/>
        </a:p>
      </dgm:t>
    </dgm:pt>
    <dgm:pt modelId="{9E1E8E78-66BD-4385-A823-BA80CD452FDC}" type="parTrans" cxnId="{F8E95FAE-0714-4E92-A8F4-2BDDA779E852}">
      <dgm:prSet/>
      <dgm:spPr/>
      <dgm:t>
        <a:bodyPr/>
        <a:lstStyle/>
        <a:p>
          <a:endParaRPr lang="en-US"/>
        </a:p>
      </dgm:t>
    </dgm:pt>
    <dgm:pt modelId="{2323068E-8E29-4716-B559-6A5E35CC12FC}" type="sibTrans" cxnId="{F8E95FAE-0714-4E92-A8F4-2BDDA779E852}">
      <dgm:prSet/>
      <dgm:spPr/>
      <dgm:t>
        <a:bodyPr/>
        <a:lstStyle/>
        <a:p>
          <a:endParaRPr lang="en-US"/>
        </a:p>
      </dgm:t>
    </dgm:pt>
    <dgm:pt modelId="{FAA1F9B9-DFE4-43B0-94A2-65256B8E7FC8}" type="pres">
      <dgm:prSet presAssocID="{19BFC7E9-F2EA-4777-B71D-4050AB494CE2}" presName="Name0" presStyleCnt="0">
        <dgm:presLayoutVars>
          <dgm:dir/>
          <dgm:animLvl val="lvl"/>
          <dgm:resizeHandles val="exact"/>
        </dgm:presLayoutVars>
      </dgm:prSet>
      <dgm:spPr/>
    </dgm:pt>
    <dgm:pt modelId="{05808D82-50F9-407E-AA5A-0475050C556D}" type="pres">
      <dgm:prSet presAssocID="{53987F38-C8EA-4635-BF7C-59C1F0E23101}" presName="Name8" presStyleCnt="0"/>
      <dgm:spPr/>
    </dgm:pt>
    <dgm:pt modelId="{BC51644F-7AC3-4692-9248-EED4FF9D547D}" type="pres">
      <dgm:prSet presAssocID="{53987F38-C8EA-4635-BF7C-59C1F0E23101}" presName="level" presStyleLbl="node1" presStyleIdx="0" presStyleCnt="3" custScaleY="74833" custLinFactNeighborX="-74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B2144F-FD22-4781-9658-2C168CF605A4}" type="pres">
      <dgm:prSet presAssocID="{53987F38-C8EA-4635-BF7C-59C1F0E2310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22BD9-4552-4A9F-BE10-49FBD2BF78C7}" type="pres">
      <dgm:prSet presAssocID="{C64B972A-F459-4B6A-B26F-26422B317D4D}" presName="Name8" presStyleCnt="0"/>
      <dgm:spPr/>
    </dgm:pt>
    <dgm:pt modelId="{B8F8AC77-2C13-46AC-8E0D-B2A8945B31A6}" type="pres">
      <dgm:prSet presAssocID="{C64B972A-F459-4B6A-B26F-26422B317D4D}" presName="level" presStyleLbl="node1" presStyleIdx="1" presStyleCnt="3" custLinFactNeighborY="14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B131F1-A5C1-4708-95EB-4974B7EEBA1E}" type="pres">
      <dgm:prSet presAssocID="{C64B972A-F459-4B6A-B26F-26422B317D4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7011B2-82E6-4B38-9A24-058BF8D438BE}" type="pres">
      <dgm:prSet presAssocID="{F664BF90-A902-4EB6-880F-327CE04D29B2}" presName="Name8" presStyleCnt="0"/>
      <dgm:spPr/>
    </dgm:pt>
    <dgm:pt modelId="{88D1BD24-4612-4EC9-A95C-37EBA39DECAE}" type="pres">
      <dgm:prSet presAssocID="{F664BF90-A902-4EB6-880F-327CE04D29B2}" presName="level" presStyleLbl="node1" presStyleIdx="2" presStyleCnt="3" custScaleY="6739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5DD44B-42FA-4FAF-8B79-7DB352230BC8}" type="pres">
      <dgm:prSet presAssocID="{F664BF90-A902-4EB6-880F-327CE04D29B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3A6AEB-9D14-4FAE-9742-1A3AB439A8AF}" type="presOf" srcId="{C64B972A-F459-4B6A-B26F-26422B317D4D}" destId="{63B131F1-A5C1-4708-95EB-4974B7EEBA1E}" srcOrd="1" destOrd="0" presId="urn:microsoft.com/office/officeart/2005/8/layout/pyramid1"/>
    <dgm:cxn modelId="{F8E95FAE-0714-4E92-A8F4-2BDDA779E852}" srcId="{19BFC7E9-F2EA-4777-B71D-4050AB494CE2}" destId="{F664BF90-A902-4EB6-880F-327CE04D29B2}" srcOrd="2" destOrd="0" parTransId="{9E1E8E78-66BD-4385-A823-BA80CD452FDC}" sibTransId="{2323068E-8E29-4716-B559-6A5E35CC12FC}"/>
    <dgm:cxn modelId="{D13682DA-664F-4611-8873-188563858EA2}" type="presOf" srcId="{19BFC7E9-F2EA-4777-B71D-4050AB494CE2}" destId="{FAA1F9B9-DFE4-43B0-94A2-65256B8E7FC8}" srcOrd="0" destOrd="0" presId="urn:microsoft.com/office/officeart/2005/8/layout/pyramid1"/>
    <dgm:cxn modelId="{F875FCB4-D001-4A23-A3A8-5468CE5D2002}" srcId="{19BFC7E9-F2EA-4777-B71D-4050AB494CE2}" destId="{53987F38-C8EA-4635-BF7C-59C1F0E23101}" srcOrd="0" destOrd="0" parTransId="{65BCCE4E-1986-4423-AFF2-EA2D6CB38102}" sibTransId="{43CE242F-DE69-4A68-A37B-953BBE47D9E5}"/>
    <dgm:cxn modelId="{C926B06C-E38B-45D9-B5EC-C77E7D112798}" type="presOf" srcId="{C64B972A-F459-4B6A-B26F-26422B317D4D}" destId="{B8F8AC77-2C13-46AC-8E0D-B2A8945B31A6}" srcOrd="0" destOrd="0" presId="urn:microsoft.com/office/officeart/2005/8/layout/pyramid1"/>
    <dgm:cxn modelId="{C79023A5-6E4A-4962-96CA-69B0D22986BC}" srcId="{19BFC7E9-F2EA-4777-B71D-4050AB494CE2}" destId="{C64B972A-F459-4B6A-B26F-26422B317D4D}" srcOrd="1" destOrd="0" parTransId="{8023E496-1F2E-48A5-8939-6A44E17F82A6}" sibTransId="{039F9A12-C45D-4E78-A60F-7840D3EA2F56}"/>
    <dgm:cxn modelId="{6E29FE2D-F8D4-4C57-A62B-3289D12B90D8}" type="presOf" srcId="{F664BF90-A902-4EB6-880F-327CE04D29B2}" destId="{88D1BD24-4612-4EC9-A95C-37EBA39DECAE}" srcOrd="0" destOrd="0" presId="urn:microsoft.com/office/officeart/2005/8/layout/pyramid1"/>
    <dgm:cxn modelId="{B56D21A9-E443-4C6B-8D1B-6A1A328C875E}" type="presOf" srcId="{53987F38-C8EA-4635-BF7C-59C1F0E23101}" destId="{BC51644F-7AC3-4692-9248-EED4FF9D547D}" srcOrd="0" destOrd="0" presId="urn:microsoft.com/office/officeart/2005/8/layout/pyramid1"/>
    <dgm:cxn modelId="{422BB71E-40BA-4C0E-80DA-30A2253775C0}" type="presOf" srcId="{53987F38-C8EA-4635-BF7C-59C1F0E23101}" destId="{38B2144F-FD22-4781-9658-2C168CF605A4}" srcOrd="1" destOrd="0" presId="urn:microsoft.com/office/officeart/2005/8/layout/pyramid1"/>
    <dgm:cxn modelId="{F452ACCB-F42F-4DF6-9D41-0D740FC0F0F5}" type="presOf" srcId="{F664BF90-A902-4EB6-880F-327CE04D29B2}" destId="{E75DD44B-42FA-4FAF-8B79-7DB352230BC8}" srcOrd="1" destOrd="0" presId="urn:microsoft.com/office/officeart/2005/8/layout/pyramid1"/>
    <dgm:cxn modelId="{20F93680-5ED3-4AAB-9F01-37865361EAC7}" type="presParOf" srcId="{FAA1F9B9-DFE4-43B0-94A2-65256B8E7FC8}" destId="{05808D82-50F9-407E-AA5A-0475050C556D}" srcOrd="0" destOrd="0" presId="urn:microsoft.com/office/officeart/2005/8/layout/pyramid1"/>
    <dgm:cxn modelId="{DEFDC9F7-2A4B-4E53-A2F8-21624325BEE1}" type="presParOf" srcId="{05808D82-50F9-407E-AA5A-0475050C556D}" destId="{BC51644F-7AC3-4692-9248-EED4FF9D547D}" srcOrd="0" destOrd="0" presId="urn:microsoft.com/office/officeart/2005/8/layout/pyramid1"/>
    <dgm:cxn modelId="{F5B20B17-8A75-4A70-B870-4AB732549DA1}" type="presParOf" srcId="{05808D82-50F9-407E-AA5A-0475050C556D}" destId="{38B2144F-FD22-4781-9658-2C168CF605A4}" srcOrd="1" destOrd="0" presId="urn:microsoft.com/office/officeart/2005/8/layout/pyramid1"/>
    <dgm:cxn modelId="{1D623B4F-8B8B-40B3-B1BF-DE4D8536184B}" type="presParOf" srcId="{FAA1F9B9-DFE4-43B0-94A2-65256B8E7FC8}" destId="{05022BD9-4552-4A9F-BE10-49FBD2BF78C7}" srcOrd="1" destOrd="0" presId="urn:microsoft.com/office/officeart/2005/8/layout/pyramid1"/>
    <dgm:cxn modelId="{F00EDF09-4414-4B6D-BE18-332893045FDF}" type="presParOf" srcId="{05022BD9-4552-4A9F-BE10-49FBD2BF78C7}" destId="{B8F8AC77-2C13-46AC-8E0D-B2A8945B31A6}" srcOrd="0" destOrd="0" presId="urn:microsoft.com/office/officeart/2005/8/layout/pyramid1"/>
    <dgm:cxn modelId="{C451BBB5-5F06-47EC-875E-C9849B31E758}" type="presParOf" srcId="{05022BD9-4552-4A9F-BE10-49FBD2BF78C7}" destId="{63B131F1-A5C1-4708-95EB-4974B7EEBA1E}" srcOrd="1" destOrd="0" presId="urn:microsoft.com/office/officeart/2005/8/layout/pyramid1"/>
    <dgm:cxn modelId="{F11219D3-3785-4E2F-BE3A-593F22DEE916}" type="presParOf" srcId="{FAA1F9B9-DFE4-43B0-94A2-65256B8E7FC8}" destId="{067011B2-82E6-4B38-9A24-058BF8D438BE}" srcOrd="2" destOrd="0" presId="urn:microsoft.com/office/officeart/2005/8/layout/pyramid1"/>
    <dgm:cxn modelId="{6BE86BAE-8F96-4745-8C2E-510B13BDA349}" type="presParOf" srcId="{067011B2-82E6-4B38-9A24-058BF8D438BE}" destId="{88D1BD24-4612-4EC9-A95C-37EBA39DECAE}" srcOrd="0" destOrd="0" presId="urn:microsoft.com/office/officeart/2005/8/layout/pyramid1"/>
    <dgm:cxn modelId="{E9166E9F-ECC1-4EBC-97EB-D0842D617035}" type="presParOf" srcId="{067011B2-82E6-4B38-9A24-058BF8D438BE}" destId="{E75DD44B-42FA-4FAF-8B79-7DB352230BC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1644F-7AC3-4692-9248-EED4FF9D547D}">
      <dsp:nvSpPr>
        <dsp:cNvPr id="0" name=""/>
        <dsp:cNvSpPr/>
      </dsp:nvSpPr>
      <dsp:spPr>
        <a:xfrm>
          <a:off x="3007726" y="0"/>
          <a:ext cx="2707263" cy="1447797"/>
        </a:xfrm>
        <a:prstGeom prst="trapezoid">
          <a:avLst>
            <a:gd name="adj" fmla="val 93496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Optimal Child Development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500" b="0" kern="1200" dirty="0" smtClean="0">
            <a:solidFill>
              <a:srgbClr val="007434"/>
            </a:solidFill>
          </a:endParaRP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b="1" i="1" kern="1200" dirty="0" smtClean="0">
              <a:solidFill>
                <a:srgbClr val="FF0000"/>
              </a:solidFill>
            </a:rPr>
            <a:t>Graduation rate</a:t>
          </a:r>
          <a:endParaRPr lang="en-US" sz="1600" b="1" i="1" kern="1200" dirty="0">
            <a:solidFill>
              <a:srgbClr val="FF0000"/>
            </a:solidFill>
          </a:endParaRPr>
        </a:p>
      </dsp:txBody>
      <dsp:txXfrm>
        <a:off x="3007726" y="0"/>
        <a:ext cx="2707263" cy="1447797"/>
      </dsp:txXfrm>
    </dsp:sp>
    <dsp:sp modelId="{B8F8AC77-2C13-46AC-8E0D-B2A8945B31A6}">
      <dsp:nvSpPr>
        <dsp:cNvPr id="0" name=""/>
        <dsp:cNvSpPr/>
      </dsp:nvSpPr>
      <dsp:spPr>
        <a:xfrm>
          <a:off x="1218997" y="1475251"/>
          <a:ext cx="6325004" cy="1934704"/>
        </a:xfrm>
        <a:prstGeom prst="trapezoid">
          <a:avLst>
            <a:gd name="adj" fmla="val 93496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700" b="1" kern="1200" dirty="0" smtClean="0"/>
        </a:p>
        <a:p>
          <a:pPr lvl="0" algn="ctr" defTabSz="3111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Educated Kids</a:t>
          </a:r>
        </a:p>
        <a:p>
          <a:pPr lvl="0" algn="ctr" defTabSz="3111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Healthy Families</a:t>
          </a:r>
        </a:p>
        <a:p>
          <a:pPr lvl="0" algn="ctr" defTabSz="3111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Secure Families</a:t>
          </a:r>
        </a:p>
        <a:p>
          <a:pPr lvl="0" algn="ctr" defTabSz="3111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b="1" i="1" kern="1200" dirty="0" smtClean="0">
              <a:solidFill>
                <a:srgbClr val="FF0000"/>
              </a:solidFill>
            </a:rPr>
            <a:t>Early reading, Healthy infants,</a:t>
          </a:r>
        </a:p>
        <a:p>
          <a:pPr lvl="0" algn="ctr" defTabSz="3111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b="1" i="1" kern="1200" dirty="0" smtClean="0">
              <a:solidFill>
                <a:srgbClr val="FF0000"/>
              </a:solidFill>
            </a:rPr>
            <a:t>poverty, economic stress, housing</a:t>
          </a:r>
          <a:endParaRPr lang="en-US" sz="1600" b="1" i="1" kern="1200" dirty="0">
            <a:solidFill>
              <a:srgbClr val="FF0000"/>
            </a:solidFill>
          </a:endParaRPr>
        </a:p>
      </dsp:txBody>
      <dsp:txXfrm>
        <a:off x="2325873" y="1475251"/>
        <a:ext cx="4111252" cy="1934704"/>
      </dsp:txXfrm>
    </dsp:sp>
    <dsp:sp modelId="{88D1BD24-4612-4EC9-A95C-37EBA39DECAE}">
      <dsp:nvSpPr>
        <dsp:cNvPr id="0" name=""/>
        <dsp:cNvSpPr/>
      </dsp:nvSpPr>
      <dsp:spPr>
        <a:xfrm>
          <a:off x="0" y="3382502"/>
          <a:ext cx="8763000" cy="1303797"/>
        </a:xfrm>
        <a:prstGeom prst="trapezoid">
          <a:avLst>
            <a:gd name="adj" fmla="val 93496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2400" b="1" kern="1200" dirty="0" smtClean="0"/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Civic Engagement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Effective Decision-making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Racial </a:t>
          </a:r>
          <a:r>
            <a:rPr lang="en-US" sz="2400" b="1" kern="1200" dirty="0" smtClean="0">
              <a:solidFill>
                <a:schemeClr val="tx1"/>
              </a:solidFill>
            </a:rPr>
            <a:t>Equity and Social Justice</a:t>
          </a:r>
          <a:endParaRPr lang="en-US" sz="2400" b="1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2400" b="1" kern="1200" dirty="0"/>
        </a:p>
      </dsp:txBody>
      <dsp:txXfrm>
        <a:off x="1533524" y="3382502"/>
        <a:ext cx="5695950" cy="1303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0B0F84A-F33B-49A2-8A2F-72A1FC4631FB}" type="datetimeFigureOut">
              <a:rPr lang="en-US" smtClean="0"/>
              <a:pPr/>
              <a:t>10/14/2018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3206C0D-9DCB-4C70-AD02-B034CE88B2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68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21D7A4F-092F-47B3-BE0D-203B6658BDC3}" type="datetimeFigureOut">
              <a:rPr lang="en-US" smtClean="0"/>
              <a:pPr/>
              <a:t>10/14/2018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D381C2A-84D7-4C44-B726-11AC843F5D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99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7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1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5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9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62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6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9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28782-FAD3-4843-B24D-F7CAAE631A0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48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038A6A-781B-45CD-92AA-285A4D2B64D0}" type="slidenum">
              <a:rPr lang="en-US" smtClean="0">
                <a:latin typeface="Times New Roman" pitchFamily="18" charset="0"/>
              </a:rPr>
              <a:pPr/>
              <a:t>10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155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038A6A-781B-45CD-92AA-285A4D2B64D0}" type="slidenum">
              <a:rPr lang="en-US" smtClean="0">
                <a:latin typeface="Times New Roman" pitchFamily="18" charset="0"/>
              </a:rPr>
              <a:pPr/>
              <a:t>11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408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038A6A-781B-45CD-92AA-285A4D2B64D0}" type="slidenum">
              <a:rPr lang="en-US" smtClean="0">
                <a:latin typeface="Times New Roman" pitchFamily="18" charset="0"/>
              </a:rPr>
              <a:pPr/>
              <a:t>12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554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038A6A-781B-45CD-92AA-285A4D2B64D0}" type="slidenum">
              <a:rPr lang="en-US" smtClean="0">
                <a:latin typeface="Times New Roman" pitchFamily="18" charset="0"/>
              </a:rPr>
              <a:pPr/>
              <a:t>13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549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038A6A-781B-45CD-92AA-285A4D2B64D0}" type="slidenum">
              <a:rPr lang="en-US" smtClean="0">
                <a:latin typeface="Times New Roman" pitchFamily="18" charset="0"/>
              </a:rPr>
              <a:pPr/>
              <a:t>14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733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Allows look at happiness</a:t>
            </a:r>
          </a:p>
          <a:p>
            <a:pPr lvl="0"/>
            <a:r>
              <a:rPr lang="en-US" dirty="0" smtClean="0"/>
              <a:t>1 hour commute equivalent</a:t>
            </a:r>
            <a:r>
              <a:rPr lang="en-US" baseline="0" dirty="0" smtClean="0"/>
              <a:t> to </a:t>
            </a:r>
            <a:r>
              <a:rPr lang="en-US" dirty="0" smtClean="0"/>
              <a:t>40K</a:t>
            </a:r>
            <a:r>
              <a:rPr lang="en-US" baseline="0" dirty="0" smtClean="0"/>
              <a:t> per year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90263-A143-44B7-A5E6-9B93E53D985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Tweets on growing inequality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90263-A143-44B7-A5E6-9B93E53D985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08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Tweets on growing inequality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90263-A143-44B7-A5E6-9B93E53D985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96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Tweets on growing inequality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90263-A143-44B7-A5E6-9B93E53D985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71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Tweets on growing inequality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90263-A143-44B7-A5E6-9B93E53D985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50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90263-A143-44B7-A5E6-9B93E53D985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04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28782-FAD3-4843-B24D-F7CAAE631A0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30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038A6A-781B-45CD-92AA-285A4D2B64D0}" type="slidenum">
              <a:rPr lang="en-US" smtClean="0">
                <a:latin typeface="Times New Roman" pitchFamily="18" charset="0"/>
              </a:rPr>
              <a:pPr/>
              <a:t>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596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038A6A-781B-45CD-92AA-285A4D2B64D0}" type="slidenum">
              <a:rPr lang="en-US" smtClean="0">
                <a:latin typeface="Times New Roman" pitchFamily="18" charset="0"/>
              </a:rPr>
              <a:pPr/>
              <a:t>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284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C486-CBBA-41F8-A5E5-75BD7D1F84B2}" type="datetimeFigureOut">
              <a:rPr lang="en-US" smtClean="0"/>
              <a:pPr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ECFA-EF7F-4069-8023-14452203D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C486-CBBA-41F8-A5E5-75BD7D1F84B2}" type="datetimeFigureOut">
              <a:rPr lang="en-US" smtClean="0"/>
              <a:pPr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ECFA-EF7F-4069-8023-14452203D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C486-CBBA-41F8-A5E5-75BD7D1F84B2}" type="datetimeFigureOut">
              <a:rPr lang="en-US" smtClean="0"/>
              <a:pPr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ECFA-EF7F-4069-8023-14452203D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C486-CBBA-41F8-A5E5-75BD7D1F84B2}" type="datetimeFigureOut">
              <a:rPr lang="en-US" smtClean="0"/>
              <a:pPr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ECFA-EF7F-4069-8023-14452203D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C486-CBBA-41F8-A5E5-75BD7D1F84B2}" type="datetimeFigureOut">
              <a:rPr lang="en-US" smtClean="0"/>
              <a:pPr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ECFA-EF7F-4069-8023-14452203D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C486-CBBA-41F8-A5E5-75BD7D1F84B2}" type="datetimeFigureOut">
              <a:rPr lang="en-US" smtClean="0"/>
              <a:pPr/>
              <a:t>10/14/2018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ECFA-EF7F-4069-8023-14452203D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4" indent="0">
              <a:buNone/>
              <a:defRPr sz="2000" b="1"/>
            </a:lvl2pPr>
            <a:lvl3pPr marL="914287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5" indent="0">
              <a:buNone/>
              <a:defRPr sz="1600" b="1"/>
            </a:lvl5pPr>
            <a:lvl6pPr marL="2285719" indent="0">
              <a:buNone/>
              <a:defRPr sz="1600" b="1"/>
            </a:lvl6pPr>
            <a:lvl7pPr marL="2742862" indent="0">
              <a:buNone/>
              <a:defRPr sz="1600" b="1"/>
            </a:lvl7pPr>
            <a:lvl8pPr marL="3200006" indent="0">
              <a:buNone/>
              <a:defRPr sz="1600" b="1"/>
            </a:lvl8pPr>
            <a:lvl9pPr marL="365714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4" indent="0">
              <a:buNone/>
              <a:defRPr sz="2000" b="1"/>
            </a:lvl2pPr>
            <a:lvl3pPr marL="914287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5" indent="0">
              <a:buNone/>
              <a:defRPr sz="1600" b="1"/>
            </a:lvl5pPr>
            <a:lvl6pPr marL="2285719" indent="0">
              <a:buNone/>
              <a:defRPr sz="1600" b="1"/>
            </a:lvl6pPr>
            <a:lvl7pPr marL="2742862" indent="0">
              <a:buNone/>
              <a:defRPr sz="1600" b="1"/>
            </a:lvl7pPr>
            <a:lvl8pPr marL="3200006" indent="0">
              <a:buNone/>
              <a:defRPr sz="1600" b="1"/>
            </a:lvl8pPr>
            <a:lvl9pPr marL="365714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C486-CBBA-41F8-A5E5-75BD7D1F84B2}" type="datetimeFigureOut">
              <a:rPr lang="en-US" smtClean="0"/>
              <a:pPr/>
              <a:t>10/14/2018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ECFA-EF7F-4069-8023-14452203D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C486-CBBA-41F8-A5E5-75BD7D1F84B2}" type="datetimeFigureOut">
              <a:rPr lang="en-US" smtClean="0"/>
              <a:pPr/>
              <a:t>10/14/2018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ECFA-EF7F-4069-8023-14452203D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C486-CBBA-41F8-A5E5-75BD7D1F84B2}" type="datetimeFigureOut">
              <a:rPr lang="en-US" smtClean="0"/>
              <a:pPr/>
              <a:t>10/14/2018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ECFA-EF7F-4069-8023-14452203D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4" indent="0">
              <a:buNone/>
              <a:defRPr sz="1200"/>
            </a:lvl2pPr>
            <a:lvl3pPr marL="914287" indent="0">
              <a:buNone/>
              <a:defRPr sz="1000"/>
            </a:lvl3pPr>
            <a:lvl4pPr marL="1371431" indent="0">
              <a:buNone/>
              <a:defRPr sz="900"/>
            </a:lvl4pPr>
            <a:lvl5pPr marL="1828575" indent="0">
              <a:buNone/>
              <a:defRPr sz="900"/>
            </a:lvl5pPr>
            <a:lvl6pPr marL="2285719" indent="0">
              <a:buNone/>
              <a:defRPr sz="900"/>
            </a:lvl6pPr>
            <a:lvl7pPr marL="2742862" indent="0">
              <a:buNone/>
              <a:defRPr sz="900"/>
            </a:lvl7pPr>
            <a:lvl8pPr marL="3200006" indent="0">
              <a:buNone/>
              <a:defRPr sz="900"/>
            </a:lvl8pPr>
            <a:lvl9pPr marL="365714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C486-CBBA-41F8-A5E5-75BD7D1F84B2}" type="datetimeFigureOut">
              <a:rPr lang="en-US" smtClean="0"/>
              <a:pPr/>
              <a:t>10/14/2018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ECFA-EF7F-4069-8023-14452203D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4" indent="0">
              <a:buNone/>
              <a:defRPr sz="2800"/>
            </a:lvl2pPr>
            <a:lvl3pPr marL="914287" indent="0">
              <a:buNone/>
              <a:defRPr sz="2400"/>
            </a:lvl3pPr>
            <a:lvl4pPr marL="1371431" indent="0">
              <a:buNone/>
              <a:defRPr sz="2000"/>
            </a:lvl4pPr>
            <a:lvl5pPr marL="1828575" indent="0">
              <a:buNone/>
              <a:defRPr sz="2000"/>
            </a:lvl5pPr>
            <a:lvl6pPr marL="2285719" indent="0">
              <a:buNone/>
              <a:defRPr sz="2000"/>
            </a:lvl6pPr>
            <a:lvl7pPr marL="2742862" indent="0">
              <a:buNone/>
              <a:defRPr sz="2000"/>
            </a:lvl7pPr>
            <a:lvl8pPr marL="3200006" indent="0">
              <a:buNone/>
              <a:defRPr sz="2000"/>
            </a:lvl8pPr>
            <a:lvl9pPr marL="365714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44" indent="0">
              <a:buNone/>
              <a:defRPr sz="1200"/>
            </a:lvl2pPr>
            <a:lvl3pPr marL="914287" indent="0">
              <a:buNone/>
              <a:defRPr sz="1000"/>
            </a:lvl3pPr>
            <a:lvl4pPr marL="1371431" indent="0">
              <a:buNone/>
              <a:defRPr sz="900"/>
            </a:lvl4pPr>
            <a:lvl5pPr marL="1828575" indent="0">
              <a:buNone/>
              <a:defRPr sz="900"/>
            </a:lvl5pPr>
            <a:lvl6pPr marL="2285719" indent="0">
              <a:buNone/>
              <a:defRPr sz="900"/>
            </a:lvl6pPr>
            <a:lvl7pPr marL="2742862" indent="0">
              <a:buNone/>
              <a:defRPr sz="900"/>
            </a:lvl7pPr>
            <a:lvl8pPr marL="3200006" indent="0">
              <a:buNone/>
              <a:defRPr sz="900"/>
            </a:lvl8pPr>
            <a:lvl9pPr marL="365714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C486-CBBA-41F8-A5E5-75BD7D1F84B2}" type="datetimeFigureOut">
              <a:rPr lang="en-US" smtClean="0"/>
              <a:pPr/>
              <a:t>10/14/2018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ECFA-EF7F-4069-8023-14452203D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2C486-CBBA-41F8-A5E5-75BD7D1F84B2}" type="datetimeFigureOut">
              <a:rPr lang="en-US" smtClean="0"/>
              <a:pPr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BECFA-EF7F-4069-8023-14452203D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8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8" indent="-342858" algn="l" defTabSz="9142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9" indent="-285715" algn="l" defTabSz="91428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9" indent="-228572" algn="l" defTabSz="9142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3" indent="-228572" algn="l" defTabSz="9142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7" indent="-228572" algn="l" defTabSz="9142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1" indent="-228572" algn="l" defTabSz="9142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4" indent="-228572" algn="l" defTabSz="9142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8" indent="-228572" algn="l" defTabSz="9142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1" indent="-228572" algn="l" defTabSz="9142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5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9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2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6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9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jpeg"/><Relationship Id="rId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2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gif"/><Relationship Id="rId18" Type="http://schemas.openxmlformats.org/officeDocument/2006/relationships/image" Target="../media/image28.jpeg"/><Relationship Id="rId26" Type="http://schemas.openxmlformats.org/officeDocument/2006/relationships/image" Target="../media/image36.png"/><Relationship Id="rId39" Type="http://schemas.openxmlformats.org/officeDocument/2006/relationships/image" Target="../media/image49.png"/><Relationship Id="rId21" Type="http://schemas.openxmlformats.org/officeDocument/2006/relationships/image" Target="../media/image31.gif"/><Relationship Id="rId34" Type="http://schemas.openxmlformats.org/officeDocument/2006/relationships/image" Target="../media/image44.jpeg"/><Relationship Id="rId42" Type="http://schemas.openxmlformats.org/officeDocument/2006/relationships/image" Target="../media/image52.jpeg"/><Relationship Id="rId47" Type="http://schemas.openxmlformats.org/officeDocument/2006/relationships/image" Target="../media/image57.jpeg"/><Relationship Id="rId50" Type="http://schemas.openxmlformats.org/officeDocument/2006/relationships/image" Target="../media/image60.jpeg"/><Relationship Id="rId55" Type="http://schemas.openxmlformats.org/officeDocument/2006/relationships/image" Target="../media/image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jpeg"/><Relationship Id="rId25" Type="http://schemas.openxmlformats.org/officeDocument/2006/relationships/image" Target="../media/image35.jpeg"/><Relationship Id="rId33" Type="http://schemas.openxmlformats.org/officeDocument/2006/relationships/image" Target="../media/image43.png"/><Relationship Id="rId38" Type="http://schemas.openxmlformats.org/officeDocument/2006/relationships/image" Target="../media/image48.jpeg"/><Relationship Id="rId46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6.jpeg"/><Relationship Id="rId20" Type="http://schemas.openxmlformats.org/officeDocument/2006/relationships/image" Target="../media/image30.jpeg"/><Relationship Id="rId29" Type="http://schemas.openxmlformats.org/officeDocument/2006/relationships/image" Target="../media/image39.jpeg"/><Relationship Id="rId41" Type="http://schemas.openxmlformats.org/officeDocument/2006/relationships/image" Target="../media/image51.jpeg"/><Relationship Id="rId54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24" Type="http://schemas.openxmlformats.org/officeDocument/2006/relationships/image" Target="../media/image34.jpeg"/><Relationship Id="rId32" Type="http://schemas.openxmlformats.org/officeDocument/2006/relationships/image" Target="../media/image42.jpeg"/><Relationship Id="rId37" Type="http://schemas.openxmlformats.org/officeDocument/2006/relationships/image" Target="../media/image47.jpeg"/><Relationship Id="rId40" Type="http://schemas.openxmlformats.org/officeDocument/2006/relationships/image" Target="../media/image50.png"/><Relationship Id="rId45" Type="http://schemas.openxmlformats.org/officeDocument/2006/relationships/image" Target="../media/image55.jpeg"/><Relationship Id="rId53" Type="http://schemas.openxmlformats.org/officeDocument/2006/relationships/image" Target="../media/image63.png"/><Relationship Id="rId5" Type="http://schemas.openxmlformats.org/officeDocument/2006/relationships/image" Target="../media/image15.jpeg"/><Relationship Id="rId15" Type="http://schemas.openxmlformats.org/officeDocument/2006/relationships/image" Target="../media/image25.gif"/><Relationship Id="rId23" Type="http://schemas.openxmlformats.org/officeDocument/2006/relationships/image" Target="../media/image33.jpeg"/><Relationship Id="rId28" Type="http://schemas.openxmlformats.org/officeDocument/2006/relationships/image" Target="../media/image38.gif"/><Relationship Id="rId36" Type="http://schemas.openxmlformats.org/officeDocument/2006/relationships/image" Target="../media/image46.jpeg"/><Relationship Id="rId49" Type="http://schemas.openxmlformats.org/officeDocument/2006/relationships/image" Target="../media/image59.pn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31" Type="http://schemas.openxmlformats.org/officeDocument/2006/relationships/image" Target="../media/image41.png"/><Relationship Id="rId44" Type="http://schemas.openxmlformats.org/officeDocument/2006/relationships/image" Target="../media/image54.png"/><Relationship Id="rId52" Type="http://schemas.openxmlformats.org/officeDocument/2006/relationships/image" Target="../media/image62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24.jpeg"/><Relationship Id="rId22" Type="http://schemas.openxmlformats.org/officeDocument/2006/relationships/image" Target="../media/image32.gif"/><Relationship Id="rId27" Type="http://schemas.openxmlformats.org/officeDocument/2006/relationships/image" Target="../media/image37.png"/><Relationship Id="rId30" Type="http://schemas.openxmlformats.org/officeDocument/2006/relationships/image" Target="../media/image40.gif"/><Relationship Id="rId35" Type="http://schemas.openxmlformats.org/officeDocument/2006/relationships/image" Target="../media/image45.gif"/><Relationship Id="rId43" Type="http://schemas.openxmlformats.org/officeDocument/2006/relationships/image" Target="../media/image53.jpeg"/><Relationship Id="rId48" Type="http://schemas.openxmlformats.org/officeDocument/2006/relationships/image" Target="../media/image58.png"/><Relationship Id="rId8" Type="http://schemas.openxmlformats.org/officeDocument/2006/relationships/image" Target="../media/image18.jpeg"/><Relationship Id="rId51" Type="http://schemas.openxmlformats.org/officeDocument/2006/relationships/image" Target="../media/image61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5943601" y="2499897"/>
            <a:ext cx="3124200" cy="135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rgbClr val="0A0A6C"/>
                </a:solidFill>
              </a:rPr>
              <a:t>Mark </a:t>
            </a:r>
            <a:r>
              <a:rPr lang="en-US" sz="1600" b="1" dirty="0" smtClean="0">
                <a:solidFill>
                  <a:srgbClr val="0A0A6C"/>
                </a:solidFill>
              </a:rPr>
              <a:t>Abraham</a:t>
            </a:r>
          </a:p>
          <a:p>
            <a:pPr>
              <a:defRPr/>
            </a:pPr>
            <a:r>
              <a:rPr lang="en-US" sz="1600" b="1" dirty="0" smtClean="0">
                <a:solidFill>
                  <a:srgbClr val="0A0A6C"/>
                </a:solidFill>
              </a:rPr>
              <a:t>Executive Director</a:t>
            </a:r>
          </a:p>
          <a:p>
            <a:pPr>
              <a:defRPr/>
            </a:pPr>
            <a:r>
              <a:rPr lang="en-US" sz="1600" b="1" dirty="0" smtClean="0">
                <a:solidFill>
                  <a:srgbClr val="0A0A6C"/>
                </a:solidFill>
              </a:rPr>
              <a:t>Email: info@ctdatahaven.org</a:t>
            </a:r>
          </a:p>
          <a:p>
            <a:pPr>
              <a:defRPr/>
            </a:pPr>
            <a:r>
              <a:rPr lang="en-US" sz="1600" b="1" dirty="0" smtClean="0">
                <a:solidFill>
                  <a:srgbClr val="0A0A6C"/>
                </a:solidFill>
              </a:rPr>
              <a:t>Tel: 203-500-7059   </a:t>
            </a:r>
          </a:p>
          <a:p>
            <a:pPr>
              <a:defRPr/>
            </a:pPr>
            <a:r>
              <a:rPr lang="en-US" sz="1600" b="1" dirty="0" smtClean="0">
                <a:solidFill>
                  <a:srgbClr val="0A0A6C"/>
                </a:solidFill>
              </a:rPr>
              <a:t>Twitter: @</a:t>
            </a:r>
            <a:r>
              <a:rPr lang="en-US" sz="1600" b="1" dirty="0" err="1" smtClean="0">
                <a:solidFill>
                  <a:srgbClr val="0A0A6C"/>
                </a:solidFill>
              </a:rPr>
              <a:t>ctdata</a:t>
            </a:r>
            <a:r>
              <a:rPr lang="en-US" sz="1600" b="1" dirty="0" smtClean="0">
                <a:solidFill>
                  <a:srgbClr val="0A0A6C"/>
                </a:solidFill>
              </a:rPr>
              <a:t> @</a:t>
            </a:r>
            <a:r>
              <a:rPr lang="en-US" sz="1600" b="1" dirty="0" err="1" smtClean="0">
                <a:solidFill>
                  <a:srgbClr val="0A0A6C"/>
                </a:solidFill>
              </a:rPr>
              <a:t>urbandata</a:t>
            </a:r>
            <a:r>
              <a:rPr lang="en-US" sz="1600" b="1" dirty="0" smtClean="0">
                <a:solidFill>
                  <a:srgbClr val="0A0A6C"/>
                </a:solidFill>
              </a:rPr>
              <a:t> </a:t>
            </a:r>
            <a:endParaRPr lang="en-US" sz="1600" b="1" dirty="0">
              <a:solidFill>
                <a:srgbClr val="0A0A6C"/>
              </a:solidFill>
            </a:endParaRPr>
          </a:p>
        </p:txBody>
      </p:sp>
      <p:pic>
        <p:nvPicPr>
          <p:cNvPr id="13" name="Picture 12" descr="25th-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661" y="209551"/>
            <a:ext cx="3197639" cy="1115236"/>
          </a:xfrm>
          <a:prstGeom prst="rect">
            <a:avLst/>
          </a:prstGeom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92157" y="1274634"/>
            <a:ext cx="7961243" cy="175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>
              <a:defRPr/>
            </a:pPr>
            <a:r>
              <a:rPr lang="en-US" sz="3600" b="1" dirty="0"/>
              <a:t>Applying new hyperlocal data on criminal justice and public safety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b="1" dirty="0"/>
          </a:p>
        </p:txBody>
      </p:sp>
      <p:pic>
        <p:nvPicPr>
          <p:cNvPr id="8" name="Picture 12" descr="Home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42101" y="438150"/>
            <a:ext cx="3658899" cy="63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2499898"/>
            <a:ext cx="5562600" cy="24122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50" y="4862840"/>
            <a:ext cx="8991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Chart: </a:t>
            </a:r>
            <a:r>
              <a:rPr lang="en-US" sz="1100" dirty="0" err="1" smtClean="0"/>
              <a:t>DataHaven</a:t>
            </a:r>
            <a:r>
              <a:rPr lang="en-US" sz="1100" dirty="0" smtClean="0"/>
              <a:t> (Camille </a:t>
            </a:r>
            <a:r>
              <a:rPr lang="en-US" sz="1100" dirty="0" err="1" smtClean="0"/>
              <a:t>Seaberry</a:t>
            </a:r>
            <a:r>
              <a:rPr lang="en-US" sz="1100" dirty="0" smtClean="0"/>
              <a:t>), https</a:t>
            </a:r>
            <a:r>
              <a:rPr lang="en-US" sz="1100" dirty="0"/>
              <a:t>://ctviewpoints.org/2016/10/25/criminalization-of-poverty-new-data-on-women-in-connecticut-jails/</a:t>
            </a: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8" descr="Image result for ledge light health district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34" descr="Image result for main street foundation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36" descr="Image result for main street foundation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5" name="Picture 64" descr="popularity.png"/>
          <p:cNvPicPr>
            <a:picLocks noChangeAspect="1"/>
          </p:cNvPicPr>
          <p:nvPr/>
        </p:nvPicPr>
        <p:blipFill rotWithShape="1">
          <a:blip r:embed="rId3" cstate="print"/>
          <a:srcRect t="4287" b="47635"/>
          <a:stretch/>
        </p:blipFill>
        <p:spPr>
          <a:xfrm>
            <a:off x="57968" y="742950"/>
            <a:ext cx="8400232" cy="4038600"/>
          </a:xfrm>
          <a:prstGeom prst="rect">
            <a:avLst/>
          </a:prstGeom>
        </p:spPr>
      </p:pic>
      <p:pic>
        <p:nvPicPr>
          <p:cNvPr id="7" name="Picture 6" descr="25th-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151"/>
            <a:ext cx="1752600" cy="611252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057400" y="57150"/>
            <a:ext cx="6858000" cy="7078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>
              <a:defRPr/>
            </a:pPr>
            <a:r>
              <a:rPr lang="en-US" sz="2000" b="1" i="1" dirty="0" smtClean="0">
                <a:solidFill>
                  <a:srgbClr val="0A0A6C"/>
                </a:solidFill>
              </a:rPr>
              <a:t>Measurement as a Unifier: </a:t>
            </a:r>
            <a:r>
              <a:rPr lang="en-US" sz="2000" b="1" dirty="0" smtClean="0">
                <a:solidFill>
                  <a:srgbClr val="0A0A6C"/>
                </a:solidFill>
              </a:rPr>
              <a:t>Survey Development Process with over </a:t>
            </a:r>
            <a:r>
              <a:rPr lang="en-US" sz="2000" b="1" dirty="0" smtClean="0">
                <a:solidFill>
                  <a:srgbClr val="0A0A6C"/>
                </a:solidFill>
              </a:rPr>
              <a:t>125 </a:t>
            </a:r>
            <a:r>
              <a:rPr lang="en-US" sz="2000" b="1" dirty="0" smtClean="0">
                <a:solidFill>
                  <a:srgbClr val="0A0A6C"/>
                </a:solidFill>
              </a:rPr>
              <a:t>Advisory Council members</a:t>
            </a:r>
            <a:endParaRPr lang="en-US" sz="2000" b="1" dirty="0">
              <a:solidFill>
                <a:srgbClr val="0A0A6C"/>
              </a:solidFill>
            </a:endParaRPr>
          </a:p>
        </p:txBody>
      </p:sp>
      <p:pic>
        <p:nvPicPr>
          <p:cNvPr id="8" name="Picture 3" descr="C:\Users\MarkSp\Documents\Magic Briefcase\2018 Wellbeing Survey\Survey Planning\CWS advisory charts\community vitality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97" t="39149" r="47099" b="44363"/>
          <a:stretch/>
        </p:blipFill>
        <p:spPr bwMode="auto">
          <a:xfrm>
            <a:off x="152400" y="3562350"/>
            <a:ext cx="3124200" cy="1371600"/>
          </a:xfrm>
          <a:prstGeom prst="rect">
            <a:avLst/>
          </a:prstGeom>
          <a:noFill/>
          <a:ln>
            <a:solidFill>
              <a:srgbClr val="0A0A6C"/>
            </a:solidFill>
          </a:ln>
          <a:scene3d>
            <a:camera prst="perspective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636455853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895350"/>
            <a:ext cx="5562600" cy="3657600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en-US" sz="2000" b="1" dirty="0" smtClean="0">
                <a:solidFill>
                  <a:srgbClr val="002060"/>
                </a:solidFill>
              </a:rPr>
              <a:t>Experiences of Discrimination (EOD)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sz="2000" b="1" dirty="0" smtClean="0"/>
              <a:t>Have you ever been unfairly </a:t>
            </a:r>
            <a:r>
              <a:rPr lang="en-US" sz="2000" b="1" dirty="0"/>
              <a:t>stopped, searched, questioned, or threatened by the </a:t>
            </a:r>
            <a:r>
              <a:rPr lang="en-US" sz="2000" b="1" dirty="0" smtClean="0"/>
              <a:t>police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000" dirty="0" smtClean="0"/>
              <a:t>Also asked about: unfairly fired/denied promotion/not hired; unfairly </a:t>
            </a:r>
            <a:r>
              <a:rPr lang="en-US" sz="2000" dirty="0"/>
              <a:t>prevented from moving into a </a:t>
            </a:r>
            <a:r>
              <a:rPr lang="en-US" sz="2000" dirty="0" smtClean="0"/>
              <a:t>neighborhood; receiving services (health care) worse than what other people get, etc.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000" b="1" dirty="0" smtClean="0"/>
              <a:t>What do you think is the main reason for these experiences?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000" b="1" dirty="0" smtClean="0"/>
              <a:t>How many times did this happen in the past 3 years? Where did this happen (multiple option)</a:t>
            </a:r>
            <a:endParaRPr lang="en-US" sz="2000" b="1" dirty="0"/>
          </a:p>
        </p:txBody>
      </p:sp>
      <p:sp>
        <p:nvSpPr>
          <p:cNvPr id="12" name="AutoShape 28" descr="Image result for ledge light health district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34" descr="Image result for main street foundation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36" descr="Image result for main street foundation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25th-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151"/>
            <a:ext cx="1752600" cy="6112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6670" y="971550"/>
            <a:ext cx="3124200" cy="153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09432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895350"/>
            <a:ext cx="5562600" cy="3657600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en-US" sz="2000" b="1" dirty="0" smtClean="0">
                <a:solidFill>
                  <a:srgbClr val="002060"/>
                </a:solidFill>
              </a:rPr>
              <a:t>Experiences of Discrimination (EOD)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sz="2000" b="1" dirty="0" smtClean="0"/>
              <a:t>Have you ever been unfairly </a:t>
            </a:r>
            <a:r>
              <a:rPr lang="en-US" sz="2000" b="1" dirty="0"/>
              <a:t>stopped, searched, questioned, or threatened by the </a:t>
            </a:r>
            <a:r>
              <a:rPr lang="en-US" sz="2000" b="1" dirty="0" smtClean="0"/>
              <a:t>police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000" dirty="0" smtClean="0"/>
              <a:t>Also asked about: unfairly fired/denied promotion/not hired; unfairly </a:t>
            </a:r>
            <a:r>
              <a:rPr lang="en-US" sz="2000" dirty="0"/>
              <a:t>prevented from moving into a </a:t>
            </a:r>
            <a:r>
              <a:rPr lang="en-US" sz="2000" dirty="0" smtClean="0"/>
              <a:t>neighborhood; receiving services (health care) worse than what other people get, etc.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000" b="1" dirty="0" smtClean="0"/>
              <a:t>What do you think is the main reason for these experiences?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000" b="1" dirty="0" smtClean="0"/>
              <a:t>How many times did this happen in the past 3 years? Where did this happen (multiple option)</a:t>
            </a:r>
            <a:endParaRPr lang="en-US" sz="2000" b="1" dirty="0"/>
          </a:p>
        </p:txBody>
      </p:sp>
      <p:sp>
        <p:nvSpPr>
          <p:cNvPr id="12" name="AutoShape 28" descr="Image result for ledge light health district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34" descr="Image result for main street foundation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36" descr="Image result for main street foundation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25th-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151"/>
            <a:ext cx="1752600" cy="6112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6670" y="971550"/>
            <a:ext cx="3124200" cy="153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90561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8" descr="Image result for ledge light health district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34" descr="Image result for main street foundation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36" descr="Image result for main street foundation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25th-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151"/>
            <a:ext cx="1752600" cy="6112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99" y="742950"/>
            <a:ext cx="4267201" cy="3124200"/>
          </a:xfrm>
          <a:prstGeom prst="rect">
            <a:avLst/>
          </a:prstGeom>
        </p:spPr>
      </p:pic>
      <p:pic>
        <p:nvPicPr>
          <p:cNvPr id="8" name="Picture 4" descr="Traffic Stops by Race, from Data Hav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192" y="668403"/>
            <a:ext cx="4689608" cy="324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2400" y="3918287"/>
            <a:ext cx="868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Compares with administrative data</a:t>
            </a:r>
          </a:p>
          <a:p>
            <a:r>
              <a:rPr lang="en-US" sz="2000" b="1" dirty="0" err="1" smtClean="0">
                <a:solidFill>
                  <a:srgbClr val="002060"/>
                </a:solidFill>
                <a:latin typeface="+mn-lt"/>
              </a:rPr>
              <a:t>DataHaven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article, https://</a:t>
            </a:r>
            <a:r>
              <a:rPr lang="en-US" sz="2000" b="1" dirty="0" smtClean="0">
                <a:solidFill>
                  <a:srgbClr val="002060"/>
                </a:solidFill>
              </a:rPr>
              <a:t>www.livingcities.org/blog/1003-connecticut-data-reveal-racial-disparities-in-policing</a:t>
            </a:r>
            <a:endParaRPr lang="en-US" sz="2000" b="1" dirty="0" smtClean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9272412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819150"/>
            <a:ext cx="6019800" cy="3657600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en-US" sz="2000" b="1" dirty="0" smtClean="0">
                <a:solidFill>
                  <a:srgbClr val="002060"/>
                </a:solidFill>
              </a:rPr>
              <a:t>Other Public Safety-Related Questionnaire Items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sz="2000" b="1" dirty="0" smtClean="0"/>
              <a:t>The </a:t>
            </a:r>
            <a:r>
              <a:rPr lang="en-US" sz="2000" b="1" dirty="0"/>
              <a:t>job done by the police to keep residents </a:t>
            </a:r>
            <a:r>
              <a:rPr lang="en-US" sz="2000" b="1" dirty="0" smtClean="0"/>
              <a:t>safe</a:t>
            </a:r>
          </a:p>
          <a:p>
            <a:pPr lvl="1">
              <a:buFont typeface="Wingdings" pitchFamily="2" charset="2"/>
              <a:buChar char="§"/>
              <a:defRPr/>
            </a:pPr>
            <a:endParaRPr lang="en-US" sz="1600" dirty="0" smtClean="0"/>
          </a:p>
          <a:p>
            <a:pPr>
              <a:buFont typeface="Wingdings" pitchFamily="2" charset="2"/>
              <a:buChar char="§"/>
              <a:defRPr/>
            </a:pPr>
            <a:r>
              <a:rPr lang="en-US" sz="2000" b="1" dirty="0"/>
              <a:t>F</a:t>
            </a:r>
            <a:r>
              <a:rPr lang="en-US" sz="2000" b="1" dirty="0" smtClean="0"/>
              <a:t>eel </a:t>
            </a:r>
            <a:r>
              <a:rPr lang="en-US" sz="2000" b="1" dirty="0"/>
              <a:t>safe to </a:t>
            </a:r>
            <a:r>
              <a:rPr lang="en-US" sz="2000" b="1" dirty="0" smtClean="0"/>
              <a:t>go on walks in neighborhood </a:t>
            </a:r>
            <a:r>
              <a:rPr lang="en-US" sz="2000" b="1" dirty="0"/>
              <a:t>at </a:t>
            </a:r>
            <a:r>
              <a:rPr lang="en-US" sz="2000" b="1" dirty="0" smtClean="0"/>
              <a:t>night (part of walkability scale)</a:t>
            </a:r>
          </a:p>
          <a:p>
            <a:pPr>
              <a:buFont typeface="Wingdings" pitchFamily="2" charset="2"/>
              <a:buChar char="§"/>
              <a:defRPr/>
            </a:pPr>
            <a:endParaRPr lang="en-US" sz="2000" b="1" dirty="0" smtClean="0"/>
          </a:p>
          <a:p>
            <a:pPr>
              <a:buFont typeface="Wingdings" pitchFamily="2" charset="2"/>
              <a:buChar char="§"/>
              <a:defRPr/>
            </a:pPr>
            <a:r>
              <a:rPr lang="en-US" sz="2000" b="1" dirty="0" smtClean="0"/>
              <a:t>How likely </a:t>
            </a:r>
            <a:r>
              <a:rPr lang="en-US" sz="2000" b="1" dirty="0"/>
              <a:t>do you think it is that a typical young person in your neighborhood </a:t>
            </a:r>
            <a:r>
              <a:rPr lang="en-US" sz="2000" b="1" dirty="0" smtClean="0"/>
              <a:t>will…. Graduate college, be in a gang, get a job with opportunities for advancement, get arrested for a felony</a:t>
            </a:r>
          </a:p>
          <a:p>
            <a:pPr>
              <a:buFont typeface="Wingdings" pitchFamily="2" charset="2"/>
              <a:buChar char="§"/>
              <a:defRPr/>
            </a:pPr>
            <a:endParaRPr lang="en-US" sz="2000" b="1" dirty="0" smtClean="0"/>
          </a:p>
          <a:p>
            <a:pPr>
              <a:buFont typeface="Wingdings" pitchFamily="2" charset="2"/>
              <a:buChar char="§"/>
              <a:defRPr/>
            </a:pPr>
            <a:r>
              <a:rPr lang="en-US" sz="2000" b="1" dirty="0" smtClean="0"/>
              <a:t>Impact of opioid epidemic</a:t>
            </a:r>
          </a:p>
        </p:txBody>
      </p:sp>
      <p:sp>
        <p:nvSpPr>
          <p:cNvPr id="12" name="AutoShape 28" descr="Image result for ledge light health district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34" descr="Image result for main street foundation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36" descr="Image result for main street foundation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25th-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151"/>
            <a:ext cx="1752600" cy="611252"/>
          </a:xfrm>
          <a:prstGeom prst="rect">
            <a:avLst/>
          </a:prstGeom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" t="16334" r="4742" b="7293"/>
          <a:stretch/>
        </p:blipFill>
        <p:spPr bwMode="auto">
          <a:xfrm>
            <a:off x="6477000" y="895350"/>
            <a:ext cx="2504661" cy="117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2223611"/>
            <a:ext cx="2465158" cy="134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53220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133600" y="98118"/>
            <a:ext cx="6019800" cy="892542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r>
              <a:rPr lang="en-US" sz="2600" b="1" dirty="0" smtClean="0">
                <a:solidFill>
                  <a:srgbClr val="0A0A6C"/>
                </a:solidFill>
              </a:rPr>
              <a:t>2018 </a:t>
            </a:r>
            <a:r>
              <a:rPr lang="en-US" sz="2600" b="1" dirty="0" err="1" smtClean="0">
                <a:solidFill>
                  <a:srgbClr val="0A0A6C"/>
                </a:solidFill>
              </a:rPr>
              <a:t>DataHaven</a:t>
            </a:r>
            <a:r>
              <a:rPr lang="en-US" sz="2600" b="1" dirty="0" smtClean="0">
                <a:solidFill>
                  <a:srgbClr val="0A0A6C"/>
                </a:solidFill>
              </a:rPr>
              <a:t> </a:t>
            </a:r>
            <a:r>
              <a:rPr lang="en-US" sz="2600" b="1" dirty="0" smtClean="0">
                <a:solidFill>
                  <a:srgbClr val="0A0A6C"/>
                </a:solidFill>
              </a:rPr>
              <a:t>Statewide </a:t>
            </a:r>
            <a:r>
              <a:rPr lang="en-US" sz="2600" b="1" dirty="0" smtClean="0">
                <a:solidFill>
                  <a:srgbClr val="0A0A6C"/>
                </a:solidFill>
              </a:rPr>
              <a:t>Legislative </a:t>
            </a:r>
            <a:r>
              <a:rPr lang="en-US" sz="2600" b="1" dirty="0" smtClean="0">
                <a:solidFill>
                  <a:srgbClr val="0A0A6C"/>
                </a:solidFill>
              </a:rPr>
              <a:t>District Profiles (ctdatahaven.org)</a:t>
            </a:r>
            <a:endParaRPr lang="en-US" sz="2600" b="1" dirty="0" smtClean="0">
              <a:solidFill>
                <a:srgbClr val="0A0A6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b="15083"/>
          <a:stretch/>
        </p:blipFill>
        <p:spPr>
          <a:xfrm>
            <a:off x="285953" y="978759"/>
            <a:ext cx="7486447" cy="3955191"/>
          </a:xfrm>
          <a:prstGeom prst="rect">
            <a:avLst/>
          </a:prstGeom>
        </p:spPr>
      </p:pic>
      <p:pic>
        <p:nvPicPr>
          <p:cNvPr id="6" name="Picture 5" descr="25th-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79068"/>
            <a:ext cx="1752600" cy="61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54192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5th-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151"/>
            <a:ext cx="1752600" cy="61125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057400" y="98109"/>
            <a:ext cx="6248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  <a:latin typeface="+mn-lt"/>
              </a:rPr>
              <a:t>Data in Context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028"/>
            <a:ext cx="8458200" cy="427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76070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5th-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151"/>
            <a:ext cx="1752600" cy="61125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057400" y="98109"/>
            <a:ext cx="6248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  <a:latin typeface="+mn-lt"/>
              </a:rPr>
              <a:t>Data in Context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950"/>
            <a:ext cx="8494746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71838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5th-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151"/>
            <a:ext cx="1752600" cy="611252"/>
          </a:xfrm>
          <a:prstGeom prst="rect">
            <a:avLst/>
          </a:prstGeom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4" cstate="print"/>
          <a:srcRect t="8248"/>
          <a:stretch>
            <a:fillRect/>
          </a:stretch>
        </p:blipFill>
        <p:spPr bwMode="auto">
          <a:xfrm>
            <a:off x="6626" y="955813"/>
            <a:ext cx="479161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057400" y="98109"/>
            <a:ext cx="6248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  <a:latin typeface="+mn-lt"/>
              </a:rPr>
              <a:t>Data in Context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955813"/>
            <a:ext cx="4154638" cy="3124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98236" y="4080013"/>
            <a:ext cx="42332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CTDOC Community Supervision Population: Race/Ethnicity</a:t>
            </a:r>
            <a:endParaRPr lang="en-US" sz="2000" b="1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000680" y="1203158"/>
            <a:ext cx="89377" cy="2475068"/>
          </a:xfrm>
          <a:custGeom>
            <a:avLst/>
            <a:gdLst>
              <a:gd name="connsiteX0" fmla="*/ 6875 w 89377"/>
              <a:gd name="connsiteY0" fmla="*/ 0 h 2475068"/>
              <a:gd name="connsiteX1" fmla="*/ 0 w 89377"/>
              <a:gd name="connsiteY1" fmla="*/ 144379 h 2475068"/>
              <a:gd name="connsiteX2" fmla="*/ 89377 w 89377"/>
              <a:gd name="connsiteY2" fmla="*/ 886899 h 2475068"/>
              <a:gd name="connsiteX3" fmla="*/ 13750 w 89377"/>
              <a:gd name="connsiteY3" fmla="*/ 1100030 h 2475068"/>
              <a:gd name="connsiteX4" fmla="*/ 55001 w 89377"/>
              <a:gd name="connsiteY4" fmla="*/ 1512541 h 2475068"/>
              <a:gd name="connsiteX5" fmla="*/ 75627 w 89377"/>
              <a:gd name="connsiteY5" fmla="*/ 2475068 h 2475068"/>
              <a:gd name="connsiteX6" fmla="*/ 75627 w 89377"/>
              <a:gd name="connsiteY6" fmla="*/ 2475068 h 247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377" h="2475068">
                <a:moveTo>
                  <a:pt x="6875" y="0"/>
                </a:moveTo>
                <a:lnTo>
                  <a:pt x="0" y="144379"/>
                </a:lnTo>
                <a:lnTo>
                  <a:pt x="89377" y="886899"/>
                </a:lnTo>
                <a:lnTo>
                  <a:pt x="13750" y="1100030"/>
                </a:lnTo>
                <a:lnTo>
                  <a:pt x="55001" y="1512541"/>
                </a:lnTo>
                <a:lnTo>
                  <a:pt x="75627" y="2475068"/>
                </a:lnTo>
                <a:lnTo>
                  <a:pt x="75627" y="247506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6050" y="4092712"/>
            <a:ext cx="42332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Estimated Life Expectancy</a:t>
            </a:r>
            <a:endParaRPr lang="en-US" sz="2000" b="1" dirty="0" smtClean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0274997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6030"/>
          <a:stretch/>
        </p:blipFill>
        <p:spPr>
          <a:xfrm>
            <a:off x="5943600" y="940904"/>
            <a:ext cx="3087838" cy="3139109"/>
          </a:xfrm>
          <a:prstGeom prst="rect">
            <a:avLst/>
          </a:prstGeom>
        </p:spPr>
      </p:pic>
      <p:pic>
        <p:nvPicPr>
          <p:cNvPr id="9" name="Picture 8" descr="25th-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151"/>
            <a:ext cx="1752600" cy="61125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057400" y="98109"/>
            <a:ext cx="6248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  <a:latin typeface="+mn-lt"/>
              </a:rPr>
              <a:t>Data in Context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0056"/>
            <a:ext cx="5877339" cy="34404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6050" y="4457640"/>
            <a:ext cx="42332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Opportunity Atlas</a:t>
            </a:r>
            <a:endParaRPr lang="en-US" sz="2000" b="1" dirty="0" smtClean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5779448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5th-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151"/>
            <a:ext cx="1752600" cy="61125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057400" y="98109"/>
            <a:ext cx="6248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  <a:latin typeface="+mn-lt"/>
              </a:rPr>
              <a:t>Data in Context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971551"/>
            <a:ext cx="4800600" cy="31084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" y="4103360"/>
            <a:ext cx="5963478" cy="1015653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r>
              <a:rPr lang="en-US" sz="2000" b="1" dirty="0" smtClean="0"/>
              <a:t>“No </a:t>
            </a:r>
            <a:r>
              <a:rPr lang="en-US" sz="2000" b="1" dirty="0"/>
              <a:t>persons of any race other than the white race shall use or occupy any building or any </a:t>
            </a:r>
            <a:r>
              <a:rPr lang="en-US" sz="2000" b="1" dirty="0" smtClean="0"/>
              <a:t>lot…”</a:t>
            </a:r>
          </a:p>
          <a:p>
            <a:r>
              <a:rPr lang="en-US" sz="2000" dirty="0" smtClean="0"/>
              <a:t>- Dryad’s Grove development, West Hartford, July 1941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3668"/>
          <a:stretch/>
        </p:blipFill>
        <p:spPr>
          <a:xfrm>
            <a:off x="5029200" y="955813"/>
            <a:ext cx="4002238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61330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14148228"/>
              </p:ext>
            </p:extLst>
          </p:nvPr>
        </p:nvGraphicFramePr>
        <p:xfrm>
          <a:off x="152400" y="228600"/>
          <a:ext cx="8763000" cy="468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http://www.ciachef.edu/uploadedImages/Pages/Admissions_and_Financial_Aid/International_Students/stollen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32124" y="133350"/>
            <a:ext cx="2799644" cy="1524000"/>
          </a:xfrm>
          <a:prstGeom prst="rect">
            <a:avLst/>
          </a:prstGeom>
          <a:noFill/>
        </p:spPr>
      </p:pic>
      <p:pic>
        <p:nvPicPr>
          <p:cNvPr id="2052" name="Picture 4" descr="http://www.gabpproperty.com/files/imagesGABPprop/product/300/PL9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0400" y="3219450"/>
            <a:ext cx="1981200" cy="1485900"/>
          </a:xfrm>
          <a:prstGeom prst="rect">
            <a:avLst/>
          </a:prstGeom>
          <a:noFill/>
        </p:spPr>
      </p:pic>
      <p:pic>
        <p:nvPicPr>
          <p:cNvPr id="2054" name="Picture 6" descr="http://www.habitat.org/multimedia/the-chosen-house/media/tch-frontporch-lr_3w4ctlx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816" y="1828802"/>
            <a:ext cx="2398584" cy="120014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" y="66840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  <a:defRPr/>
            </a:pPr>
            <a:r>
              <a:rPr lang="en-US" b="1" dirty="0" smtClean="0">
                <a:solidFill>
                  <a:srgbClr val="002060"/>
                </a:solidFill>
              </a:rPr>
              <a:t>Population Outcomes</a:t>
            </a:r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  <a:defRPr/>
            </a:pPr>
            <a:endParaRPr lang="en-US" b="1" dirty="0" smtClean="0">
              <a:solidFill>
                <a:srgbClr val="002060"/>
              </a:solidFill>
            </a:endParaRPr>
          </a:p>
        </p:txBody>
      </p:sp>
      <p:pic>
        <p:nvPicPr>
          <p:cNvPr id="9" name="Picture 8" descr="25th-logo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151"/>
            <a:ext cx="1752600" cy="61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34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8" descr="Image result for ledge light health district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34" descr="Image result for main street foundation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36" descr="Image result for main street foundation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 descr="Image result for ledge light health district"/>
          <p:cNvSpPr>
            <a:spLocks noChangeAspect="1" noChangeArrowheads="1"/>
          </p:cNvSpPr>
          <p:nvPr/>
        </p:nvSpPr>
        <p:spPr bwMode="auto">
          <a:xfrm>
            <a:off x="2309627" y="133351"/>
            <a:ext cx="195580" cy="211447"/>
          </a:xfrm>
          <a:prstGeom prst="rect">
            <a:avLst/>
          </a:prstGeom>
          <a:noFill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0" name="AutoShape 6" descr="Image result for united way new haven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70"/>
          <p:cNvGrpSpPr/>
          <p:nvPr/>
        </p:nvGrpSpPr>
        <p:grpSpPr>
          <a:xfrm>
            <a:off x="304800" y="793816"/>
            <a:ext cx="5791200" cy="4063934"/>
            <a:chOff x="1524000" y="453605"/>
            <a:chExt cx="6400800" cy="4570738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screen">
              <a:lum bright="10000" contrast="-20000"/>
            </a:blip>
            <a:srcRect/>
            <a:stretch>
              <a:fillRect/>
            </a:stretch>
          </p:blipFill>
          <p:spPr bwMode="auto">
            <a:xfrm>
              <a:off x="2164080" y="910852"/>
              <a:ext cx="4610705" cy="3631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0" descr="Fairfield County Community Foundation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524001" y="3028950"/>
              <a:ext cx="1066800" cy="492579"/>
            </a:xfrm>
            <a:prstGeom prst="rect">
              <a:avLst/>
            </a:prstGeom>
            <a:noFill/>
          </p:spPr>
        </p:pic>
        <p:pic>
          <p:nvPicPr>
            <p:cNvPr id="21" name="Picture 12" descr="Hartford Foundation for Public Givi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4648200" y="578384"/>
              <a:ext cx="1219200" cy="324450"/>
            </a:xfrm>
            <a:prstGeom prst="rect">
              <a:avLst/>
            </a:prstGeom>
            <a:noFill/>
          </p:spPr>
        </p:pic>
        <p:pic>
          <p:nvPicPr>
            <p:cNvPr id="22" name="Picture 16" descr="Valley Community Foundation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3581400" y="4629150"/>
              <a:ext cx="746760" cy="395193"/>
            </a:xfrm>
            <a:prstGeom prst="rect">
              <a:avLst/>
            </a:prstGeom>
            <a:noFill/>
          </p:spPr>
        </p:pic>
        <p:pic>
          <p:nvPicPr>
            <p:cNvPr id="23" name="Picture 18" descr="Connecticut Community Foundation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6103"/>
            <a:stretch>
              <a:fillRect/>
            </a:stretch>
          </p:blipFill>
          <p:spPr bwMode="auto">
            <a:xfrm>
              <a:off x="1524000" y="514350"/>
              <a:ext cx="960120" cy="589964"/>
            </a:xfrm>
            <a:prstGeom prst="rect">
              <a:avLst/>
            </a:prstGeom>
            <a:noFill/>
          </p:spPr>
        </p:pic>
        <p:pic>
          <p:nvPicPr>
            <p:cNvPr id="24" name="Picture 20" descr="https://pbs.twimg.com/profile_images/1181706557/SH_Logo_Twitter_400x400.jpg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1524001" y="4552950"/>
              <a:ext cx="636728" cy="457200"/>
            </a:xfrm>
            <a:prstGeom prst="rect">
              <a:avLst/>
            </a:prstGeom>
            <a:noFill/>
          </p:spPr>
        </p:pic>
        <p:pic>
          <p:nvPicPr>
            <p:cNvPr id="28" name="Picture 38" descr="http://www.bristol.k12.ct.us/uploaded/Bristol_eastern/Guidance/main_street.png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1630680" y="1123950"/>
              <a:ext cx="906780" cy="201613"/>
            </a:xfrm>
            <a:prstGeom prst="rect">
              <a:avLst/>
            </a:prstGeom>
            <a:noFill/>
          </p:spPr>
        </p:pic>
        <p:pic>
          <p:nvPicPr>
            <p:cNvPr id="29" name="Picture 42" descr="http://www.nddh.org/images/clip_image002_003.jpg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7467600" y="541737"/>
              <a:ext cx="426720" cy="419546"/>
            </a:xfrm>
            <a:prstGeom prst="rect">
              <a:avLst/>
            </a:prstGeom>
            <a:noFill/>
          </p:spPr>
        </p:pic>
        <p:pic>
          <p:nvPicPr>
            <p:cNvPr id="30" name="Picture 44" descr="http://www.jmmc.com/frameworks/JMMC2015/images/page-logo.png"/>
            <p:cNvPicPr>
              <a:picLocks noChangeAspect="1" noChangeArrowheads="1"/>
            </p:cNvPicPr>
            <p:nvPr/>
          </p:nvPicPr>
          <p:blipFill>
            <a:blip r:embed="rId11" cstate="screen"/>
            <a:srcRect b="54742"/>
            <a:stretch>
              <a:fillRect/>
            </a:stretch>
          </p:blipFill>
          <p:spPr bwMode="auto">
            <a:xfrm>
              <a:off x="6718791" y="2057306"/>
              <a:ext cx="1131862" cy="28584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1" name="Picture 46" descr="http://www.griswold-ct.org/images/uncashealtdistrict.pn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6751320" y="2688896"/>
              <a:ext cx="1026795" cy="348188"/>
            </a:xfrm>
            <a:prstGeom prst="rect">
              <a:avLst/>
            </a:prstGeom>
            <a:noFill/>
          </p:spPr>
        </p:pic>
        <p:pic>
          <p:nvPicPr>
            <p:cNvPr id="33" name="Picture 50" descr="https://store.middlesexhospital.org/supplier_data/middlesexhospee/mhlogo.gif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3486" b="25828"/>
            <a:stretch>
              <a:fillRect/>
            </a:stretch>
          </p:blipFill>
          <p:spPr bwMode="auto">
            <a:xfrm>
              <a:off x="6400800" y="4629150"/>
              <a:ext cx="826772" cy="327085"/>
            </a:xfrm>
            <a:prstGeom prst="rect">
              <a:avLst/>
            </a:prstGeom>
            <a:noFill/>
          </p:spPr>
        </p:pic>
        <p:pic>
          <p:nvPicPr>
            <p:cNvPr id="34" name="Picture 52" descr="https://lh6.googleusercontent.com/uT7gQu8yM6LA5YhUPk6RTAoTr4t6FcghTjnkQSqipSNBx-zjNIzYa_ablw8G5aOLsC0lp-B7tf1RA-OzDdiZoCHv0uKpmZ6mFxyeb-IGYoPY7LUGTm9i9jXVVdwJ2okMZso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4343400" y="4705350"/>
              <a:ext cx="554399" cy="285567"/>
            </a:xfrm>
            <a:prstGeom prst="rect">
              <a:avLst/>
            </a:prstGeom>
            <a:noFill/>
          </p:spPr>
        </p:pic>
        <p:pic>
          <p:nvPicPr>
            <p:cNvPr id="35" name="Picture 56" descr="http://www.chfa.org/images/logo_header2.gif"/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9977"/>
            <a:stretch>
              <a:fillRect/>
            </a:stretch>
          </p:blipFill>
          <p:spPr bwMode="auto">
            <a:xfrm>
              <a:off x="6751320" y="937797"/>
              <a:ext cx="1120140" cy="416378"/>
            </a:xfrm>
            <a:prstGeom prst="rect">
              <a:avLst/>
            </a:prstGeom>
            <a:noFill/>
          </p:spPr>
        </p:pic>
        <p:pic>
          <p:nvPicPr>
            <p:cNvPr id="37" name="Picture 60" descr="http://wfsb.images.worldnow.com/images/21287173_BG1.jpg"/>
            <p:cNvPicPr>
              <a:picLocks noChangeAspect="1" noChangeArrowheads="1"/>
            </p:cNvPicPr>
            <p:nvPr/>
          </p:nvPicPr>
          <p:blipFill>
            <a:blip r:embed="rId16" cstate="screen"/>
            <a:srcRect/>
            <a:stretch>
              <a:fillRect/>
            </a:stretch>
          </p:blipFill>
          <p:spPr bwMode="auto">
            <a:xfrm>
              <a:off x="2158070" y="2495550"/>
              <a:ext cx="432730" cy="464251"/>
            </a:xfrm>
            <a:prstGeom prst="rect">
              <a:avLst/>
            </a:prstGeom>
            <a:noFill/>
          </p:spPr>
        </p:pic>
        <p:pic>
          <p:nvPicPr>
            <p:cNvPr id="38" name="Picture 62" descr="http://www.ehhd.org/images/EHHD_horiz_CMYK.jpg"/>
            <p:cNvPicPr>
              <a:picLocks noChangeAspect="1" noChangeArrowheads="1"/>
            </p:cNvPicPr>
            <p:nvPr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6749842" y="3041895"/>
              <a:ext cx="1068278" cy="227315"/>
            </a:xfrm>
            <a:prstGeom prst="rect">
              <a:avLst/>
            </a:prstGeom>
            <a:noFill/>
          </p:spPr>
        </p:pic>
        <p:pic>
          <p:nvPicPr>
            <p:cNvPr id="39" name="Picture 30" descr="http://www.llhd.org/assets/images/logo2.jpg"/>
            <p:cNvPicPr>
              <a:picLocks noChangeAspect="1" noChangeArrowheads="1"/>
            </p:cNvPicPr>
            <p:nvPr/>
          </p:nvPicPr>
          <p:blipFill>
            <a:blip r:embed="rId18" cstate="screen"/>
            <a:srcRect/>
            <a:stretch>
              <a:fillRect/>
            </a:stretch>
          </p:blipFill>
          <p:spPr bwMode="auto">
            <a:xfrm>
              <a:off x="6934200" y="3652417"/>
              <a:ext cx="937260" cy="369199"/>
            </a:xfrm>
            <a:prstGeom prst="rect">
              <a:avLst/>
            </a:prstGeom>
            <a:noFill/>
          </p:spPr>
        </p:pic>
        <p:pic>
          <p:nvPicPr>
            <p:cNvPr id="40" name="Picture 64" descr="http://www.albertbrothers.com/images/stories/SMH_NewTag_295_Lo.jpg"/>
            <p:cNvPicPr>
              <a:picLocks noChangeAspect="1" noChangeArrowheads="1"/>
            </p:cNvPicPr>
            <p:nvPr/>
          </p:nvPicPr>
          <p:blipFill>
            <a:blip r:embed="rId19" cstate="screen"/>
            <a:srcRect/>
            <a:stretch>
              <a:fillRect/>
            </a:stretch>
          </p:blipFill>
          <p:spPr bwMode="auto">
            <a:xfrm>
              <a:off x="1676400" y="1733550"/>
              <a:ext cx="688781" cy="304800"/>
            </a:xfrm>
            <a:prstGeom prst="rect">
              <a:avLst/>
            </a:prstGeom>
            <a:noFill/>
          </p:spPr>
        </p:pic>
        <p:pic>
          <p:nvPicPr>
            <p:cNvPr id="41" name="Picture 66" descr="http://www.countytimes.com/content/articles/2013/06/30/news/doc51cdb6d0e88e83307429451.jpg"/>
            <p:cNvPicPr>
              <a:picLocks noChangeAspect="1" noChangeArrowheads="1"/>
            </p:cNvPicPr>
            <p:nvPr/>
          </p:nvPicPr>
          <p:blipFill>
            <a:blip r:embed="rId20" cstate="screen"/>
            <a:srcRect/>
            <a:stretch>
              <a:fillRect/>
            </a:stretch>
          </p:blipFill>
          <p:spPr bwMode="auto">
            <a:xfrm>
              <a:off x="1752600" y="1352551"/>
              <a:ext cx="492874" cy="381000"/>
            </a:xfrm>
            <a:prstGeom prst="rect">
              <a:avLst/>
            </a:prstGeom>
            <a:noFill/>
          </p:spPr>
        </p:pic>
        <p:pic>
          <p:nvPicPr>
            <p:cNvPr id="42" name="Picture 68" descr="http://www.rowaytoncurrents.com/wp-content/uploads/2013/05/Norwalklogo.gif"/>
            <p:cNvPicPr>
              <a:picLocks noChangeAspect="1" noChangeArrowheads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5880" y="3562350"/>
              <a:ext cx="280160" cy="304800"/>
            </a:xfrm>
            <a:prstGeom prst="rect">
              <a:avLst/>
            </a:prstGeom>
            <a:noFill/>
          </p:spPr>
        </p:pic>
        <p:pic>
          <p:nvPicPr>
            <p:cNvPr id="43" name="Picture 70" descr="http://www.cthealth.org/wp-content/themes/chf/img/global/chf-logo.gif"/>
            <p:cNvPicPr>
              <a:picLocks noChangeAspect="1" noChangeArrowheads="1"/>
            </p:cNvPicPr>
            <p:nvPr/>
          </p:nvPicPr>
          <p:blipFill rotWithShape="1"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27" t="7687" r="4012" b="7625"/>
            <a:stretch/>
          </p:blipFill>
          <p:spPr bwMode="auto">
            <a:xfrm>
              <a:off x="3352800" y="541738"/>
              <a:ext cx="1278081" cy="347624"/>
            </a:xfrm>
            <a:prstGeom prst="rect">
              <a:avLst/>
            </a:prstGeom>
            <a:noFill/>
          </p:spPr>
        </p:pic>
        <p:pic>
          <p:nvPicPr>
            <p:cNvPr id="44" name="Picture 72" descr="http://www.shubert.com/files/partners/newhaven-happens.jpg"/>
            <p:cNvPicPr>
              <a:picLocks noChangeAspect="1" noChangeArrowheads="1"/>
            </p:cNvPicPr>
            <p:nvPr/>
          </p:nvPicPr>
          <p:blipFill>
            <a:blip r:embed="rId23" cstate="screen"/>
            <a:srcRect/>
            <a:stretch>
              <a:fillRect/>
            </a:stretch>
          </p:blipFill>
          <p:spPr bwMode="auto">
            <a:xfrm>
              <a:off x="4495800" y="4019550"/>
              <a:ext cx="600382" cy="186625"/>
            </a:xfrm>
            <a:prstGeom prst="rect">
              <a:avLst/>
            </a:prstGeom>
            <a:noFill/>
          </p:spPr>
        </p:pic>
        <p:pic>
          <p:nvPicPr>
            <p:cNvPr id="45" name="Picture 6" descr="New Alliance Foundation"/>
            <p:cNvPicPr>
              <a:picLocks noChangeAspect="1" noChangeArrowheads="1"/>
            </p:cNvPicPr>
            <p:nvPr/>
          </p:nvPicPr>
          <p:blipFill>
            <a:blip r:embed="rId24" cstate="screen"/>
            <a:srcRect/>
            <a:stretch>
              <a:fillRect/>
            </a:stretch>
          </p:blipFill>
          <p:spPr bwMode="auto">
            <a:xfrm>
              <a:off x="7178041" y="3359523"/>
              <a:ext cx="693420" cy="199844"/>
            </a:xfrm>
            <a:prstGeom prst="rect">
              <a:avLst/>
            </a:prstGeom>
            <a:noFill/>
          </p:spPr>
        </p:pic>
        <p:pic>
          <p:nvPicPr>
            <p:cNvPr id="46" name="Picture 2" descr="http://crcog.org/publications/IMAGES/CRCOGLogoSimple.jpg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8204" y="650687"/>
              <a:ext cx="594978" cy="223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6" descr="https://d28htnjz2elwuj.cloudfront.net/wp-content/uploads/2013/11/Trinity_College_logo.png"/>
            <p:cNvPicPr>
              <a:picLocks noChangeAspect="1" noChangeArrowheads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751322" y="1645149"/>
              <a:ext cx="587297" cy="39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8" descr="http://www.raprogram.org/yahoo_site_admin/assets/images/SVMC_Logo35675412_logo.258161056_logo.png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4324350"/>
              <a:ext cx="744655" cy="232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10" descr="http://griffin5k.kintera.org/AccountTempFiles/account403593/images/griffin_hospital_logo2.gif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7571"/>
            <a:stretch>
              <a:fillRect/>
            </a:stretch>
          </p:blipFill>
          <p:spPr bwMode="auto">
            <a:xfrm>
              <a:off x="3581400" y="4171950"/>
              <a:ext cx="554011" cy="464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50" descr="CFGNB_Vertical_72dpi.jpg"/>
            <p:cNvPicPr>
              <a:picLocks noChangeAspect="1"/>
            </p:cNvPicPr>
            <p:nvPr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4120" y="599769"/>
              <a:ext cx="800101" cy="280027"/>
            </a:xfrm>
            <a:prstGeom prst="rect">
              <a:avLst/>
            </a:prstGeom>
          </p:spPr>
        </p:pic>
        <p:pic>
          <p:nvPicPr>
            <p:cNvPr id="52" name="Picture 51" descr="CCP_Logo_stacked-cropped.gif"/>
            <p:cNvPicPr>
              <a:picLocks noChangeAspect="1"/>
            </p:cNvPicPr>
            <p:nvPr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98080" y="1586300"/>
              <a:ext cx="351876" cy="580314"/>
            </a:xfrm>
            <a:prstGeom prst="rect">
              <a:avLst/>
            </a:prstGeom>
          </p:spPr>
        </p:pic>
        <p:pic>
          <p:nvPicPr>
            <p:cNvPr id="54" name="Picture 53" descr="Chesprocott Logo_SIL.png"/>
            <p:cNvPicPr>
              <a:picLocks noChangeAspect="1"/>
            </p:cNvPicPr>
            <p:nvPr/>
          </p:nvPicPr>
          <p:blipFill>
            <a:blip r:embed="rId31" cstate="screen"/>
            <a:stretch>
              <a:fillRect/>
            </a:stretch>
          </p:blipFill>
          <p:spPr>
            <a:xfrm>
              <a:off x="4957750" y="4604446"/>
              <a:ext cx="376250" cy="405704"/>
            </a:xfrm>
            <a:prstGeom prst="rect">
              <a:avLst/>
            </a:prstGeom>
          </p:spPr>
        </p:pic>
        <p:pic>
          <p:nvPicPr>
            <p:cNvPr id="55" name="Picture 54" descr="bts_logo_RGB.jpg"/>
            <p:cNvPicPr>
              <a:picLocks noChangeAspect="1"/>
            </p:cNvPicPr>
            <p:nvPr/>
          </p:nvPicPr>
          <p:blipFill>
            <a:blip r:embed="rId32" cstate="screen"/>
            <a:stretch>
              <a:fillRect/>
            </a:stretch>
          </p:blipFill>
          <p:spPr>
            <a:xfrm>
              <a:off x="2057400" y="2096380"/>
              <a:ext cx="480060" cy="369125"/>
            </a:xfrm>
            <a:prstGeom prst="rect">
              <a:avLst/>
            </a:prstGeom>
          </p:spPr>
        </p:pic>
        <p:pic>
          <p:nvPicPr>
            <p:cNvPr id="57" name="Picture 22" descr="Image result for cfect"/>
            <p:cNvPicPr>
              <a:picLocks noChangeAspect="1" noChangeArrowheads="1"/>
            </p:cNvPicPr>
            <p:nvPr/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4530" b="12821"/>
            <a:stretch>
              <a:fillRect/>
            </a:stretch>
          </p:blipFill>
          <p:spPr bwMode="auto">
            <a:xfrm>
              <a:off x="6111240" y="4248150"/>
              <a:ext cx="1813560" cy="379436"/>
            </a:xfrm>
            <a:prstGeom prst="rect">
              <a:avLst/>
            </a:prstGeom>
            <a:noFill/>
          </p:spPr>
        </p:pic>
        <p:pic>
          <p:nvPicPr>
            <p:cNvPr id="58" name="Picture 57" descr="UCFS logo .jpg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1498" y="4705350"/>
              <a:ext cx="623302" cy="246590"/>
            </a:xfrm>
            <a:prstGeom prst="rect">
              <a:avLst/>
            </a:prstGeom>
          </p:spPr>
        </p:pic>
        <p:pic>
          <p:nvPicPr>
            <p:cNvPr id="59" name="Picture 58" descr="University_of_Hartford_Logo.gif"/>
            <p:cNvPicPr>
              <a:picLocks noChangeAspect="1"/>
            </p:cNvPicPr>
            <p:nvPr/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2143"/>
            <a:stretch>
              <a:fillRect/>
            </a:stretch>
          </p:blipFill>
          <p:spPr>
            <a:xfrm>
              <a:off x="6751320" y="1412207"/>
              <a:ext cx="1114807" cy="128381"/>
            </a:xfrm>
            <a:prstGeom prst="rect">
              <a:avLst/>
            </a:prstGeom>
          </p:spPr>
        </p:pic>
        <p:pic>
          <p:nvPicPr>
            <p:cNvPr id="60" name="Picture 2" descr="https://medicine.yale.edu/ipc/what/identity/YSM_Shield_CMYK_tcm24-49074_tcm24-284-32.jpg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4248150"/>
              <a:ext cx="223894" cy="304800"/>
            </a:xfrm>
            <a:prstGeom prst="rect">
              <a:avLst/>
            </a:prstGeom>
            <a:noFill/>
          </p:spPr>
        </p:pic>
        <p:pic>
          <p:nvPicPr>
            <p:cNvPr id="61" name="Picture 60" descr="staywell-logo_1.jpg"/>
            <p:cNvPicPr>
              <a:picLocks noChangeAspect="1"/>
            </p:cNvPicPr>
            <p:nvPr/>
          </p:nvPicPr>
          <p:blipFill>
            <a:blip r:embed="rId37" cstate="screen"/>
            <a:stretch>
              <a:fillRect/>
            </a:stretch>
          </p:blipFill>
          <p:spPr>
            <a:xfrm>
              <a:off x="1600200" y="2045277"/>
              <a:ext cx="411586" cy="450273"/>
            </a:xfrm>
            <a:prstGeom prst="rect">
              <a:avLst/>
            </a:prstGeom>
          </p:spPr>
        </p:pic>
        <p:pic>
          <p:nvPicPr>
            <p:cNvPr id="62" name="Picture 61" descr="Waterbury_united-way.jpg"/>
            <p:cNvPicPr>
              <a:picLocks noChangeAspect="1"/>
            </p:cNvPicPr>
            <p:nvPr/>
          </p:nvPicPr>
          <p:blipFill>
            <a:blip r:embed="rId38" cstate="screen"/>
            <a:stretch>
              <a:fillRect/>
            </a:stretch>
          </p:blipFill>
          <p:spPr>
            <a:xfrm>
              <a:off x="1524001" y="2495550"/>
              <a:ext cx="618817" cy="481370"/>
            </a:xfrm>
            <a:prstGeom prst="rect">
              <a:avLst/>
            </a:prstGeom>
          </p:spPr>
        </p:pic>
        <p:pic>
          <p:nvPicPr>
            <p:cNvPr id="63" name="Picture 62" descr="NewLogo-DH.png"/>
            <p:cNvPicPr>
              <a:picLocks noChangeAspect="1"/>
            </p:cNvPicPr>
            <p:nvPr/>
          </p:nvPicPr>
          <p:blipFill>
            <a:blip r:embed="rId3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6043"/>
            <a:stretch>
              <a:fillRect/>
            </a:stretch>
          </p:blipFill>
          <p:spPr>
            <a:xfrm>
              <a:off x="1524000" y="3555299"/>
              <a:ext cx="800100" cy="464251"/>
            </a:xfrm>
            <a:prstGeom prst="rect">
              <a:avLst/>
            </a:prstGeom>
          </p:spPr>
        </p:pic>
        <p:pic>
          <p:nvPicPr>
            <p:cNvPr id="64" name="Picture 63" descr="NewLogo-NH.png"/>
            <p:cNvPicPr>
              <a:picLocks noChangeAspect="1"/>
            </p:cNvPicPr>
            <p:nvPr/>
          </p:nvPicPr>
          <p:blipFill>
            <a:blip r:embed="rId4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9640"/>
            <a:stretch>
              <a:fillRect/>
            </a:stretch>
          </p:blipFill>
          <p:spPr>
            <a:xfrm>
              <a:off x="2819400" y="4552950"/>
              <a:ext cx="746760" cy="464251"/>
            </a:xfrm>
            <a:prstGeom prst="rect">
              <a:avLst/>
            </a:prstGeom>
          </p:spPr>
        </p:pic>
        <p:pic>
          <p:nvPicPr>
            <p:cNvPr id="1026" name="Picture 2" descr="Image result for hartford healthcare"/>
            <p:cNvPicPr>
              <a:picLocks noChangeAspect="1" noChangeArrowheads="1"/>
            </p:cNvPicPr>
            <p:nvPr/>
          </p:nvPicPr>
          <p:blipFill rotWithShape="1">
            <a:blip r:embed="rId4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53200" y="453605"/>
              <a:ext cx="894523" cy="441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ppsne logo"/>
            <p:cNvPicPr>
              <a:picLocks noChangeAspect="1"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3333750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Related image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4629150"/>
              <a:ext cx="634871" cy="317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65" descr="ynhhs_vert_clr_pms.png"/>
            <p:cNvPicPr>
              <a:picLocks noChangeAspect="1"/>
            </p:cNvPicPr>
            <p:nvPr/>
          </p:nvPicPr>
          <p:blipFill>
            <a:blip r:embed="rId44" cstate="print"/>
            <a:srcRect t="15385" b="15385"/>
            <a:stretch>
              <a:fillRect/>
            </a:stretch>
          </p:blipFill>
          <p:spPr>
            <a:xfrm>
              <a:off x="5181600" y="3943350"/>
              <a:ext cx="990600" cy="685800"/>
            </a:xfrm>
            <a:prstGeom prst="rect">
              <a:avLst/>
            </a:prstGeom>
          </p:spPr>
        </p:pic>
        <p:pic>
          <p:nvPicPr>
            <p:cNvPr id="68" name="Picture 67" descr="HospitalSpecialCare_logo-259x300.jpg"/>
            <p:cNvPicPr>
              <a:picLocks noChangeAspect="1"/>
            </p:cNvPicPr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400800" y="3790950"/>
              <a:ext cx="394716" cy="457200"/>
            </a:xfrm>
            <a:prstGeom prst="rect">
              <a:avLst/>
            </a:prstGeom>
          </p:spPr>
        </p:pic>
        <p:pic>
          <p:nvPicPr>
            <p:cNvPr id="47108" name="Picture 4" descr="Image result for united way western ct"/>
            <p:cNvPicPr>
              <a:picLocks noChangeAspect="1" noChangeArrowheads="1"/>
            </p:cNvPicPr>
            <p:nvPr/>
          </p:nvPicPr>
          <p:blipFill>
            <a:blip r:embed="rId46" cstate="print"/>
            <a:srcRect/>
            <a:stretch>
              <a:fillRect/>
            </a:stretch>
          </p:blipFill>
          <p:spPr bwMode="auto">
            <a:xfrm>
              <a:off x="1524000" y="4083852"/>
              <a:ext cx="609600" cy="392898"/>
            </a:xfrm>
            <a:prstGeom prst="rect">
              <a:avLst/>
            </a:prstGeom>
            <a:noFill/>
          </p:spPr>
        </p:pic>
        <p:pic>
          <p:nvPicPr>
            <p:cNvPr id="47112" name="Picture 8" descr="Image result for united way new haven logo"/>
            <p:cNvPicPr>
              <a:picLocks noChangeAspect="1" noChangeArrowheads="1"/>
            </p:cNvPicPr>
            <p:nvPr/>
          </p:nvPicPr>
          <p:blipFill>
            <a:blip r:embed="rId47" cstate="print"/>
            <a:srcRect/>
            <a:stretch>
              <a:fillRect/>
            </a:stretch>
          </p:blipFill>
          <p:spPr bwMode="auto">
            <a:xfrm>
              <a:off x="4495800" y="4248150"/>
              <a:ext cx="533400" cy="358905"/>
            </a:xfrm>
            <a:prstGeom prst="rect">
              <a:avLst/>
            </a:prstGeom>
            <a:noFill/>
          </p:spPr>
        </p:pic>
        <p:pic>
          <p:nvPicPr>
            <p:cNvPr id="47114" name="Picture 10" descr="Image result for united way coastal fairfield county logo"/>
            <p:cNvPicPr>
              <a:picLocks noChangeAspect="1" noChangeArrowheads="1"/>
            </p:cNvPicPr>
            <p:nvPr/>
          </p:nvPicPr>
          <p:blipFill>
            <a:blip r:embed="rId48" cstate="print"/>
            <a:srcRect t="15625" b="18750"/>
            <a:stretch>
              <a:fillRect/>
            </a:stretch>
          </p:blipFill>
          <p:spPr bwMode="auto">
            <a:xfrm>
              <a:off x="2209800" y="4629150"/>
              <a:ext cx="580571" cy="381000"/>
            </a:xfrm>
            <a:prstGeom prst="rect">
              <a:avLst/>
            </a:prstGeom>
            <a:noFill/>
          </p:spPr>
        </p:pic>
        <p:pic>
          <p:nvPicPr>
            <p:cNvPr id="47116" name="Picture 12" descr="Image result for carolyn foundation logo"/>
            <p:cNvPicPr>
              <a:picLocks noChangeAspect="1" noChangeArrowheads="1"/>
            </p:cNvPicPr>
            <p:nvPr/>
          </p:nvPicPr>
          <p:blipFill>
            <a:blip r:embed="rId49" cstate="print"/>
            <a:srcRect/>
            <a:stretch>
              <a:fillRect/>
            </a:stretch>
          </p:blipFill>
          <p:spPr bwMode="auto">
            <a:xfrm>
              <a:off x="4117042" y="3714750"/>
              <a:ext cx="302558" cy="381000"/>
            </a:xfrm>
            <a:prstGeom prst="rect">
              <a:avLst/>
            </a:prstGeom>
            <a:noFill/>
          </p:spPr>
        </p:pic>
        <p:pic>
          <p:nvPicPr>
            <p:cNvPr id="47118" name="Picture 14" descr="Related image"/>
            <p:cNvPicPr>
              <a:picLocks noChangeAspect="1" noChangeArrowheads="1"/>
            </p:cNvPicPr>
            <p:nvPr/>
          </p:nvPicPr>
          <p:blipFill>
            <a:blip r:embed="rId50" cstate="print"/>
            <a:srcRect/>
            <a:stretch>
              <a:fillRect/>
            </a:stretch>
          </p:blipFill>
          <p:spPr bwMode="auto">
            <a:xfrm>
              <a:off x="5421918" y="4629150"/>
              <a:ext cx="369282" cy="371475"/>
            </a:xfrm>
            <a:prstGeom prst="rect">
              <a:avLst/>
            </a:prstGeom>
            <a:noFill/>
          </p:spPr>
        </p:pic>
        <p:pic>
          <p:nvPicPr>
            <p:cNvPr id="69" name="Picture 68" descr="TCF one line_NewIdentity2017-02.png"/>
            <p:cNvPicPr>
              <a:picLocks noChangeAspect="1"/>
            </p:cNvPicPr>
            <p:nvPr/>
          </p:nvPicPr>
          <p:blipFill>
            <a:blip r:embed="rId51" cstate="print"/>
            <a:srcRect r="11717"/>
            <a:stretch>
              <a:fillRect/>
            </a:stretch>
          </p:blipFill>
          <p:spPr>
            <a:xfrm>
              <a:off x="4455313" y="3562350"/>
              <a:ext cx="1945487" cy="457200"/>
            </a:xfrm>
            <a:prstGeom prst="rect">
              <a:avLst/>
            </a:prstGeom>
          </p:spPr>
        </p:pic>
        <p:pic>
          <p:nvPicPr>
            <p:cNvPr id="53" name="Picture 52" descr="vgcca-logo.png"/>
            <p:cNvPicPr>
              <a:picLocks noChangeAspect="1"/>
            </p:cNvPicPr>
            <p:nvPr/>
          </p:nvPicPr>
          <p:blipFill>
            <a:blip r:embed="rId52" cstate="screen"/>
            <a:stretch>
              <a:fillRect/>
            </a:stretch>
          </p:blipFill>
          <p:spPr>
            <a:xfrm>
              <a:off x="7010400" y="4068961"/>
              <a:ext cx="901528" cy="316945"/>
            </a:xfrm>
            <a:prstGeom prst="rect">
              <a:avLst/>
            </a:prstGeom>
          </p:spPr>
        </p:pic>
        <p:pic>
          <p:nvPicPr>
            <p:cNvPr id="47120" name="Picture 16" descr="Image result for trinity health new england logo"/>
            <p:cNvPicPr>
              <a:picLocks noChangeAspect="1" noChangeArrowheads="1"/>
            </p:cNvPicPr>
            <p:nvPr/>
          </p:nvPicPr>
          <p:blipFill>
            <a:blip r:embed="rId53" cstate="print"/>
            <a:srcRect t="22069" b="28276"/>
            <a:stretch>
              <a:fillRect/>
            </a:stretch>
          </p:blipFill>
          <p:spPr bwMode="auto">
            <a:xfrm>
              <a:off x="6705600" y="2419350"/>
              <a:ext cx="1143000" cy="257175"/>
            </a:xfrm>
            <a:prstGeom prst="rect">
              <a:avLst/>
            </a:prstGeom>
            <a:noFill/>
          </p:spPr>
        </p:pic>
        <p:pic>
          <p:nvPicPr>
            <p:cNvPr id="70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5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379604" y="4019550"/>
              <a:ext cx="658996" cy="184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1" name="Rectangle 3"/>
          <p:cNvSpPr txBox="1">
            <a:spLocks noChangeArrowheads="1"/>
          </p:cNvSpPr>
          <p:nvPr/>
        </p:nvSpPr>
        <p:spPr>
          <a:xfrm>
            <a:off x="6297529" y="1123951"/>
            <a:ext cx="2730523" cy="3352800"/>
          </a:xfrm>
          <a:prstGeom prst="rect">
            <a:avLst/>
          </a:prstGeom>
        </p:spPr>
        <p:txBody>
          <a:bodyPr vert="horz" lIns="91429" tIns="45715" rIns="91429" bIns="45715" rtlCol="0">
            <a:noAutofit/>
          </a:bodyPr>
          <a:lstStyle>
            <a:lvl1pPr marL="342858" indent="-342858" algn="l" defTabSz="9142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59" indent="-285715" algn="l" defTabSz="9142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59" indent="-228572" algn="l" defTabSz="9142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03" indent="-228572" algn="l" defTabSz="9142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47" indent="-228572" algn="l" defTabSz="9142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91" indent="-228572" algn="l" defTabSz="9142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34" indent="-228572" algn="l" defTabSz="9142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78" indent="-228572" algn="l" defTabSz="9142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21" indent="-228572" algn="l" defTabSz="9142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000" b="1" dirty="0" smtClean="0">
                <a:solidFill>
                  <a:srgbClr val="002060"/>
                </a:solidFill>
              </a:rPr>
              <a:t>Investors include every hospital, community foundation, large city/town, and public health district in CT</a:t>
            </a:r>
          </a:p>
          <a:p>
            <a:pPr marL="0" indent="0">
              <a:buNone/>
              <a:defRPr/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r>
              <a:rPr lang="en-US" sz="2000" b="1" dirty="0" smtClean="0">
                <a:solidFill>
                  <a:srgbClr val="002060"/>
                </a:solidFill>
              </a:rPr>
              <a:t>Over 35,000 live, in-depth interviews with randomly-selected adults in every zip code in Connecticut</a:t>
            </a:r>
            <a:endParaRPr lang="en-US" sz="2000" dirty="0" smtClean="0"/>
          </a:p>
        </p:txBody>
      </p:sp>
      <p:pic>
        <p:nvPicPr>
          <p:cNvPr id="72" name="Picture 71" descr="25th-logo.png"/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151"/>
            <a:ext cx="1752600" cy="611252"/>
          </a:xfrm>
          <a:prstGeom prst="rect">
            <a:avLst/>
          </a:prstGeom>
        </p:spPr>
      </p:pic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2057400" y="57150"/>
            <a:ext cx="6858000" cy="7078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>
              <a:defRPr/>
            </a:pPr>
            <a:r>
              <a:rPr lang="en-US" sz="2000" b="1" i="1" dirty="0" smtClean="0">
                <a:solidFill>
                  <a:srgbClr val="0A0A6C"/>
                </a:solidFill>
              </a:rPr>
              <a:t>Measurement as a Unifier: </a:t>
            </a:r>
            <a:r>
              <a:rPr lang="en-US" sz="2000" b="1" dirty="0" smtClean="0">
                <a:solidFill>
                  <a:srgbClr val="0A0A6C"/>
                </a:solidFill>
              </a:rPr>
              <a:t>Over 90 Public and Private Funders of the </a:t>
            </a:r>
            <a:r>
              <a:rPr lang="en-US" sz="2000" b="1" dirty="0" err="1" smtClean="0">
                <a:solidFill>
                  <a:srgbClr val="0A0A6C"/>
                </a:solidFill>
              </a:rPr>
              <a:t>D</a:t>
            </a:r>
            <a:r>
              <a:rPr lang="en-US" sz="2000" b="1" dirty="0" err="1" smtClean="0">
                <a:solidFill>
                  <a:srgbClr val="0A0A6C"/>
                </a:solidFill>
              </a:rPr>
              <a:t>ataHaven</a:t>
            </a:r>
            <a:r>
              <a:rPr lang="en-US" sz="2000" b="1" dirty="0" smtClean="0">
                <a:solidFill>
                  <a:srgbClr val="0A0A6C"/>
                </a:solidFill>
              </a:rPr>
              <a:t> Community Wellbeing Survey</a:t>
            </a:r>
            <a:endParaRPr lang="en-US" sz="2000" b="1" dirty="0">
              <a:solidFill>
                <a:srgbClr val="0A0A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957279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8" descr="Image result for ledge light health district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34" descr="Image result for main street foundation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36" descr="Image result for main street foundation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 descr="Image result for ledge light health district"/>
          <p:cNvSpPr>
            <a:spLocks noChangeAspect="1" noChangeArrowheads="1"/>
          </p:cNvSpPr>
          <p:nvPr/>
        </p:nvSpPr>
        <p:spPr bwMode="auto">
          <a:xfrm>
            <a:off x="2309627" y="133351"/>
            <a:ext cx="195580" cy="211447"/>
          </a:xfrm>
          <a:prstGeom prst="rect">
            <a:avLst/>
          </a:prstGeom>
          <a:noFill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0" name="AutoShape 6" descr="Image result for united way new haven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2" name="Picture 71" descr="Sketch2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97"/>
          <a:stretch>
            <a:fillRect/>
          </a:stretch>
        </p:blipFill>
        <p:spPr>
          <a:xfrm>
            <a:off x="80389" y="852548"/>
            <a:ext cx="8086601" cy="4157602"/>
          </a:xfrm>
          <a:prstGeom prst="rect">
            <a:avLst/>
          </a:prstGeom>
        </p:spPr>
      </p:pic>
      <p:pic>
        <p:nvPicPr>
          <p:cNvPr id="10" name="Picture 9" descr="25th-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151"/>
            <a:ext cx="1752600" cy="611252"/>
          </a:xfrm>
          <a:prstGeom prst="rect">
            <a:avLst/>
          </a:prstGeom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057400" y="57150"/>
            <a:ext cx="6858000" cy="7078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>
              <a:defRPr/>
            </a:pPr>
            <a:r>
              <a:rPr lang="en-US" sz="2000" b="1" i="1" dirty="0" smtClean="0">
                <a:solidFill>
                  <a:srgbClr val="0A0A6C"/>
                </a:solidFill>
              </a:rPr>
              <a:t>Measurement as a Unifier: </a:t>
            </a:r>
            <a:r>
              <a:rPr lang="en-US" sz="2000" b="1" dirty="0" smtClean="0">
                <a:solidFill>
                  <a:srgbClr val="0A0A6C"/>
                </a:solidFill>
              </a:rPr>
              <a:t>Survey Development Process with over </a:t>
            </a:r>
            <a:r>
              <a:rPr lang="en-US" sz="2000" b="1" dirty="0" smtClean="0">
                <a:solidFill>
                  <a:srgbClr val="0A0A6C"/>
                </a:solidFill>
              </a:rPr>
              <a:t>125 </a:t>
            </a:r>
            <a:r>
              <a:rPr lang="en-US" sz="2000" b="1" dirty="0" smtClean="0">
                <a:solidFill>
                  <a:srgbClr val="0A0A6C"/>
                </a:solidFill>
              </a:rPr>
              <a:t>Advisory Council members</a:t>
            </a:r>
            <a:endParaRPr lang="en-US" sz="2000" b="1" dirty="0">
              <a:solidFill>
                <a:srgbClr val="0A0A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534788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2726</TotalTime>
  <Words>512</Words>
  <Application>Microsoft Office PowerPoint</Application>
  <PresentationFormat>On-screen Show (16:9)</PresentationFormat>
  <Paragraphs>79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Mark3</dc:creator>
  <cp:lastModifiedBy>Mark</cp:lastModifiedBy>
  <cp:revision>245</cp:revision>
  <dcterms:created xsi:type="dcterms:W3CDTF">2015-03-02T22:41:32Z</dcterms:created>
  <dcterms:modified xsi:type="dcterms:W3CDTF">2018-10-15T05:45:57Z</dcterms:modified>
</cp:coreProperties>
</file>