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0" r:id="rId1"/>
  </p:sldMasterIdLst>
  <p:notesMasterIdLst>
    <p:notesMasterId r:id="rId12"/>
  </p:notesMasterIdLst>
  <p:sldIdLst>
    <p:sldId id="256" r:id="rId2"/>
    <p:sldId id="262" r:id="rId3"/>
    <p:sldId id="263" r:id="rId4"/>
    <p:sldId id="290" r:id="rId5"/>
    <p:sldId id="295" r:id="rId6"/>
    <p:sldId id="294" r:id="rId7"/>
    <p:sldId id="302" r:id="rId8"/>
    <p:sldId id="292" r:id="rId9"/>
    <p:sldId id="260" r:id="rId10"/>
    <p:sldId id="291" r:id="rId1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633" autoAdjust="0"/>
    <p:restoredTop sz="72952" autoAdjust="0"/>
  </p:normalViewPr>
  <p:slideViewPr>
    <p:cSldViewPr snapToGrid="0">
      <p:cViewPr varScale="1">
        <p:scale>
          <a:sx n="62" d="100"/>
          <a:sy n="62" d="100"/>
        </p:scale>
        <p:origin x="708" y="66"/>
      </p:cViewPr>
      <p:guideLst>
        <p:guide orient="horz" pos="2160"/>
        <p:guide pos="3840"/>
      </p:guideLst>
    </p:cSldViewPr>
  </p:slideViewPr>
  <p:notesTextViewPr>
    <p:cViewPr>
      <p:scale>
        <a:sx n="1" d="1"/>
        <a:sy n="1" d="1"/>
      </p:scale>
      <p:origin x="0" y="0"/>
    </p:cViewPr>
  </p:notesTextViewPr>
  <p:notesViewPr>
    <p:cSldViewPr snapToGrid="0">
      <p:cViewPr varScale="1">
        <p:scale>
          <a:sx n="82" d="100"/>
          <a:sy n="82" d="100"/>
        </p:scale>
        <p:origin x="3156"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04511DD-03A0-4E93-A7F4-5DB9E69963D4}" type="datetimeFigureOut">
              <a:rPr lang="en-US" smtClean="0"/>
              <a:t>10/6/2017</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0C53C94-0FFA-4847-9EA7-565290DA165A}" type="slidenum">
              <a:rPr lang="en-US" smtClean="0"/>
              <a:t>‹#›</a:t>
            </a:fld>
            <a:endParaRPr lang="en-US"/>
          </a:p>
        </p:txBody>
      </p:sp>
    </p:spTree>
    <p:extLst>
      <p:ext uri="{BB962C8B-B14F-4D97-AF65-F5344CB8AC3E}">
        <p14:creationId xmlns:p14="http://schemas.microsoft.com/office/powerpoint/2010/main" val="3632767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October of 2015, the Portland City Council issued a</a:t>
            </a:r>
            <a:r>
              <a:rPr lang="en-US" baseline="0" dirty="0"/>
              <a:t> State of Emergency Declaration regarding Housing and Homelessness in Portland. </a:t>
            </a:r>
          </a:p>
          <a:p>
            <a:endParaRPr lang="en-US" baseline="0" dirty="0"/>
          </a:p>
          <a:p>
            <a:r>
              <a:rPr lang="en-US" baseline="0" dirty="0"/>
              <a:t>Anyone who was the housing market didn’t need the declaration to understand the emergency. </a:t>
            </a:r>
          </a:p>
          <a:p>
            <a:endParaRPr lang="en-US" baseline="0" dirty="0"/>
          </a:p>
          <a:p>
            <a:r>
              <a:rPr lang="en-US" baseline="0" dirty="0"/>
              <a:t>We were observing rising rents and rising tents. </a:t>
            </a:r>
          </a:p>
          <a:p>
            <a:endParaRPr lang="en-US" baseline="0" dirty="0"/>
          </a:p>
          <a:p>
            <a:r>
              <a:rPr lang="en-US" baseline="0" dirty="0"/>
              <a:t>The community was responding by debating a number of issues: how to quickly increase supply, how to increase funding for affordable housing, how to protect tenants from displacement. </a:t>
            </a:r>
          </a:p>
          <a:p>
            <a:endParaRPr lang="en-US" baseline="0" dirty="0"/>
          </a:p>
          <a:p>
            <a:r>
              <a:rPr lang="en-US" baseline="0" dirty="0"/>
              <a:t>So the Board of the IMS at its annual retreat that year asked, ”how might IMS support our leaders, our community members, and our </a:t>
            </a:r>
            <a:r>
              <a:rPr lang="en-US" baseline="0" dirty="0" err="1"/>
              <a:t>nonproifts</a:t>
            </a:r>
            <a:r>
              <a:rPr lang="en-US" baseline="0" dirty="0"/>
              <a:t> in understanding this complex problem and addressing this crisis? </a:t>
            </a:r>
          </a:p>
          <a:p>
            <a:endParaRPr lang="en-US" baseline="0" dirty="0"/>
          </a:p>
          <a:p>
            <a:r>
              <a:rPr lang="en-US" baseline="0" dirty="0"/>
              <a:t>So the housing data hub was borne</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baseline="0" dirty="0"/>
          </a:p>
        </p:txBody>
      </p:sp>
      <p:sp>
        <p:nvSpPr>
          <p:cNvPr id="4" name="Slide Number Placeholder 3"/>
          <p:cNvSpPr>
            <a:spLocks noGrp="1"/>
          </p:cNvSpPr>
          <p:nvPr>
            <p:ph type="sldNum" sz="quarter" idx="10"/>
          </p:nvPr>
        </p:nvSpPr>
        <p:spPr/>
        <p:txBody>
          <a:bodyPr/>
          <a:lstStyle/>
          <a:p>
            <a:fld id="{20C53C94-0FFA-4847-9EA7-565290DA165A}" type="slidenum">
              <a:rPr lang="en-US" smtClean="0"/>
              <a:t>1</a:t>
            </a:fld>
            <a:endParaRPr lang="en-US"/>
          </a:p>
        </p:txBody>
      </p:sp>
    </p:spTree>
    <p:extLst>
      <p:ext uri="{BB962C8B-B14F-4D97-AF65-F5344CB8AC3E}">
        <p14:creationId xmlns:p14="http://schemas.microsoft.com/office/powerpoint/2010/main" val="1125978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housing data hub builds on the </a:t>
            </a:r>
            <a:r>
              <a:rPr lang="en-US" baseline="0" dirty="0" err="1"/>
              <a:t>strenths</a:t>
            </a:r>
            <a:r>
              <a:rPr lang="en-US" baseline="0" dirty="0"/>
              <a:t> of IMS and the </a:t>
            </a:r>
            <a:r>
              <a:rPr lang="en-US" baseline="0" dirty="0" err="1"/>
              <a:t>Popuilation</a:t>
            </a:r>
            <a:r>
              <a:rPr lang="en-US" baseline="0" dirty="0"/>
              <a:t> research Center. It builds out the work we’ve done with Greater Portland Pulse and Neighborhood to expand the variety and depth of data about housing available to the community.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One thing we were hearing from people was that they were both </a:t>
            </a:r>
            <a:r>
              <a:rPr lang="en-US" baseline="0" dirty="0" err="1"/>
              <a:t>overwhelemed</a:t>
            </a:r>
            <a:r>
              <a:rPr lang="en-US" baseline="0" dirty="0"/>
              <a:t> with </a:t>
            </a:r>
            <a:r>
              <a:rPr lang="en-US" baseline="0" dirty="0" err="1"/>
              <a:t>dataabout</a:t>
            </a:r>
            <a:r>
              <a:rPr lang="en-US" baseline="0" dirty="0"/>
              <a:t> the housing crisis and also unable to find the data that they really needed.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So we started by listening to people about what questions they wanted to address with data and how they would like to use data to tell stories about how the housing crisis is affecting people.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20C53C94-0FFA-4847-9EA7-565290DA165A}" type="slidenum">
              <a:rPr lang="en-US" smtClean="0"/>
              <a:t>2</a:t>
            </a:fld>
            <a:endParaRPr lang="en-US"/>
          </a:p>
        </p:txBody>
      </p:sp>
    </p:spTree>
    <p:extLst>
      <p:ext uri="{BB962C8B-B14F-4D97-AF65-F5344CB8AC3E}">
        <p14:creationId xmlns:p14="http://schemas.microsoft.com/office/powerpoint/2010/main" val="267292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Housing Data Hub incorporates the three methods of data delivery:</a:t>
            </a:r>
            <a:r>
              <a:rPr lang="en-US" sz="1200" kern="1200" baseline="0" dirty="0">
                <a:solidFill>
                  <a:schemeClr val="tx1"/>
                </a:solidFill>
                <a:effectLst/>
                <a:latin typeface="+mn-lt"/>
                <a:ea typeface="+mn-ea"/>
                <a:cs typeface="+mn-cs"/>
              </a:rPr>
              <a:t> </a:t>
            </a:r>
          </a:p>
          <a:p>
            <a:r>
              <a:rPr lang="en-US" sz="1200" kern="1200" baseline="0" dirty="0">
                <a:solidFill>
                  <a:schemeClr val="tx1"/>
                </a:solidFill>
                <a:effectLst/>
                <a:latin typeface="+mn-lt"/>
                <a:ea typeface="+mn-ea"/>
                <a:cs typeface="+mn-cs"/>
              </a:rPr>
              <a:t> - </a:t>
            </a:r>
            <a:r>
              <a:rPr lang="en-US" sz="1200" kern="1200" dirty="0">
                <a:solidFill>
                  <a:schemeClr val="tx1"/>
                </a:solidFill>
                <a:effectLst/>
                <a:latin typeface="+mn-lt"/>
                <a:ea typeface="+mn-ea"/>
                <a:cs typeface="+mn-cs"/>
              </a:rPr>
              <a:t> indicators tracked over time,</a:t>
            </a:r>
          </a:p>
          <a:p>
            <a:r>
              <a:rPr lang="en-US" sz="1200" kern="1200" dirty="0">
                <a:solidFill>
                  <a:schemeClr val="tx1"/>
                </a:solidFill>
                <a:effectLst/>
                <a:latin typeface="+mn-lt"/>
                <a:ea typeface="+mn-ea"/>
                <a:cs typeface="+mn-cs"/>
              </a:rPr>
              <a:t> -  small geography mapping, and </a:t>
            </a:r>
          </a:p>
          <a:p>
            <a:r>
              <a:rPr lang="en-US" sz="1200" kern="1200" dirty="0">
                <a:solidFill>
                  <a:schemeClr val="tx1"/>
                </a:solidFill>
                <a:effectLst/>
                <a:latin typeface="+mn-lt"/>
                <a:ea typeface="+mn-ea"/>
                <a:cs typeface="+mn-cs"/>
              </a:rPr>
              <a:t> - original research and storytelling.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result, is a research platform that allows us to explore multiple facets of the regional housing market.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geography that we use on the Housing Data Hub is the Portland</a:t>
            </a:r>
            <a:r>
              <a:rPr lang="en-US" sz="1200" kern="1200" baseline="0" dirty="0">
                <a:solidFill>
                  <a:schemeClr val="tx1"/>
                </a:solidFill>
                <a:effectLst/>
                <a:latin typeface="+mn-lt"/>
                <a:ea typeface="+mn-ea"/>
                <a:cs typeface="+mn-cs"/>
              </a:rPr>
              <a:t> metropolitan Region. Because that is the region that our Institute pays attention to, its important for us to address issues of Spatial differences in the housing market, differences across jurisdictions in housing policy, and how populations across the region are faring in the housing crisis.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0C53C94-0FFA-4847-9EA7-565290DA165A}" type="slidenum">
              <a:rPr lang="en-US" smtClean="0"/>
              <a:t>3</a:t>
            </a:fld>
            <a:endParaRPr lang="en-US"/>
          </a:p>
        </p:txBody>
      </p:sp>
    </p:spTree>
    <p:extLst>
      <p:ext uri="{BB962C8B-B14F-4D97-AF65-F5344CB8AC3E}">
        <p14:creationId xmlns:p14="http://schemas.microsoft.com/office/powerpoint/2010/main" val="11012805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piece directly builds on the work we did with greater Portland Pulse.</a:t>
            </a:r>
            <a:r>
              <a:rPr lang="en-US" baseline="0" dirty="0"/>
              <a:t> It expands the data on GPP to include </a:t>
            </a:r>
            <a:r>
              <a:rPr lang="en-US" dirty="0"/>
              <a:t>more than forty regional indicators</a:t>
            </a:r>
            <a:r>
              <a:rPr lang="en-US" baseline="0" dirty="0"/>
              <a:t> tracked over time for the seven county MSA. They can be access through the website. They are grouped into six categories. </a:t>
            </a:r>
          </a:p>
          <a:p>
            <a:endParaRPr lang="en-US" baseline="0" dirty="0"/>
          </a:p>
          <a:p>
            <a:r>
              <a:rPr lang="en-US" baseline="0" dirty="0"/>
              <a:t>Housing Stock looks at the physical characteristics and location of the area’s current and future housing.</a:t>
            </a:r>
          </a:p>
          <a:p>
            <a:endParaRPr lang="en-US" baseline="0" dirty="0"/>
          </a:p>
          <a:p>
            <a:r>
              <a:rPr lang="en-US" baseline="0" dirty="0"/>
              <a:t>Affordability &amp; Wealth Creation helps us understand who has access to housing and who is profiting from the housing market.</a:t>
            </a:r>
          </a:p>
          <a:p>
            <a:endParaRPr lang="en-US" baseline="0" dirty="0"/>
          </a:p>
          <a:p>
            <a:r>
              <a:rPr lang="en-US" baseline="0" dirty="0"/>
              <a:t>Population &amp; Households provides data about the individuals and families that need housing in our region</a:t>
            </a:r>
          </a:p>
          <a:p>
            <a:endParaRPr lang="en-US" baseline="0" dirty="0"/>
          </a:p>
          <a:p>
            <a:r>
              <a:rPr lang="en-US" baseline="0" dirty="0"/>
              <a:t>Mobility &amp; Migration tells us where those households are coming from and how people move throughout the region to access housing, employment, education, and recreation.</a:t>
            </a:r>
          </a:p>
          <a:p>
            <a:endParaRPr lang="en-US" baseline="0" dirty="0"/>
          </a:p>
          <a:p>
            <a:r>
              <a:rPr lang="en-US" baseline="0" dirty="0"/>
              <a:t>Market Conditions examines the health of the region’s housing market.</a:t>
            </a:r>
          </a:p>
          <a:p>
            <a:endParaRPr lang="en-US" baseline="0" dirty="0"/>
          </a:p>
        </p:txBody>
      </p:sp>
      <p:sp>
        <p:nvSpPr>
          <p:cNvPr id="4" name="Slide Number Placeholder 3"/>
          <p:cNvSpPr>
            <a:spLocks noGrp="1"/>
          </p:cNvSpPr>
          <p:nvPr>
            <p:ph type="sldNum" sz="quarter" idx="10"/>
          </p:nvPr>
        </p:nvSpPr>
        <p:spPr/>
        <p:txBody>
          <a:bodyPr/>
          <a:lstStyle/>
          <a:p>
            <a:fld id="{20C53C94-0FFA-4847-9EA7-565290DA165A}" type="slidenum">
              <a:rPr lang="en-US" smtClean="0"/>
              <a:t>4</a:t>
            </a:fld>
            <a:endParaRPr lang="en-US"/>
          </a:p>
        </p:txBody>
      </p:sp>
    </p:spTree>
    <p:extLst>
      <p:ext uri="{BB962C8B-B14F-4D97-AF65-F5344CB8AC3E}">
        <p14:creationId xmlns:p14="http://schemas.microsoft.com/office/powerpoint/2010/main" val="2236862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small</a:t>
            </a:r>
            <a:r>
              <a:rPr lang="en-US" baseline="0" dirty="0"/>
              <a:t> </a:t>
            </a:r>
            <a:r>
              <a:rPr lang="en-US" baseline="0" dirty="0" err="1"/>
              <a:t>geogrpahy</a:t>
            </a:r>
            <a:r>
              <a:rPr lang="en-US" baseline="0" dirty="0"/>
              <a:t> maps are new to Greater Portland Pulse. </a:t>
            </a:r>
          </a:p>
          <a:p>
            <a:endParaRPr lang="en-US" baseline="0" dirty="0"/>
          </a:p>
          <a:p>
            <a:r>
              <a:rPr lang="en-US" baseline="0" dirty="0"/>
              <a:t>One of the things we heard from people as we presented GPP was that regional indicators were great, but they wanted to know what was going on in their neighborhood. Our answer to that was Neighborhood Pulse, which we’ve been working on for a couple of years now. The Housing Data Hub gives us an </a:t>
            </a:r>
            <a:r>
              <a:rPr lang="en-US" baseline="0" dirty="0" err="1"/>
              <a:t>opportunit</a:t>
            </a:r>
            <a:r>
              <a:rPr lang="en-US" baseline="0" dirty="0"/>
              <a:t> to combine these two spatial scales, region and neighborhood, in a single site that focuses specifically on housing. </a:t>
            </a:r>
            <a:endParaRPr lang="en-US" dirty="0"/>
          </a:p>
        </p:txBody>
      </p:sp>
      <p:sp>
        <p:nvSpPr>
          <p:cNvPr id="4" name="Slide Number Placeholder 3"/>
          <p:cNvSpPr>
            <a:spLocks noGrp="1"/>
          </p:cNvSpPr>
          <p:nvPr>
            <p:ph type="sldNum" sz="quarter" idx="10"/>
          </p:nvPr>
        </p:nvSpPr>
        <p:spPr/>
        <p:txBody>
          <a:bodyPr/>
          <a:lstStyle/>
          <a:p>
            <a:fld id="{20C53C94-0FFA-4847-9EA7-565290DA165A}" type="slidenum">
              <a:rPr lang="en-US" smtClean="0"/>
              <a:t>5</a:t>
            </a:fld>
            <a:endParaRPr lang="en-US"/>
          </a:p>
        </p:txBody>
      </p:sp>
    </p:spTree>
    <p:extLst>
      <p:ext uri="{BB962C8B-B14F-4D97-AF65-F5344CB8AC3E}">
        <p14:creationId xmlns:p14="http://schemas.microsoft.com/office/powerpoint/2010/main" val="2127271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Research and Data Stories</a:t>
            </a:r>
            <a:r>
              <a:rPr lang="en-US" baseline="0" dirty="0"/>
              <a:t> is the section in which we use data maps and text to deliver informative content about housing policy issues. WE have developed a few of these: one about accessory dwelling units, one with maps about permits. And one section is focused on policies and implementation across the region. We will be adding content to this site as we develop the data and maps for other purposes, for example, for our </a:t>
            </a:r>
            <a:r>
              <a:rPr lang="en-US" baseline="0" dirty="0" err="1"/>
              <a:t>magazin</a:t>
            </a:r>
            <a:r>
              <a:rPr lang="en-US" baseline="0" dirty="0"/>
              <a:t>, </a:t>
            </a:r>
            <a:r>
              <a:rPr lang="en-US" baseline="0" dirty="0" err="1"/>
              <a:t>Metroscape</a:t>
            </a:r>
            <a:r>
              <a:rPr lang="en-US" baseline="0" dirty="0"/>
              <a:t>, or as a result of custom research that we do for clients.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20C53C94-0FFA-4847-9EA7-565290DA165A}" type="slidenum">
              <a:rPr lang="en-US" smtClean="0"/>
              <a:t>6</a:t>
            </a:fld>
            <a:endParaRPr lang="en-US"/>
          </a:p>
        </p:txBody>
      </p:sp>
    </p:spTree>
    <p:extLst>
      <p:ext uri="{BB962C8B-B14F-4D97-AF65-F5344CB8AC3E}">
        <p14:creationId xmlns:p14="http://schemas.microsoft.com/office/powerpoint/2010/main" val="9227133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click</a:t>
            </a:r>
            <a:r>
              <a:rPr lang="en-US" baseline="0" dirty="0"/>
              <a:t> on the map and fin </a:t>
            </a:r>
            <a:r>
              <a:rPr lang="en-US" baseline="0" dirty="0" err="1"/>
              <a:t>dout</a:t>
            </a:r>
            <a:r>
              <a:rPr lang="en-US" baseline="0" dirty="0"/>
              <a:t> what kinds of policies they have enacted. </a:t>
            </a:r>
            <a:endParaRPr lang="en-US" dirty="0"/>
          </a:p>
        </p:txBody>
      </p:sp>
      <p:sp>
        <p:nvSpPr>
          <p:cNvPr id="4" name="Slide Number Placeholder 3"/>
          <p:cNvSpPr>
            <a:spLocks noGrp="1"/>
          </p:cNvSpPr>
          <p:nvPr>
            <p:ph type="sldNum" sz="quarter" idx="10"/>
          </p:nvPr>
        </p:nvSpPr>
        <p:spPr/>
        <p:txBody>
          <a:bodyPr/>
          <a:lstStyle/>
          <a:p>
            <a:fld id="{20C53C94-0FFA-4847-9EA7-565290DA165A}" type="slidenum">
              <a:rPr lang="en-US" smtClean="0"/>
              <a:t>8</a:t>
            </a:fld>
            <a:endParaRPr lang="en-US"/>
          </a:p>
        </p:txBody>
      </p:sp>
    </p:spTree>
    <p:extLst>
      <p:ext uri="{BB962C8B-B14F-4D97-AF65-F5344CB8AC3E}">
        <p14:creationId xmlns:p14="http://schemas.microsoft.com/office/powerpoint/2010/main" val="235161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a:t>
            </a:r>
            <a:r>
              <a:rPr lang="en-US" baseline="0" dirty="0"/>
              <a:t> is a great deal of work happening locally and we’ve done our best to compile some of the most requested reports about housing issues in our region and </a:t>
            </a:r>
            <a:r>
              <a:rPr lang="en-US" baseline="0" dirty="0" err="1"/>
              <a:t>relevent</a:t>
            </a:r>
            <a:r>
              <a:rPr lang="en-US" baseline="0" dirty="0"/>
              <a:t> </a:t>
            </a:r>
            <a:r>
              <a:rPr lang="en-US" baseline="0" dirty="0" err="1"/>
              <a:t>natonal</a:t>
            </a:r>
            <a:r>
              <a:rPr lang="en-US" baseline="0" dirty="0"/>
              <a:t> reports. Of course, we can’t put them all in here, so we’re going to have to come up with some kind of </a:t>
            </a:r>
            <a:r>
              <a:rPr lang="en-US" baseline="0" dirty="0" err="1"/>
              <a:t>filder</a:t>
            </a:r>
            <a:r>
              <a:rPr lang="en-US" baseline="0" dirty="0"/>
              <a:t>. Not sure what that is. </a:t>
            </a:r>
            <a:endParaRPr lang="en-US" dirty="0"/>
          </a:p>
        </p:txBody>
      </p:sp>
      <p:sp>
        <p:nvSpPr>
          <p:cNvPr id="4" name="Slide Number Placeholder 3"/>
          <p:cNvSpPr>
            <a:spLocks noGrp="1"/>
          </p:cNvSpPr>
          <p:nvPr>
            <p:ph type="sldNum" sz="quarter" idx="10"/>
          </p:nvPr>
        </p:nvSpPr>
        <p:spPr/>
        <p:txBody>
          <a:bodyPr/>
          <a:lstStyle/>
          <a:p>
            <a:fld id="{20C53C94-0FFA-4847-9EA7-565290DA165A}" type="slidenum">
              <a:rPr lang="en-US" smtClean="0"/>
              <a:t>9</a:t>
            </a:fld>
            <a:endParaRPr lang="en-US"/>
          </a:p>
        </p:txBody>
      </p:sp>
    </p:spTree>
    <p:extLst>
      <p:ext uri="{BB962C8B-B14F-4D97-AF65-F5344CB8AC3E}">
        <p14:creationId xmlns:p14="http://schemas.microsoft.com/office/powerpoint/2010/main" val="42050222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a:t>
            </a:r>
            <a:r>
              <a:rPr lang="en-US" baseline="0" dirty="0"/>
              <a:t> this is the place where we tell people that they should have us come and speak and of course how are we going to pay for this? Hopefully by doing custom research. Cause currently nobody is paying for this. </a:t>
            </a:r>
            <a:endParaRPr lang="en-US" dirty="0"/>
          </a:p>
        </p:txBody>
      </p:sp>
      <p:sp>
        <p:nvSpPr>
          <p:cNvPr id="4" name="Slide Number Placeholder 3"/>
          <p:cNvSpPr>
            <a:spLocks noGrp="1"/>
          </p:cNvSpPr>
          <p:nvPr>
            <p:ph type="sldNum" sz="quarter" idx="10"/>
          </p:nvPr>
        </p:nvSpPr>
        <p:spPr/>
        <p:txBody>
          <a:bodyPr/>
          <a:lstStyle/>
          <a:p>
            <a:fld id="{20C53C94-0FFA-4847-9EA7-565290DA165A}" type="slidenum">
              <a:rPr lang="en-US" smtClean="0"/>
              <a:t>10</a:t>
            </a:fld>
            <a:endParaRPr lang="en-US"/>
          </a:p>
        </p:txBody>
      </p:sp>
    </p:spTree>
    <p:extLst>
      <p:ext uri="{BB962C8B-B14F-4D97-AF65-F5344CB8AC3E}">
        <p14:creationId xmlns:p14="http://schemas.microsoft.com/office/powerpoint/2010/main" val="3816066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E465D94F-EF57-434D-BE77-073AAD9072CA}" type="datetimeFigureOut">
              <a:rPr lang="en-US" smtClean="0"/>
              <a:t>10/6/2017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21C0C2-BEDF-4C3C-AF58-598C411CD4B9}"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advClick="0" advTm="30000">
        <p:fade/>
      </p:transition>
    </mc:Choice>
    <mc:Fallback>
      <p:transition spd="med" advClick="0" advTm="30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65D94F-EF57-434D-BE77-073AAD9072CA}" type="datetimeFigureOut">
              <a:rPr lang="en-US" smtClean="0"/>
              <a:t>10/6/2017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21C0C2-BEDF-4C3C-AF58-598C411CD4B9}"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advClick="0" advTm="30000">
        <p:fade/>
      </p:transition>
    </mc:Choice>
    <mc:Fallback>
      <p:transition spd="med" advClick="0" advTm="30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65D94F-EF57-434D-BE77-073AAD9072CA}" type="datetimeFigureOut">
              <a:rPr lang="en-US" smtClean="0"/>
              <a:t>10/6/2017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21C0C2-BEDF-4C3C-AF58-598C411CD4B9}"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advClick="0" advTm="30000">
        <p:fade/>
      </p:transition>
    </mc:Choice>
    <mc:Fallback>
      <p:transition spd="med" advClick="0" advTm="30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465D94F-EF57-434D-BE77-073AAD9072CA}" type="datetimeFigureOut">
              <a:rPr lang="en-US" smtClean="0"/>
              <a:t>10/6/2017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21C0C2-BEDF-4C3C-AF58-598C411CD4B9}"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advClick="0" advTm="30000">
        <p:fade/>
      </p:transition>
    </mc:Choice>
    <mc:Fallback>
      <p:transition spd="med" advClick="0" advTm="30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E465D94F-EF57-434D-BE77-073AAD9072CA}" type="datetimeFigureOut">
              <a:rPr lang="en-US" smtClean="0"/>
              <a:t>10/6/2017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21C0C2-BEDF-4C3C-AF58-598C411CD4B9}"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advClick="0" advTm="30000">
        <p:fade/>
      </p:transition>
    </mc:Choice>
    <mc:Fallback>
      <p:transition spd="med" advClick="0" advTm="30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E465D94F-EF57-434D-BE77-073AAD9072CA}" type="datetimeFigureOut">
              <a:rPr lang="en-US" smtClean="0"/>
              <a:t>10/6/2017</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F421C0C2-BEDF-4C3C-AF58-598C411CD4B9}"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advClick="0" advTm="30000">
        <p:fade/>
      </p:transition>
    </mc:Choice>
    <mc:Fallback>
      <p:transition spd="med" advClick="0" advTm="30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E465D94F-EF57-434D-BE77-073AAD9072CA}" type="datetimeFigureOut">
              <a:rPr lang="en-US" smtClean="0"/>
              <a:t>10/6/2017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21C0C2-BEDF-4C3C-AF58-598C411CD4B9}"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30000">
        <p:fade/>
      </p:transition>
    </mc:Choice>
    <mc:Fallback>
      <p:transition spd="med" advClick="0" advTm="30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465D94F-EF57-434D-BE77-073AAD9072CA}" type="datetimeFigureOut">
              <a:rPr lang="en-US" smtClean="0"/>
              <a:t>10/6/2017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21C0C2-BEDF-4C3C-AF58-598C411CD4B9}"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advClick="0" advTm="30000">
        <p:fade/>
      </p:transition>
    </mc:Choice>
    <mc:Fallback>
      <p:transition spd="med" advClick="0" advTm="30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65D94F-EF57-434D-BE77-073AAD9072CA}" type="datetimeFigureOut">
              <a:rPr lang="en-US" smtClean="0"/>
              <a:t>10/6/2017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421C0C2-BEDF-4C3C-AF58-598C411CD4B9}"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advClick="0" advTm="30000">
        <p:fade/>
      </p:transition>
    </mc:Choice>
    <mc:Fallback>
      <p:transition spd="med" advClick="0" advTm="30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E465D94F-EF57-434D-BE77-073AAD9072CA}" type="datetimeFigureOut">
              <a:rPr lang="en-US" smtClean="0"/>
              <a:t>10/6/2017</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F421C0C2-BEDF-4C3C-AF58-598C411CD4B9}"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advClick="0" advTm="30000">
        <p:fade/>
      </p:transition>
    </mc:Choice>
    <mc:Fallback>
      <p:transition spd="med" advClick="0" advTm="30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E465D94F-EF57-434D-BE77-073AAD9072CA}" type="datetimeFigureOut">
              <a:rPr lang="en-US" smtClean="0"/>
              <a:t>10/6/2017</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F421C0C2-BEDF-4C3C-AF58-598C411CD4B9}"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advClick="0" advTm="30000">
        <p:fade/>
      </p:transition>
    </mc:Choice>
    <mc:Fallback>
      <p:transition spd="med" advClick="0" advTm="30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E465D94F-EF57-434D-BE77-073AAD9072CA}" type="datetimeFigureOut">
              <a:rPr lang="en-US" smtClean="0"/>
              <a:t>10/6/2017</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F421C0C2-BEDF-4C3C-AF58-598C411CD4B9}" type="slidenum">
              <a:rPr lang="en-US" smtClean="0"/>
              <a:t>‹#›</a:t>
            </a:fld>
            <a:endParaRPr lang="en-US"/>
          </a:p>
        </p:txBody>
      </p:sp>
    </p:spTree>
    <p:extLst>
      <p:ext uri="{BB962C8B-B14F-4D97-AF65-F5344CB8AC3E}">
        <p14:creationId xmlns:p14="http://schemas.microsoft.com/office/powerpoint/2010/main" val="655839957"/>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Lst>
  <mc:AlternateContent xmlns:mc="http://schemas.openxmlformats.org/markup-compatibility/2006">
    <mc:Choice xmlns:p14="http://schemas.microsoft.com/office/powerpoint/2010/main" Requires="p14">
      <p:transition spd="med" p14:dur="700" advClick="0" advTm="30000">
        <p:fade/>
      </p:transition>
    </mc:Choice>
    <mc:Fallback>
      <p:transition spd="med" advClick="0" advTm="30000">
        <p:fade/>
      </p:transition>
    </mc:Fallback>
  </mc:AlternateConten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5.png"/><Relationship Id="rId5" Type="http://schemas.openxmlformats.org/officeDocument/2006/relationships/image" Target="../media/image20.jpeg"/><Relationship Id="rId10" Type="http://schemas.openxmlformats.org/officeDocument/2006/relationships/image" Target="../media/image24.png"/><Relationship Id="rId4" Type="http://schemas.openxmlformats.org/officeDocument/2006/relationships/image" Target="../media/image19.jpeg"/><Relationship Id="rId9"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9.jpeg"/><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hyperlink" Target="https://gpphousing.imspdx.org/"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732" y="986634"/>
            <a:ext cx="5420630" cy="4713591"/>
          </a:xfrm>
          <a:prstGeom prst="rect">
            <a:avLst/>
          </a:prstGeom>
        </p:spPr>
      </p:pic>
      <p:sp>
        <p:nvSpPr>
          <p:cNvPr id="6" name="TextBox 1"/>
          <p:cNvSpPr txBox="1">
            <a:spLocks noChangeArrowheads="1"/>
          </p:cNvSpPr>
          <p:nvPr/>
        </p:nvSpPr>
        <p:spPr bwMode="auto">
          <a:xfrm>
            <a:off x="152400" y="5715000"/>
            <a:ext cx="5791200"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Verdana" panose="020B0604030504040204" pitchFamily="34" charset="0"/>
              </a:defRPr>
            </a:lvl1pPr>
            <a:lvl2pPr marL="742950" indent="-285750">
              <a:spcBef>
                <a:spcPct val="20000"/>
              </a:spcBef>
              <a:defRPr sz="2800">
                <a:solidFill>
                  <a:schemeClr val="tx1"/>
                </a:solidFill>
                <a:latin typeface="Verdana" panose="020B0604030504040204" pitchFamily="34" charset="0"/>
              </a:defRPr>
            </a:lvl2pPr>
            <a:lvl3pPr marL="1143000" indent="-228600">
              <a:spcBef>
                <a:spcPct val="20000"/>
              </a:spcBef>
              <a:defRPr sz="2800">
                <a:solidFill>
                  <a:schemeClr val="tx1"/>
                </a:solidFill>
                <a:latin typeface="Verdana" panose="020B0604030504040204" pitchFamily="34" charset="0"/>
              </a:defRPr>
            </a:lvl3pPr>
            <a:lvl4pPr marL="1600200" indent="-228600">
              <a:spcBef>
                <a:spcPct val="20000"/>
              </a:spcBef>
              <a:defRPr sz="2800">
                <a:solidFill>
                  <a:schemeClr val="tx1"/>
                </a:solidFill>
                <a:latin typeface="Verdana" panose="020B0604030504040204" pitchFamily="34" charset="0"/>
              </a:defRPr>
            </a:lvl4pPr>
            <a:lvl5pPr marL="2057400" indent="-228600">
              <a:spcBef>
                <a:spcPct val="20000"/>
              </a:spcBef>
              <a:defRPr sz="2800">
                <a:solidFill>
                  <a:schemeClr val="tx1"/>
                </a:solidFill>
                <a:latin typeface="Verdana" panose="020B0604030504040204" pitchFamily="34" charset="0"/>
              </a:defRPr>
            </a:lvl5pPr>
            <a:lvl6pPr marL="2514600" indent="-228600" eaLnBrk="0" fontAlgn="base" hangingPunct="0">
              <a:spcBef>
                <a:spcPct val="20000"/>
              </a:spcBef>
              <a:spcAft>
                <a:spcPct val="0"/>
              </a:spcAft>
              <a:defRPr sz="2800">
                <a:solidFill>
                  <a:schemeClr val="tx1"/>
                </a:solidFill>
                <a:latin typeface="Verdana" panose="020B0604030504040204" pitchFamily="34" charset="0"/>
              </a:defRPr>
            </a:lvl6pPr>
            <a:lvl7pPr marL="2971800" indent="-228600" eaLnBrk="0" fontAlgn="base" hangingPunct="0">
              <a:spcBef>
                <a:spcPct val="20000"/>
              </a:spcBef>
              <a:spcAft>
                <a:spcPct val="0"/>
              </a:spcAft>
              <a:defRPr sz="2800">
                <a:solidFill>
                  <a:schemeClr val="tx1"/>
                </a:solidFill>
                <a:latin typeface="Verdana" panose="020B0604030504040204" pitchFamily="34" charset="0"/>
              </a:defRPr>
            </a:lvl7pPr>
            <a:lvl8pPr marL="3429000" indent="-228600" eaLnBrk="0" fontAlgn="base" hangingPunct="0">
              <a:spcBef>
                <a:spcPct val="20000"/>
              </a:spcBef>
              <a:spcAft>
                <a:spcPct val="0"/>
              </a:spcAft>
              <a:defRPr sz="2800">
                <a:solidFill>
                  <a:schemeClr val="tx1"/>
                </a:solidFill>
                <a:latin typeface="Verdana" panose="020B0604030504040204" pitchFamily="34" charset="0"/>
              </a:defRPr>
            </a:lvl8pPr>
            <a:lvl9pPr marL="3886200" indent="-228600" eaLnBrk="0" fontAlgn="base" hangingPunct="0">
              <a:spcBef>
                <a:spcPct val="20000"/>
              </a:spcBef>
              <a:spcAft>
                <a:spcPct val="0"/>
              </a:spcAft>
              <a:defRPr sz="2800">
                <a:solidFill>
                  <a:schemeClr val="tx1"/>
                </a:solidFill>
                <a:latin typeface="Verdana" panose="020B0604030504040204" pitchFamily="34" charset="0"/>
              </a:defRPr>
            </a:lvl9pPr>
          </a:lstStyle>
          <a:p>
            <a:pPr>
              <a:spcBef>
                <a:spcPct val="0"/>
              </a:spcBef>
            </a:pPr>
            <a:r>
              <a:rPr lang="en-US" altLang="en-US" sz="2000" dirty="0">
                <a:latin typeface="+mn-lt"/>
                <a:ea typeface="Adobe Fangsong Std R" panose="02020400000000000000" pitchFamily="18" charset="-128"/>
              </a:rPr>
              <a:t>Sheila A. Martin, PhD</a:t>
            </a:r>
          </a:p>
          <a:p>
            <a:pPr>
              <a:spcBef>
                <a:spcPct val="0"/>
              </a:spcBef>
            </a:pPr>
            <a:r>
              <a:rPr lang="en-US" altLang="en-US" sz="2000" dirty="0">
                <a:latin typeface="+mn-lt"/>
                <a:ea typeface="Adobe Fangsong Std R" panose="02020400000000000000" pitchFamily="18" charset="-128"/>
              </a:rPr>
              <a:t>Director, Institute of Portland Metropolitan Studies</a:t>
            </a:r>
          </a:p>
          <a:p>
            <a:pPr>
              <a:spcBef>
                <a:spcPct val="0"/>
              </a:spcBef>
            </a:pPr>
            <a:r>
              <a:rPr lang="en-US" altLang="en-US" sz="2000" dirty="0">
                <a:latin typeface="+mn-lt"/>
                <a:ea typeface="Adobe Fangsong Std R" panose="02020400000000000000" pitchFamily="18" charset="-128"/>
              </a:rPr>
              <a:t>October 12, 2017</a:t>
            </a:r>
          </a:p>
        </p:txBody>
      </p:sp>
      <p:grpSp>
        <p:nvGrpSpPr>
          <p:cNvPr id="5" name="Group 4"/>
          <p:cNvGrpSpPr/>
          <p:nvPr/>
        </p:nvGrpSpPr>
        <p:grpSpPr>
          <a:xfrm>
            <a:off x="9804679" y="2286000"/>
            <a:ext cx="2300350" cy="1166935"/>
            <a:chOff x="4957482" y="5618847"/>
            <a:chExt cx="2295934" cy="1136813"/>
          </a:xfrm>
        </p:grpSpPr>
        <p:sp>
          <p:nvSpPr>
            <p:cNvPr id="9" name="Rectangle 8"/>
            <p:cNvSpPr/>
            <p:nvPr/>
          </p:nvSpPr>
          <p:spPr>
            <a:xfrm>
              <a:off x="4957482" y="5618847"/>
              <a:ext cx="2295934" cy="1136813"/>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6988" y="5656837"/>
              <a:ext cx="1496922" cy="1031213"/>
            </a:xfrm>
            <a:prstGeom prst="rect">
              <a:avLst/>
            </a:prstGeom>
          </p:spPr>
        </p:pic>
      </p:gr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43600" y="1343179"/>
            <a:ext cx="3861078" cy="4000500"/>
          </a:xfrm>
          <a:prstGeom prst="rect">
            <a:avLst/>
          </a:prstGeom>
        </p:spPr>
      </p:pic>
      <p:sp>
        <p:nvSpPr>
          <p:cNvPr id="3" name="Subtitle 2"/>
          <p:cNvSpPr>
            <a:spLocks noGrp="1"/>
          </p:cNvSpPr>
          <p:nvPr>
            <p:ph type="subTitle" idx="1"/>
          </p:nvPr>
        </p:nvSpPr>
        <p:spPr>
          <a:xfrm>
            <a:off x="283732" y="60109"/>
            <a:ext cx="11821297" cy="1082506"/>
          </a:xfrm>
          <a:solidFill>
            <a:schemeClr val="tx1"/>
          </a:solidFill>
        </p:spPr>
        <p:txBody>
          <a:bodyPr>
            <a:normAutofit lnSpcReduction="10000"/>
          </a:bodyPr>
          <a:lstStyle/>
          <a:p>
            <a:endParaRPr lang="en-US" dirty="0"/>
          </a:p>
          <a:p>
            <a:r>
              <a:rPr lang="en-US" sz="4000" cap="all" dirty="0">
                <a:solidFill>
                  <a:schemeClr val="bg1"/>
                </a:solidFill>
              </a:rPr>
              <a:t>Greater Portland Pulse Housing Data Hub</a:t>
            </a:r>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01298" y="3611767"/>
            <a:ext cx="1632291" cy="1818839"/>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43663" y="5542795"/>
            <a:ext cx="5661365" cy="1232587"/>
          </a:xfrm>
          <a:prstGeom prst="rect">
            <a:avLst/>
          </a:prstGeom>
        </p:spPr>
      </p:pic>
    </p:spTree>
    <p:extLst>
      <p:ext uri="{BB962C8B-B14F-4D97-AF65-F5344CB8AC3E}">
        <p14:creationId xmlns:p14="http://schemas.microsoft.com/office/powerpoint/2010/main" val="668016079"/>
      </p:ext>
    </p:extLst>
  </p:cSld>
  <p:clrMapOvr>
    <a:masterClrMapping/>
  </p:clrMapOvr>
  <mc:AlternateContent xmlns:mc="http://schemas.openxmlformats.org/markup-compatibility/2006">
    <mc:Choice xmlns:p14="http://schemas.microsoft.com/office/powerpoint/2010/main" Requires="p14">
      <p:transition spd="med" p14:dur="700" advClick="0" advTm="30000">
        <p:fade/>
      </p:transition>
    </mc:Choice>
    <mc:Fallback>
      <p:transition spd="med" advClick="0" advTm="30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5580185" cy="685800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3"/>
          <a:srcRect l="22624" t="12433" r="37176" b="1261"/>
          <a:stretch/>
        </p:blipFill>
        <p:spPr>
          <a:xfrm>
            <a:off x="229708" y="143563"/>
            <a:ext cx="5116015" cy="6587559"/>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4769" y="143564"/>
            <a:ext cx="3654695" cy="2114616"/>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73254" y="3244466"/>
            <a:ext cx="1115098" cy="742818"/>
          </a:xfrm>
          <a:prstGeom prst="rect">
            <a:avLst/>
          </a:prstGeom>
        </p:spPr>
      </p:pic>
      <p:pic>
        <p:nvPicPr>
          <p:cNvPr id="5" name="Picture 4"/>
          <p:cNvPicPr>
            <a:picLocks noChangeAspect="1"/>
          </p:cNvPicPr>
          <p:nvPr/>
        </p:nvPicPr>
        <p:blipFill rotWithShape="1">
          <a:blip r:embed="rId6"/>
          <a:srcRect l="13222" t="26129" r="14375" b="34958"/>
          <a:stretch/>
        </p:blipFill>
        <p:spPr>
          <a:xfrm>
            <a:off x="6787662" y="2343660"/>
            <a:ext cx="5131802" cy="1654196"/>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53563" y="4325099"/>
            <a:ext cx="2648257" cy="2302832"/>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34922" y="4117837"/>
            <a:ext cx="3431920" cy="1358678"/>
          </a:xfrm>
          <a:prstGeom prst="rect">
            <a:avLst/>
          </a:prstGeom>
        </p:spPr>
      </p:pic>
      <p:pic>
        <p:nvPicPr>
          <p:cNvPr id="11" name="Picture 10"/>
          <p:cNvPicPr>
            <a:picLocks noChangeAspect="1"/>
          </p:cNvPicPr>
          <p:nvPr/>
        </p:nvPicPr>
        <p:blipFill rotWithShape="1">
          <a:blip r:embed="rId9"/>
          <a:srcRect l="20577" t="32137" r="8173" b="22393"/>
          <a:stretch/>
        </p:blipFill>
        <p:spPr>
          <a:xfrm>
            <a:off x="5969994" y="5607068"/>
            <a:ext cx="3296848" cy="1183484"/>
          </a:xfrm>
          <a:prstGeom prst="rect">
            <a:avLst/>
          </a:prstGeom>
        </p:spPr>
      </p:pic>
      <p:pic>
        <p:nvPicPr>
          <p:cNvPr id="12" name="Picture 11"/>
          <p:cNvPicPr>
            <a:picLocks noChangeAspect="1"/>
          </p:cNvPicPr>
          <p:nvPr/>
        </p:nvPicPr>
        <p:blipFill rotWithShape="1">
          <a:blip r:embed="rId10"/>
          <a:srcRect l="44423" t="39316" r="32019" b="20000"/>
          <a:stretch/>
        </p:blipFill>
        <p:spPr>
          <a:xfrm>
            <a:off x="5969994" y="114451"/>
            <a:ext cx="2294775" cy="2229210"/>
          </a:xfrm>
          <a:prstGeom prst="rect">
            <a:avLst/>
          </a:prstGeom>
        </p:spPr>
      </p:pic>
      <p:pic>
        <p:nvPicPr>
          <p:cNvPr id="13" name="Picture 12"/>
          <p:cNvPicPr>
            <a:picLocks noChangeAspect="1"/>
          </p:cNvPicPr>
          <p:nvPr/>
        </p:nvPicPr>
        <p:blipFill rotWithShape="1">
          <a:blip r:embed="rId11"/>
          <a:srcRect l="67693" t="41709" r="9038" b="17607"/>
          <a:stretch/>
        </p:blipFill>
        <p:spPr>
          <a:xfrm>
            <a:off x="5969994" y="2415733"/>
            <a:ext cx="817668" cy="804153"/>
          </a:xfrm>
          <a:prstGeom prst="rect">
            <a:avLst/>
          </a:prstGeom>
        </p:spPr>
      </p:pic>
    </p:spTree>
    <p:extLst>
      <p:ext uri="{BB962C8B-B14F-4D97-AF65-F5344CB8AC3E}">
        <p14:creationId xmlns:p14="http://schemas.microsoft.com/office/powerpoint/2010/main" val="972483038"/>
      </p:ext>
    </p:extLst>
  </p:cSld>
  <p:clrMapOvr>
    <a:masterClrMapping/>
  </p:clrMapOvr>
  <mc:AlternateContent xmlns:mc="http://schemas.openxmlformats.org/markup-compatibility/2006">
    <mc:Choice xmlns:p14="http://schemas.microsoft.com/office/powerpoint/2010/main" Requires="p14">
      <p:transition spd="med" p14:dur="700" advClick="0" advTm="30000">
        <p:fade/>
      </p:transition>
    </mc:Choice>
    <mc:Fallback>
      <p:transition spd="med" advClick="0" advTm="30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9009" r="1190"/>
          <a:stretch/>
        </p:blipFill>
        <p:spPr>
          <a:xfrm>
            <a:off x="0" y="0"/>
            <a:ext cx="12192000" cy="6858000"/>
          </a:xfrm>
          <a:prstGeom prst="rect">
            <a:avLst/>
          </a:prstGeom>
        </p:spPr>
      </p:pic>
      <p:sp>
        <p:nvSpPr>
          <p:cNvPr id="3" name="TextBox 2"/>
          <p:cNvSpPr txBox="1"/>
          <p:nvPr/>
        </p:nvSpPr>
        <p:spPr>
          <a:xfrm>
            <a:off x="7809470" y="1989438"/>
            <a:ext cx="4226011" cy="369332"/>
          </a:xfrm>
          <a:prstGeom prst="rect">
            <a:avLst/>
          </a:prstGeom>
          <a:noFill/>
        </p:spPr>
        <p:txBody>
          <a:bodyPr wrap="square" rtlCol="0">
            <a:spAutoFit/>
          </a:bodyPr>
          <a:lstStyle/>
          <a:p>
            <a:pPr algn="ctr"/>
            <a:r>
              <a:rPr lang="en-US" b="1" dirty="0"/>
              <a:t>https://gpphousing.imspdx.org/</a:t>
            </a:r>
          </a:p>
        </p:txBody>
      </p:sp>
    </p:spTree>
    <p:extLst>
      <p:ext uri="{BB962C8B-B14F-4D97-AF65-F5344CB8AC3E}">
        <p14:creationId xmlns:p14="http://schemas.microsoft.com/office/powerpoint/2010/main" val="4164439045"/>
      </p:ext>
    </p:extLst>
  </p:cSld>
  <p:clrMapOvr>
    <a:masterClrMapping/>
  </p:clrMapOvr>
  <mc:AlternateContent xmlns:mc="http://schemas.openxmlformats.org/markup-compatibility/2006">
    <mc:Choice xmlns:p14="http://schemas.microsoft.com/office/powerpoint/2010/main" Requires="p14">
      <p:transition spd="med" p14:dur="700" advClick="0" advTm="30000">
        <p:fade/>
      </p:transition>
    </mc:Choice>
    <mc:Fallback>
      <p:transition spd="med" advClick="0" advTm="30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7949" y="337958"/>
            <a:ext cx="4992116" cy="1976351"/>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8638" y="1529795"/>
            <a:ext cx="4314240" cy="4065090"/>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2043" y="2393736"/>
            <a:ext cx="6012969" cy="3661462"/>
          </a:xfrm>
          <a:prstGeom prst="rect">
            <a:avLst/>
          </a:prstGeom>
        </p:spPr>
      </p:pic>
      <p:sp>
        <p:nvSpPr>
          <p:cNvPr id="3" name="TextBox 2"/>
          <p:cNvSpPr txBox="1"/>
          <p:nvPr/>
        </p:nvSpPr>
        <p:spPr>
          <a:xfrm>
            <a:off x="8250195" y="1141467"/>
            <a:ext cx="3941805" cy="369332"/>
          </a:xfrm>
          <a:prstGeom prst="rect">
            <a:avLst/>
          </a:prstGeom>
          <a:noFill/>
        </p:spPr>
        <p:txBody>
          <a:bodyPr wrap="square" rtlCol="0">
            <a:spAutoFit/>
          </a:bodyPr>
          <a:lstStyle/>
          <a:p>
            <a:r>
              <a:rPr lang="en-US" dirty="0"/>
              <a:t>Small Geography Maps</a:t>
            </a:r>
          </a:p>
        </p:txBody>
      </p:sp>
      <p:sp>
        <p:nvSpPr>
          <p:cNvPr id="6" name="TextBox 5"/>
          <p:cNvSpPr txBox="1"/>
          <p:nvPr/>
        </p:nvSpPr>
        <p:spPr>
          <a:xfrm>
            <a:off x="6385395" y="424863"/>
            <a:ext cx="3941805" cy="369332"/>
          </a:xfrm>
          <a:prstGeom prst="rect">
            <a:avLst/>
          </a:prstGeom>
          <a:noFill/>
        </p:spPr>
        <p:txBody>
          <a:bodyPr wrap="square" rtlCol="0">
            <a:spAutoFit/>
          </a:bodyPr>
          <a:lstStyle/>
          <a:p>
            <a:r>
              <a:rPr lang="en-US" dirty="0"/>
              <a:t>Indicators Tracked Over Time</a:t>
            </a:r>
          </a:p>
        </p:txBody>
      </p:sp>
      <p:sp>
        <p:nvSpPr>
          <p:cNvPr id="7" name="TextBox 6"/>
          <p:cNvSpPr txBox="1"/>
          <p:nvPr/>
        </p:nvSpPr>
        <p:spPr>
          <a:xfrm>
            <a:off x="2443590" y="6134625"/>
            <a:ext cx="3941805" cy="369332"/>
          </a:xfrm>
          <a:prstGeom prst="rect">
            <a:avLst/>
          </a:prstGeom>
          <a:noFill/>
        </p:spPr>
        <p:txBody>
          <a:bodyPr wrap="square" rtlCol="0">
            <a:spAutoFit/>
          </a:bodyPr>
          <a:lstStyle/>
          <a:p>
            <a:r>
              <a:rPr lang="en-US" dirty="0"/>
              <a:t>Original Research &amp; Data Stories</a:t>
            </a:r>
          </a:p>
        </p:txBody>
      </p:sp>
      <p:sp>
        <p:nvSpPr>
          <p:cNvPr id="8" name="Left Arrow 7"/>
          <p:cNvSpPr/>
          <p:nvPr/>
        </p:nvSpPr>
        <p:spPr>
          <a:xfrm>
            <a:off x="5866412" y="392108"/>
            <a:ext cx="511816" cy="394464"/>
          </a:xfrm>
          <a:prstGeom prst="lef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Left Arrow 10"/>
          <p:cNvSpPr/>
          <p:nvPr/>
        </p:nvSpPr>
        <p:spPr>
          <a:xfrm rot="16200000">
            <a:off x="10578455" y="1141467"/>
            <a:ext cx="511816" cy="394464"/>
          </a:xfrm>
          <a:prstGeom prst="lef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Left Arrow 11"/>
          <p:cNvSpPr/>
          <p:nvPr/>
        </p:nvSpPr>
        <p:spPr>
          <a:xfrm rot="5400000">
            <a:off x="5464841" y="6050817"/>
            <a:ext cx="511816" cy="394464"/>
          </a:xfrm>
          <a:prstGeom prst="lef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9812186"/>
      </p:ext>
    </p:extLst>
  </p:cSld>
  <p:clrMapOvr>
    <a:masterClrMapping/>
  </p:clrMapOvr>
  <mc:AlternateContent xmlns:mc="http://schemas.openxmlformats.org/markup-compatibility/2006">
    <mc:Choice xmlns:p14="http://schemas.microsoft.com/office/powerpoint/2010/main" Requires="p14">
      <p:transition spd="med" p14:dur="700" advClick="0" advTm="30000">
        <p:fade/>
      </p:transition>
    </mc:Choice>
    <mc:Fallback>
      <p:transition spd="med" advClick="0" advTm="30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p:cNvPr>
          <p:cNvPicPr>
            <a:picLocks noChangeAspect="1"/>
          </p:cNvPicPr>
          <p:nvPr/>
        </p:nvPicPr>
        <p:blipFill rotWithShape="1">
          <a:blip r:embed="rId4"/>
          <a:srcRect l="18085" t="11892" r="8539"/>
          <a:stretch/>
        </p:blipFill>
        <p:spPr>
          <a:xfrm>
            <a:off x="5674265" y="1971040"/>
            <a:ext cx="6517735" cy="4693920"/>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657118"/>
            <a:ext cx="5761832" cy="5007842"/>
          </a:xfrm>
          <a:prstGeom prst="rect">
            <a:avLst/>
          </a:prstGeom>
        </p:spPr>
      </p:pic>
      <p:sp>
        <p:nvSpPr>
          <p:cNvPr id="3" name="Title 2"/>
          <p:cNvSpPr>
            <a:spLocks noGrp="1"/>
          </p:cNvSpPr>
          <p:nvPr>
            <p:ph type="title"/>
          </p:nvPr>
        </p:nvSpPr>
        <p:spPr>
          <a:xfrm>
            <a:off x="838200" y="365125"/>
            <a:ext cx="10515600" cy="972503"/>
          </a:xfrm>
        </p:spPr>
        <p:txBody>
          <a:bodyPr/>
          <a:lstStyle/>
          <a:p>
            <a:r>
              <a:rPr lang="en-US" dirty="0"/>
              <a:t>Regional Housing Indicators</a:t>
            </a:r>
          </a:p>
        </p:txBody>
      </p:sp>
    </p:spTree>
    <p:extLst>
      <p:ext uri="{BB962C8B-B14F-4D97-AF65-F5344CB8AC3E}">
        <p14:creationId xmlns:p14="http://schemas.microsoft.com/office/powerpoint/2010/main" val="2476994144"/>
      </p:ext>
    </p:extLst>
  </p:cSld>
  <p:clrMapOvr>
    <a:masterClrMapping/>
  </p:clrMapOvr>
  <mc:AlternateContent xmlns:mc="http://schemas.openxmlformats.org/markup-compatibility/2006">
    <mc:Choice xmlns:p14="http://schemas.microsoft.com/office/powerpoint/2010/main" Requires="p14">
      <p:transition spd="med" p14:dur="700" advClick="0" advTm="30000">
        <p:fade/>
      </p:transition>
    </mc:Choice>
    <mc:Fallback>
      <p:transition spd="med" advClick="0" advTm="30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46448"/>
            <a:ext cx="5061857" cy="1134640"/>
          </a:xfrm>
        </p:spPr>
        <p:txBody>
          <a:bodyPr>
            <a:normAutofit fontScale="90000"/>
          </a:bodyPr>
          <a:lstStyle/>
          <a:p>
            <a:r>
              <a:rPr lang="en-US" sz="4400" dirty="0"/>
              <a:t>Small </a:t>
            </a:r>
            <a:r>
              <a:rPr lang="en-US" sz="4000" dirty="0"/>
              <a:t>Geography</a:t>
            </a:r>
            <a:r>
              <a:rPr lang="en-US" sz="4400" dirty="0"/>
              <a:t> maps</a:t>
            </a:r>
          </a:p>
        </p:txBody>
      </p:sp>
      <p:pic>
        <p:nvPicPr>
          <p:cNvPr id="11" name="Picture Placeholder 10"/>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13444" r="13444" b="7132"/>
          <a:stretch/>
        </p:blipFill>
        <p:spPr>
          <a:xfrm>
            <a:off x="5421080" y="0"/>
            <a:ext cx="6721929" cy="7015771"/>
          </a:xfrm>
        </p:spPr>
      </p:pic>
      <p:sp>
        <p:nvSpPr>
          <p:cNvPr id="4" name="Text Placeholder 3"/>
          <p:cNvSpPr>
            <a:spLocks noGrp="1"/>
          </p:cNvSpPr>
          <p:nvPr>
            <p:ph type="body" sz="half" idx="2"/>
          </p:nvPr>
        </p:nvSpPr>
        <p:spPr>
          <a:xfrm>
            <a:off x="480060" y="2720340"/>
            <a:ext cx="4430268" cy="3023615"/>
          </a:xfrm>
        </p:spPr>
        <p:txBody>
          <a:bodyPr>
            <a:noAutofit/>
          </a:bodyPr>
          <a:lstStyle/>
          <a:p>
            <a:r>
              <a:rPr lang="en-US" sz="2400" dirty="0">
                <a:solidFill>
                  <a:schemeClr val="tx1"/>
                </a:solidFill>
              </a:rPr>
              <a:t>Small Geography maps allow us to visualize how housing trends play out spatially within the region’s neighborhoods. </a:t>
            </a:r>
          </a:p>
        </p:txBody>
      </p:sp>
    </p:spTree>
    <p:extLst>
      <p:ext uri="{BB962C8B-B14F-4D97-AF65-F5344CB8AC3E}">
        <p14:creationId xmlns:p14="http://schemas.microsoft.com/office/powerpoint/2010/main" val="145513734"/>
      </p:ext>
    </p:extLst>
  </p:cSld>
  <p:clrMapOvr>
    <a:masterClrMapping/>
  </p:clrMapOvr>
  <mc:AlternateContent xmlns:mc="http://schemas.openxmlformats.org/markup-compatibility/2006">
    <mc:Choice xmlns:p14="http://schemas.microsoft.com/office/powerpoint/2010/main" Requires="p14">
      <p:transition spd="med" p14:dur="700" advClick="0" advTm="30000">
        <p:fade/>
      </p:transition>
    </mc:Choice>
    <mc:Fallback>
      <p:transition spd="med" advClick="0" advTm="30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728" y="251460"/>
            <a:ext cx="5256211" cy="1600200"/>
          </a:xfrm>
        </p:spPr>
        <p:txBody>
          <a:bodyPr/>
          <a:lstStyle/>
          <a:p>
            <a:r>
              <a:rPr lang="en-US" sz="3600" dirty="0"/>
              <a:t>Research and Data stories</a:t>
            </a:r>
          </a:p>
        </p:txBody>
      </p:sp>
      <p:pic>
        <p:nvPicPr>
          <p:cNvPr id="5" name="Picture Placeholder 4"/>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1168" r="1905"/>
          <a:stretch/>
        </p:blipFill>
        <p:spPr>
          <a:xfrm>
            <a:off x="4963887" y="0"/>
            <a:ext cx="7228113" cy="6858000"/>
          </a:xfrm>
        </p:spPr>
      </p:pic>
      <p:sp>
        <p:nvSpPr>
          <p:cNvPr id="4" name="Text Placeholder 3"/>
          <p:cNvSpPr>
            <a:spLocks noGrp="1"/>
          </p:cNvSpPr>
          <p:nvPr>
            <p:ph type="body" sz="half" idx="2"/>
          </p:nvPr>
        </p:nvSpPr>
        <p:spPr>
          <a:xfrm>
            <a:off x="839789" y="2057400"/>
            <a:ext cx="3244532" cy="3811588"/>
          </a:xfrm>
        </p:spPr>
        <p:txBody>
          <a:bodyPr>
            <a:normAutofit/>
          </a:bodyPr>
          <a:lstStyle/>
          <a:p>
            <a:r>
              <a:rPr lang="en-US" sz="2800" dirty="0"/>
              <a:t>Combine indicators, maps, and text to tell a richer story about a housing issue.</a:t>
            </a:r>
          </a:p>
        </p:txBody>
      </p:sp>
    </p:spTree>
    <p:extLst>
      <p:ext uri="{BB962C8B-B14F-4D97-AF65-F5344CB8AC3E}">
        <p14:creationId xmlns:p14="http://schemas.microsoft.com/office/powerpoint/2010/main" val="1428743420"/>
      </p:ext>
    </p:extLst>
  </p:cSld>
  <p:clrMapOvr>
    <a:masterClrMapping/>
  </p:clrMapOvr>
  <mc:AlternateContent xmlns:mc="http://schemas.openxmlformats.org/markup-compatibility/2006">
    <mc:Choice xmlns:p14="http://schemas.microsoft.com/office/powerpoint/2010/main" Requires="p14">
      <p:transition spd="med" p14:dur="700" advClick="0" advTm="30000">
        <p:fade/>
      </p:transition>
    </mc:Choice>
    <mc:Fallback>
      <p:transition spd="med" advClick="0" advTm="30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8523" y="1110343"/>
            <a:ext cx="4494998" cy="2268125"/>
          </a:xfrm>
        </p:spPr>
        <p:txBody>
          <a:bodyPr>
            <a:noAutofit/>
          </a:bodyPr>
          <a:lstStyle/>
          <a:p>
            <a:r>
              <a:rPr lang="en-US" sz="3600" dirty="0"/>
              <a:t>Affordable housing Policies and Implementation</a:t>
            </a:r>
          </a:p>
        </p:txBody>
      </p:sp>
      <p:sp>
        <p:nvSpPr>
          <p:cNvPr id="4" name="Text Placeholder 3"/>
          <p:cNvSpPr>
            <a:spLocks noGrp="1"/>
          </p:cNvSpPr>
          <p:nvPr>
            <p:ph type="body" sz="half" idx="2"/>
          </p:nvPr>
        </p:nvSpPr>
        <p:spPr/>
        <p:txBody>
          <a:bodyPr>
            <a:normAutofit/>
          </a:bodyPr>
          <a:lstStyle/>
          <a:p>
            <a:r>
              <a:rPr lang="en-US" sz="2400" dirty="0"/>
              <a:t>Comparative information about housing policies in jurisdictions across the region</a:t>
            </a:r>
          </a:p>
        </p:txBody>
      </p:sp>
      <p:pic>
        <p:nvPicPr>
          <p:cNvPr id="7" name="Picture Placeholder 6"/>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l="1039" r="1039" b="1763"/>
          <a:stretch/>
        </p:blipFill>
        <p:spPr>
          <a:xfrm>
            <a:off x="5965380" y="39273"/>
            <a:ext cx="6102097" cy="6737082"/>
          </a:xfrm>
        </p:spPr>
      </p:pic>
    </p:spTree>
    <p:extLst>
      <p:ext uri="{BB962C8B-B14F-4D97-AF65-F5344CB8AC3E}">
        <p14:creationId xmlns:p14="http://schemas.microsoft.com/office/powerpoint/2010/main" val="1871935740"/>
      </p:ext>
    </p:extLst>
  </p:cSld>
  <p:clrMapOvr>
    <a:masterClrMapping/>
  </p:clrMapOvr>
  <mc:AlternateContent xmlns:mc="http://schemas.openxmlformats.org/markup-compatibility/2006">
    <mc:Choice xmlns:p14="http://schemas.microsoft.com/office/powerpoint/2010/main" Requires="p14">
      <p:transition spd="med" p14:dur="700" advClick="0" advTm="30000">
        <p:fade/>
      </p:transition>
    </mc:Choice>
    <mc:Fallback>
      <p:transition spd="med" advClick="0" advTm="30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51461" y="244985"/>
            <a:ext cx="5637064" cy="1141497"/>
          </a:xfrm>
        </p:spPr>
        <p:txBody>
          <a:bodyPr>
            <a:noAutofit/>
          </a:bodyPr>
          <a:lstStyle/>
          <a:p>
            <a:r>
              <a:rPr lang="en-US" sz="3200" dirty="0"/>
              <a:t>Comparative analysis of policies</a:t>
            </a:r>
          </a:p>
        </p:txBody>
      </p:sp>
      <p:pic>
        <p:nvPicPr>
          <p:cNvPr id="2" name="Content Placeholder 1"/>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243616" y="1985837"/>
            <a:ext cx="6159956" cy="4691737"/>
          </a:xfrm>
        </p:spPr>
      </p:pic>
      <p:sp>
        <p:nvSpPr>
          <p:cNvPr id="7" name="Text Placeholder 6"/>
          <p:cNvSpPr>
            <a:spLocks noGrp="1"/>
          </p:cNvSpPr>
          <p:nvPr>
            <p:ph type="body" sz="half" idx="2"/>
          </p:nvPr>
        </p:nvSpPr>
        <p:spPr/>
        <p:txBody>
          <a:bodyPr/>
          <a:lstStyle/>
          <a:p>
            <a:endParaRPr lang="en-US"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461" y="1727128"/>
            <a:ext cx="5804704" cy="4950446"/>
          </a:xfrm>
          <a:prstGeom prst="rect">
            <a:avLst/>
          </a:prstGeom>
        </p:spPr>
      </p:pic>
    </p:spTree>
    <p:extLst>
      <p:ext uri="{BB962C8B-B14F-4D97-AF65-F5344CB8AC3E}">
        <p14:creationId xmlns:p14="http://schemas.microsoft.com/office/powerpoint/2010/main" val="2011457813"/>
      </p:ext>
    </p:extLst>
  </p:cSld>
  <p:clrMapOvr>
    <a:masterClrMapping/>
  </p:clrMapOvr>
  <mc:AlternateContent xmlns:mc="http://schemas.openxmlformats.org/markup-compatibility/2006">
    <mc:Choice xmlns:p14="http://schemas.microsoft.com/office/powerpoint/2010/main" Requires="p14">
      <p:transition spd="med" p14:dur="700" advClick="0" advTm="30000">
        <p:fade/>
      </p:transition>
    </mc:Choice>
    <mc:Fallback>
      <p:transition spd="med" advClick="0" advTm="30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20141" y="138705"/>
            <a:ext cx="9608820" cy="6719295"/>
          </a:xfrm>
        </p:spPr>
      </p:pic>
    </p:spTree>
    <p:extLst>
      <p:ext uri="{BB962C8B-B14F-4D97-AF65-F5344CB8AC3E}">
        <p14:creationId xmlns:p14="http://schemas.microsoft.com/office/powerpoint/2010/main" val="3206791164"/>
      </p:ext>
    </p:extLst>
  </p:cSld>
  <p:clrMapOvr>
    <a:masterClrMapping/>
  </p:clrMapOvr>
  <mc:AlternateContent xmlns:mc="http://schemas.openxmlformats.org/markup-compatibility/2006">
    <mc:Choice xmlns:p14="http://schemas.microsoft.com/office/powerpoint/2010/main" Requires="p14">
      <p:transition spd="med" p14:dur="700" advClick="0" advTm="30000">
        <p:fade/>
      </p:transition>
    </mc:Choice>
    <mc:Fallback>
      <p:transition spd="med" advClick="0" advTm="30000">
        <p:fade/>
      </p:transition>
    </mc:Fallback>
  </mc:AlternateContent>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Parcel</Template>
  <TotalTime>5888</TotalTime>
  <Words>926</Words>
  <Application>Microsoft Office PowerPoint</Application>
  <PresentationFormat>Widescreen</PresentationFormat>
  <Paragraphs>70</Paragraphs>
  <Slides>10</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Adobe Fangsong Std R</vt:lpstr>
      <vt:lpstr>Arial</vt:lpstr>
      <vt:lpstr>Calibri</vt:lpstr>
      <vt:lpstr>Gill Sans MT</vt:lpstr>
      <vt:lpstr>Parcel</vt:lpstr>
      <vt:lpstr>PowerPoint Presentation</vt:lpstr>
      <vt:lpstr>PowerPoint Presentation</vt:lpstr>
      <vt:lpstr>PowerPoint Presentation</vt:lpstr>
      <vt:lpstr>Regional Housing Indicators</vt:lpstr>
      <vt:lpstr>Small Geography maps</vt:lpstr>
      <vt:lpstr>Research and Data stories</vt:lpstr>
      <vt:lpstr>Affordable housing Policies and Implementation</vt:lpstr>
      <vt:lpstr>Comparative analysis of policies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Giza</dc:creator>
  <cp:lastModifiedBy>Arena, Olivia</cp:lastModifiedBy>
  <cp:revision>106</cp:revision>
  <cp:lastPrinted>2017-05-18T15:27:41Z</cp:lastPrinted>
  <dcterms:created xsi:type="dcterms:W3CDTF">2017-04-28T16:11:14Z</dcterms:created>
  <dcterms:modified xsi:type="dcterms:W3CDTF">2017-10-06T14:40:51Z</dcterms:modified>
</cp:coreProperties>
</file>