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85" r:id="rId4"/>
    <p:sldId id="265" r:id="rId5"/>
    <p:sldId id="276" r:id="rId6"/>
    <p:sldId id="259" r:id="rId7"/>
    <p:sldId id="275" r:id="rId8"/>
    <p:sldId id="284" r:id="rId9"/>
    <p:sldId id="266" r:id="rId10"/>
    <p:sldId id="282" r:id="rId11"/>
    <p:sldId id="260" r:id="rId12"/>
    <p:sldId id="272" r:id="rId13"/>
    <p:sldId id="267" r:id="rId14"/>
    <p:sldId id="280" r:id="rId15"/>
    <p:sldId id="281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7572" autoAdjust="0"/>
  </p:normalViewPr>
  <p:slideViewPr>
    <p:cSldViewPr snapToGrid="0">
      <p:cViewPr varScale="1">
        <p:scale>
          <a:sx n="75" d="100"/>
          <a:sy n="75" d="100"/>
        </p:scale>
        <p:origin x="1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2F3D918-A36D-4E23-91F7-69A8A107EF4B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E3C7C72-3C5B-46AE-93C8-C1BE56ECF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85764-D46F-4505-A514-2E481296A34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DB7D1-A226-4283-A3D4-5A6D24BDC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2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65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2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67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0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Intent was to build a tool to help us and make available for any NNIP partner to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1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“Brain Gain” (Return Migration)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63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2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map is 5yrs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6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28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4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blue color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7D1-A226-4283-A3D4-5A6D24BDC6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05F8F26-DA45-447F-B282-70F8371044FA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64" y="6453386"/>
            <a:ext cx="1738006" cy="3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1AE4-EBD2-414B-90A6-2A676BB4658F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57D2E-7E18-4B2A-A7CD-6A130F2734F1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9734-B947-4A48-968A-9E9470684CD8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64" y="6453386"/>
            <a:ext cx="1738006" cy="3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10EA3A-523E-4A41-9601-3CD0F1F34443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52696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B57A-2B4E-49D1-A7CF-5C9A13AF9695}" type="datetime1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8D9E0-557C-43D3-9019-BAB559F7BEEC}" type="datetime1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38DD-112E-48A4-9ABA-72252A0FDC2C}" type="datetime1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40FA1-1A0B-453A-AABF-954D5DE1167B}" type="datetime1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2512E1-A3A4-40D4-A7CC-A041557E67A0}" type="datetime1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14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C05DA6-3DBD-4047-AEB1-B91B956457E3}" type="datetime1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68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10DD766-73AD-4EA4-812C-7D421ABAF753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2CDE893-DA01-41D1-81B9-D818400ED5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756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/>
              <a:t>ACS Play-Doh Factory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Norma I. Garza, </a:t>
            </a:r>
            <a:r>
              <a:rPr lang="en-US" dirty="0" err="1"/>
              <a:t>DrPH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/>
    </mc:Choice>
    <mc:Fallback xmlns="">
      <p:transition spd="slow" advClick="0" advTm="1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t="14413" b="7893"/>
          <a:stretch/>
        </p:blipFill>
        <p:spPr>
          <a:xfrm>
            <a:off x="556365" y="776748"/>
            <a:ext cx="8303860" cy="4991100"/>
          </a:xfr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7" t="17515" r="3010"/>
          <a:stretch/>
        </p:blipFill>
        <p:spPr>
          <a:xfrm>
            <a:off x="6015982" y="1671483"/>
            <a:ext cx="2833051" cy="37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/>
          <a:stretch/>
        </p:blipFill>
        <p:spPr>
          <a:xfrm>
            <a:off x="629265" y="0"/>
            <a:ext cx="6742508" cy="5125064"/>
          </a:xfr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8" t="15161" b="32464"/>
          <a:stretch/>
        </p:blipFill>
        <p:spPr>
          <a:xfrm>
            <a:off x="1976286" y="3470786"/>
            <a:ext cx="7167714" cy="2959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06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3" t="5353"/>
          <a:stretch/>
        </p:blipFill>
        <p:spPr>
          <a:xfrm>
            <a:off x="2212610" y="176981"/>
            <a:ext cx="5605522" cy="643766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51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4707" b="40526"/>
          <a:stretch/>
        </p:blipFill>
        <p:spPr>
          <a:xfrm>
            <a:off x="29496" y="19664"/>
            <a:ext cx="5619888" cy="4187116"/>
          </a:xfr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0" t="60358"/>
          <a:stretch/>
        </p:blipFill>
        <p:spPr>
          <a:xfrm>
            <a:off x="2785928" y="3242480"/>
            <a:ext cx="6259752" cy="33500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2785928" y="6145161"/>
            <a:ext cx="6259752" cy="28513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85928" y="2526890"/>
            <a:ext cx="2769298" cy="71559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5000"/>
    </mc:Choice>
    <mc:Fallback xmlns="">
      <p:transition spd="slow" advClick="0" advTm="2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t="23473" b="7893"/>
          <a:stretch/>
        </p:blipFill>
        <p:spPr>
          <a:xfrm>
            <a:off x="100487" y="98322"/>
            <a:ext cx="6762352" cy="3657602"/>
          </a:xfr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" r="41111" b="6774"/>
          <a:stretch/>
        </p:blipFill>
        <p:spPr>
          <a:xfrm>
            <a:off x="4317626" y="2241755"/>
            <a:ext cx="4747640" cy="45511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25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028700" y="2187680"/>
            <a:ext cx="7200900" cy="3581400"/>
          </a:xfrm>
        </p:spPr>
        <p:txBody>
          <a:bodyPr>
            <a:noAutofit/>
          </a:bodyPr>
          <a:lstStyle/>
          <a:p>
            <a:r>
              <a:rPr lang="en-US" sz="2400" dirty="0"/>
              <a:t>Aggregate across variables (columns) with MOE calculations</a:t>
            </a:r>
          </a:p>
          <a:p>
            <a:r>
              <a:rPr lang="en-US" sz="2400" dirty="0"/>
              <a:t>Percent and %MOE calculations</a:t>
            </a:r>
          </a:p>
          <a:p>
            <a:r>
              <a:rPr lang="en-US" sz="2400" dirty="0"/>
              <a:t>Saving queries and sharing with others</a:t>
            </a:r>
          </a:p>
          <a:p>
            <a:r>
              <a:rPr lang="en-US" sz="2400" dirty="0"/>
              <a:t>Save time and increase productivity</a:t>
            </a:r>
          </a:p>
          <a:p>
            <a:r>
              <a:rPr lang="en-US" sz="2400" dirty="0"/>
              <a:t>Reduce errors and make QA easier by constructing the list or query just once</a:t>
            </a:r>
          </a:p>
          <a:p>
            <a:r>
              <a:rPr lang="en-US" sz="2400" dirty="0"/>
              <a:t>We’re proposing a camp session for discussion and hope to learn whether anyone thinks they’d use this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48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5000"/>
    </mc:Choice>
    <mc:Fallback xmlns="">
      <p:transition spd="slow" advClick="0"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ACS Play-Doh Factory?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direct result of the ACS Data camp session in Baltimore</a:t>
            </a:r>
          </a:p>
          <a:p>
            <a:r>
              <a:rPr lang="en-US" sz="2400" dirty="0"/>
              <a:t>Interactive tool that allows you to build, run, save and share ACS queries</a:t>
            </a:r>
          </a:p>
          <a:p>
            <a:r>
              <a:rPr lang="en-US" sz="2400" dirty="0"/>
              <a:t>Includes custom geographies with aggregate and MOE calculations</a:t>
            </a:r>
          </a:p>
          <a:p>
            <a:r>
              <a:rPr lang="en-US" sz="2400" dirty="0"/>
              <a:t>Simple and modern interface</a:t>
            </a:r>
          </a:p>
          <a:p>
            <a:r>
              <a:rPr lang="en-US" sz="2400" dirty="0"/>
              <a:t>Self registration to use tool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9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5000"/>
    </mc:Choice>
    <mc:Fallback xmlns="">
      <p:transition spd="slow" advClick="0" advTm="2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ACS Play-Doh Factory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Partner asked City Council District Profiles</a:t>
            </a:r>
          </a:p>
          <a:p>
            <a:r>
              <a:rPr lang="en-US" sz="2400" dirty="0"/>
              <a:t>Extremely time consuming and costly </a:t>
            </a:r>
          </a:p>
          <a:p>
            <a:pPr lvl="1"/>
            <a:r>
              <a:rPr lang="en-US" sz="2400" dirty="0"/>
              <a:t>Sort 366 Census Tracts by City Council District</a:t>
            </a:r>
          </a:p>
          <a:p>
            <a:pPr lvl="1"/>
            <a:r>
              <a:rPr lang="en-US" sz="2400" dirty="0"/>
              <a:t>Overlap of Census Tracts</a:t>
            </a:r>
          </a:p>
          <a:p>
            <a:pPr lvl="1"/>
            <a:r>
              <a:rPr lang="en-US" sz="2400" dirty="0"/>
              <a:t>Aggregate data by geography</a:t>
            </a:r>
          </a:p>
          <a:p>
            <a:pPr lvl="1"/>
            <a:r>
              <a:rPr lang="en-US" sz="2400" dirty="0"/>
              <a:t>Aggregate data by variable</a:t>
            </a:r>
          </a:p>
          <a:p>
            <a:pPr lvl="1"/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72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2000"/>
    </mc:Choice>
    <mc:Fallback xmlns="">
      <p:transition spd="slow" advClick="0" advTm="2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41672"/>
            <a:ext cx="7200900" cy="1485900"/>
          </a:xfrm>
        </p:spPr>
        <p:txBody>
          <a:bodyPr/>
          <a:lstStyle/>
          <a:p>
            <a:r>
              <a:rPr lang="en-US" dirty="0"/>
              <a:t>Census Tracts by City Council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13" y="1569061"/>
            <a:ext cx="8420100" cy="47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8000"/>
    </mc:Choice>
    <mc:Fallback xmlns="">
      <p:transition spd="slow" advClick="0" advTm="1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Population by Age</a:t>
            </a:r>
          </a:p>
          <a:p>
            <a:r>
              <a:rPr lang="en-US" sz="2400" dirty="0"/>
              <a:t>Population Below Poverty</a:t>
            </a:r>
          </a:p>
          <a:p>
            <a:r>
              <a:rPr lang="en-US" sz="2400" dirty="0"/>
              <a:t>Insurance</a:t>
            </a:r>
          </a:p>
          <a:p>
            <a:r>
              <a:rPr lang="en-US" sz="2400" dirty="0"/>
              <a:t>Employment Status</a:t>
            </a:r>
          </a:p>
          <a:p>
            <a:r>
              <a:rPr lang="en-US" sz="2400" b="1" dirty="0"/>
              <a:t>Educational Attainment for Population 25+</a:t>
            </a:r>
          </a:p>
          <a:p>
            <a:pPr lvl="1"/>
            <a:r>
              <a:rPr lang="en-US" sz="2400" b="1" dirty="0"/>
              <a:t>Less than HS</a:t>
            </a:r>
          </a:p>
          <a:p>
            <a:pPr lvl="1"/>
            <a:r>
              <a:rPr lang="en-US" sz="2400" b="1" dirty="0"/>
              <a:t>Bachelor’s Degree or Higher</a:t>
            </a:r>
          </a:p>
          <a:p>
            <a:pPr lvl="1"/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0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071" y="685800"/>
            <a:ext cx="7508158" cy="1485900"/>
          </a:xfrm>
        </p:spPr>
        <p:txBody>
          <a:bodyPr/>
          <a:lstStyle/>
          <a:p>
            <a:r>
              <a:rPr lang="en-US" dirty="0"/>
              <a:t>S1501 Educational Attainment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39" y="1843547"/>
            <a:ext cx="8864122" cy="31709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939" y="3814916"/>
            <a:ext cx="2534435" cy="36379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9939" y="4621161"/>
            <a:ext cx="2534435" cy="3932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4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Attainment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8" y="2012829"/>
            <a:ext cx="8868696" cy="300932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55407" y="2171700"/>
            <a:ext cx="1524000" cy="6486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37006" y="2171700"/>
            <a:ext cx="1809138" cy="6486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8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5000"/>
    </mc:Choice>
    <mc:Fallback xmlns=""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Screen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06"/>
          <a:stretch/>
        </p:blipFill>
        <p:spPr>
          <a:xfrm>
            <a:off x="597371" y="1823885"/>
            <a:ext cx="8279866" cy="239415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50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15000"/>
    </mc:Choice>
    <mc:Fallback xmlns=""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" y="737419"/>
            <a:ext cx="8984174" cy="534137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5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3016</TotalTime>
  <Words>236</Words>
  <Application>Microsoft Office PowerPoint</Application>
  <PresentationFormat>On-screen Show (4:3)</PresentationFormat>
  <Paragraphs>51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Franklin Gothic Book</vt:lpstr>
      <vt:lpstr>Crop</vt:lpstr>
      <vt:lpstr>ACS Play-Doh Factory</vt:lpstr>
      <vt:lpstr>What is the ACS Play-Doh Factory?</vt:lpstr>
      <vt:lpstr>Why the ACS Play-Doh Factory</vt:lpstr>
      <vt:lpstr>Census Tracts by City Council District</vt:lpstr>
      <vt:lpstr>Request</vt:lpstr>
      <vt:lpstr>S1501 Educational Attainment</vt:lpstr>
      <vt:lpstr>Education Attainment</vt:lpstr>
      <vt:lpstr>Login 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Garza, Norma I</dc:creator>
  <cp:lastModifiedBy>Arena, Olivia</cp:lastModifiedBy>
  <cp:revision>116</cp:revision>
  <cp:lastPrinted>2016-03-23T21:30:31Z</cp:lastPrinted>
  <dcterms:created xsi:type="dcterms:W3CDTF">2016-03-15T14:52:55Z</dcterms:created>
  <dcterms:modified xsi:type="dcterms:W3CDTF">2017-10-06T17:32:28Z</dcterms:modified>
</cp:coreProperties>
</file>