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488" r:id="rId3"/>
    <p:sldId id="489" r:id="rId4"/>
    <p:sldId id="492" r:id="rId5"/>
    <p:sldId id="513" r:id="rId6"/>
    <p:sldId id="494" r:id="rId7"/>
    <p:sldId id="493" r:id="rId8"/>
    <p:sldId id="509" r:id="rId9"/>
    <p:sldId id="497" r:id="rId10"/>
    <p:sldId id="499" r:id="rId11"/>
    <p:sldId id="501" r:id="rId12"/>
    <p:sldId id="502" r:id="rId13"/>
    <p:sldId id="503" r:id="rId14"/>
    <p:sldId id="512" r:id="rId15"/>
    <p:sldId id="511" r:id="rId16"/>
    <p:sldId id="50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68"/>
    <a:srgbClr val="0067C6"/>
    <a:srgbClr val="FDC87D"/>
    <a:srgbClr val="D2EDDE"/>
    <a:srgbClr val="6E7649"/>
    <a:srgbClr val="9FC1D3"/>
    <a:srgbClr val="9E1B34"/>
    <a:srgbClr val="5B97B1"/>
    <a:srgbClr val="6D4921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85" autoAdjust="0"/>
  </p:normalViewPr>
  <p:slideViewPr>
    <p:cSldViewPr>
      <p:cViewPr>
        <p:scale>
          <a:sx n="83" d="100"/>
          <a:sy n="83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04EB80FE-A84F-4CFF-A01A-9ED8F77AC54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1BD1BAC1-EE1C-4549-BA4C-5180A8B9F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7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05781663-D8B5-4457-9428-1302B8E3DF9E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EFC379E1-51D3-4D02-A015-D6E86C949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1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9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1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12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3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6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1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1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7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7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ADF-6082-405F-BBD8-3F44EAC259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4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C48-C73F-4C6F-9B8D-D4230924E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251C-D3A4-4453-964A-EEDA712177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7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ADF-6082-405F-BBD8-3F44EAC259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8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1FD8-C888-4A5B-8E8A-2536A7765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85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430-9615-4567-BC4D-15BC9B971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E3BF-DC96-410B-894F-49CE609A0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6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6BF-90EB-499B-8E2E-731FBDDDA1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4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A9CD-A080-4836-9DB3-039A575BB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8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1E28-27E8-4B75-A96D-E76F3186E0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75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7616-1F02-49F3-A082-D8A3E60ECF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1FD8-C888-4A5B-8E8A-2536A7765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CD9B-6335-4F26-A0B1-42CBC1D616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70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CC48-C73F-4C6F-9B8D-D4230924E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2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251C-D3A4-4453-964A-EEDA712177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430-9615-4567-BC4D-15BC9B971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7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E3BF-DC96-410B-894F-49CE609A0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3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6BF-90EB-499B-8E2E-731FBDDDA1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A9CD-A080-4836-9DB3-039A575BB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0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1E28-27E8-4B75-A96D-E76F3186E0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4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7616-1F02-49F3-A082-D8A3E60ECF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0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CD9B-6335-4F26-A0B1-42CBC1D616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0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96F3-F90B-46DB-87E0-DC854937E4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96F3-F90B-46DB-87E0-DC854937E4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3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>
            <a:spLocks noChangeAspect="1"/>
          </p:cNvSpPr>
          <p:nvPr/>
        </p:nvSpPr>
        <p:spPr bwMode="gray">
          <a:xfrm>
            <a:off x="-1" y="-155846"/>
            <a:ext cx="4468091" cy="5651138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chemeClr val="bg1">
              <a:alpha val="21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10800000" flipV="1">
            <a:off x="650461" y="3880885"/>
            <a:ext cx="8036338" cy="504825"/>
          </a:xfrm>
        </p:spPr>
        <p:txBody>
          <a:bodyPr>
            <a:normAutofit fontScale="90000"/>
          </a:bodyPr>
          <a:lstStyle/>
          <a:p>
            <a:pPr algn="l"/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the Game: The Power of Indicators</a:t>
            </a:r>
            <a:b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woodstock_logo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2906" y="5162164"/>
            <a:ext cx="2848490" cy="96494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78029" y="6271746"/>
            <a:ext cx="8828073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82906" y="6351468"/>
            <a:ext cx="2955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Woodstockinst.org /// @</a:t>
            </a:r>
            <a:r>
              <a:rPr lang="en-US" sz="11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WoodstockInst</a:t>
            </a:r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029" y="5060656"/>
            <a:ext cx="4048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Spencer Cowan, Senior Vice President</a:t>
            </a:r>
            <a:endParaRPr lang="en-US" sz="1600" cap="sm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029" y="5648098"/>
            <a:ext cx="167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April, 2016</a:t>
            </a:r>
            <a:endParaRPr lang="en-US" cap="sm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5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District Data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" y="1280160"/>
            <a:ext cx="828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cap="smal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80384"/>
              </p:ext>
            </p:extLst>
          </p:nvPr>
        </p:nvGraphicFramePr>
        <p:xfrm>
          <a:off x="304799" y="1280157"/>
          <a:ext cx="8488329" cy="473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1"/>
                <a:gridCol w="1676400"/>
                <a:gridCol w="1676400"/>
                <a:gridCol w="1630328"/>
              </a:tblGrid>
              <a:tr h="1234637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Neighborhood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7C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Private-sector</a:t>
                      </a:r>
                      <a:r>
                        <a:rPr lang="en-US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Workers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7C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Without Access to a Plan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7C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Pct. without</a:t>
                      </a:r>
                      <a:r>
                        <a:rPr lang="en-US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Access to a Plan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7C6"/>
                    </a:solidFill>
                  </a:tcPr>
                </a:tc>
              </a:tr>
              <a:tr h="500715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Senate District 1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49,057</a:t>
                      </a: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26,928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54.9%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500715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Senate District 2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68,589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37,446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54.6%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500715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Senate District 3</a:t>
                      </a: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63,009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34,433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54.6%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500715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Senate District 4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63,824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34,294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53.7%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500715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Senate District 5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78,639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42,519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54.1%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500715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Senate District 6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107,653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58,182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54.0%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500715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Illinois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4,694,599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2,507,059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53.4%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7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IRA Proposal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" y="1280160"/>
            <a:ext cx="8282763" cy="494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Auto-enrollment </a:t>
            </a: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IRA</a:t>
            </a:r>
            <a:endParaRPr lang="en-US" sz="3200" cap="smal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contribution by payroll </a:t>
            </a: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deduction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all employers with 10 or more employees</a:t>
            </a:r>
            <a:endParaRPr lang="en-US" sz="28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Run </a:t>
            </a: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by a </a:t>
            </a: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state-appointed board</a:t>
            </a:r>
            <a:endParaRPr lang="en-US" sz="3200" cap="smal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Funds pooled together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managed by private investment company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Default 3% payroll deduction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in age-targeted fund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three other </a:t>
            </a: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options</a:t>
            </a:r>
            <a:endParaRPr lang="en-US" sz="28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0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Negotiation Process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" y="1280160"/>
            <a:ext cx="8282763" cy="534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Illinois Secure Choice Savings Program	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rebranding from auto-IRA</a:t>
            </a:r>
            <a:endParaRPr lang="en-US" sz="3200" cap="smal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Cost estimates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minimal cost to employers</a:t>
            </a:r>
            <a:endParaRPr lang="en-US" sz="28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least expensive alternative</a:t>
            </a:r>
            <a:endParaRPr lang="en-US" sz="3200" cap="smal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Build a coalition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nonprofits, some business associations, some financial institutions</a:t>
            </a:r>
            <a:endParaRPr lang="en-US" sz="3200" cap="small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Compromises to win over legislators</a:t>
            </a:r>
            <a:endParaRPr lang="en-US" sz="28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9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Choice Factsheets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35" y="1295400"/>
            <a:ext cx="3749365" cy="4846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532" y="1325460"/>
            <a:ext cx="3743268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Bill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" y="1280160"/>
            <a:ext cx="8282763" cy="573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Illinois Secure Choice Savings Plan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signed into law January 4, 2015</a:t>
            </a:r>
            <a:endParaRPr lang="en-US" sz="3200" cap="small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Mandatory for larger employers (25+)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more than 2 years old and don’t offer a retirement plan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Plan is a Roth-type IRA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not deductible, tax-free </a:t>
            </a: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withdrawal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no current state tax receipt impact</a:t>
            </a:r>
            <a:endParaRPr lang="en-US" sz="28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no employer contribution allowed to avoid ERISA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6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" y="1280160"/>
            <a:ext cx="8282763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Indicators to define the problem</a:t>
            </a:r>
            <a:endParaRPr lang="en-US" sz="3200" cap="smal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establish the policy context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define the dimension of the problem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establish the metric to be changed</a:t>
            </a:r>
            <a:endParaRPr lang="en-US" sz="26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Indicators as a tool for advocates</a:t>
            </a:r>
            <a:endParaRPr lang="en-US" sz="3200" cap="smal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as part of policy advocacy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to influence policy makers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to be used in conjunction with political skills to change the trajectory</a:t>
            </a:r>
          </a:p>
        </p:txBody>
      </p: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9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the Context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" y="1280160"/>
            <a:ext cx="8282763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Social Security was not meant as a sole-source retirement plan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supplemented by pension and savings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Pensions becoming rare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fewer employers offering any plan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replaced by defined contribution plans</a:t>
            </a:r>
            <a:endParaRPr lang="en-US" sz="28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Workers are not saving enough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Issue gaining national attention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but no national solution, left to </a:t>
            </a: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states</a:t>
            </a:r>
            <a:endParaRPr lang="en-US" sz="28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4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Replacement Rate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" y="65810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Social Security Administration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280160"/>
            <a:ext cx="854866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 Sources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" y="65810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Employee Benefits Research Institute, 2010 data</a:t>
            </a: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280160"/>
            <a:ext cx="855878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a Plan at Work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" y="65810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Employee Benefits Research Institute, 2010 data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280160"/>
            <a:ext cx="854866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Accounts by Age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" y="65810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Employee Benefits Research Institute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280160"/>
            <a:ext cx="854866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in Accounts by Age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" y="65810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National Institute on Retirement Security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280160"/>
            <a:ext cx="854866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Implications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" y="1280160"/>
            <a:ext cx="8282763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If nothing is done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many retirees will face decreased standard of living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many adults will need to help support their aging parents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government will face increased pressure to bolster the social safety net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business will face diminished investment from retirement </a:t>
            </a: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plans</a:t>
            </a:r>
            <a:endParaRPr lang="en-US" sz="2800" cap="small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5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91072"/>
            <a:ext cx="2057400" cy="365125"/>
          </a:xfrm>
        </p:spPr>
        <p:txBody>
          <a:bodyPr/>
          <a:lstStyle/>
          <a:p>
            <a:fld id="{925B98A1-FD60-4C27-848C-CEA6CA460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04187"/>
            <a:ext cx="8290206" cy="700952"/>
          </a:xfrm>
        </p:spPr>
        <p:txBody>
          <a:bodyPr>
            <a:noAutofit/>
          </a:bodyPr>
          <a:lstStyle/>
          <a:p>
            <a:r>
              <a:rPr lang="en-US" cap="sm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Indicators</a:t>
            </a:r>
            <a:endParaRPr lang="en-US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" y="986172"/>
            <a:ext cx="8724944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" y="1280160"/>
            <a:ext cx="8282763" cy="420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 million private-sector workers (53.4%) in Illinois do not have access to a retirement savings plan at work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315,600 in </a:t>
            </a: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accommodation/food </a:t>
            </a: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services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357,600 in health </a:t>
            </a:r>
            <a:r>
              <a:rPr lang="en-US" sz="2800" cap="small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care/social </a:t>
            </a: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assistance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cap="small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305,500 in retail trades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cap="small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Broken down by legislative </a:t>
            </a:r>
            <a:r>
              <a:rPr lang="en-US" sz="3200" cap="small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district</a:t>
            </a:r>
            <a:endParaRPr lang="en-US" sz="3200" cap="smal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587" y="6291072"/>
            <a:ext cx="492341" cy="31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4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64115</TotalTime>
  <Words>465</Words>
  <Application>Microsoft Office PowerPoint</Application>
  <PresentationFormat>On-screen Show (4:3)</PresentationFormat>
  <Paragraphs>135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2_Office Theme</vt:lpstr>
      <vt:lpstr>Changing the Game: The Power of Indicators </vt:lpstr>
      <vt:lpstr>Establishing the Context</vt:lpstr>
      <vt:lpstr>SS Replacement Rate</vt:lpstr>
      <vt:lpstr>Retirement Income Sources</vt:lpstr>
      <vt:lpstr>Access to a Plan at Work</vt:lpstr>
      <vt:lpstr>Retirement Accounts by Age</vt:lpstr>
      <vt:lpstr>Amount in Accounts by Age</vt:lpstr>
      <vt:lpstr>Policy Implications</vt:lpstr>
      <vt:lpstr>Neighborhood Indicators</vt:lpstr>
      <vt:lpstr>Legislative District Data</vt:lpstr>
      <vt:lpstr>Automatic IRA Proposal</vt:lpstr>
      <vt:lpstr>The Negotiation Process</vt:lpstr>
      <vt:lpstr>Secure Choice Factsheets</vt:lpstr>
      <vt:lpstr>The Final Bill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Tom Feltner</dc:creator>
  <cp:lastModifiedBy>Abazajian, Katya</cp:lastModifiedBy>
  <cp:revision>3074</cp:revision>
  <cp:lastPrinted>2016-03-14T19:27:15Z</cp:lastPrinted>
  <dcterms:created xsi:type="dcterms:W3CDTF">2010-04-29T19:39:01Z</dcterms:created>
  <dcterms:modified xsi:type="dcterms:W3CDTF">2016-03-24T17:05:43Z</dcterms:modified>
</cp:coreProperties>
</file>