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93" r:id="rId2"/>
    <p:sldId id="405" r:id="rId3"/>
    <p:sldId id="390" r:id="rId4"/>
    <p:sldId id="391" r:id="rId5"/>
    <p:sldId id="394" r:id="rId6"/>
    <p:sldId id="406" r:id="rId7"/>
    <p:sldId id="392" r:id="rId8"/>
    <p:sldId id="395" r:id="rId9"/>
    <p:sldId id="409" r:id="rId10"/>
    <p:sldId id="398" r:id="rId11"/>
    <p:sldId id="399" r:id="rId12"/>
    <p:sldId id="401" r:id="rId13"/>
    <p:sldId id="407" r:id="rId14"/>
    <p:sldId id="410" r:id="rId15"/>
    <p:sldId id="40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238"/>
    <a:srgbClr val="FFCCFF"/>
    <a:srgbClr val="D18515"/>
    <a:srgbClr val="DF1734"/>
    <a:srgbClr val="426C26"/>
    <a:srgbClr val="0089E6"/>
    <a:srgbClr val="0069B0"/>
    <a:srgbClr val="3366CC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61" autoAdjust="0"/>
    <p:restoredTop sz="79713" autoAdjust="0"/>
  </p:normalViewPr>
  <p:slideViewPr>
    <p:cSldViewPr>
      <p:cViewPr>
        <p:scale>
          <a:sx n="83" d="100"/>
          <a:sy n="83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notesViewPr>
    <p:cSldViewPr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53E37-5C14-421E-BFF7-EE7B8E023BB4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CF14A6-4FF8-4B62-8F7D-671811EFCC7A}">
      <dgm:prSet phldrT="[Text]" custT="1"/>
      <dgm:spPr/>
      <dgm:t>
        <a:bodyPr/>
        <a:lstStyle/>
        <a:p>
          <a:r>
            <a:rPr lang="en-US" sz="2400" dirty="0" smtClean="0"/>
            <a:t>Step 1: Define Scope</a:t>
          </a:r>
          <a:endParaRPr lang="en-US" sz="2400" dirty="0"/>
        </a:p>
      </dgm:t>
    </dgm:pt>
    <dgm:pt modelId="{004C3AE4-6C18-4887-BAA9-F1523FEC0928}" type="parTrans" cxnId="{FD906C4E-D14F-4535-AF6A-5D8FEF3D595A}">
      <dgm:prSet/>
      <dgm:spPr/>
      <dgm:t>
        <a:bodyPr/>
        <a:lstStyle/>
        <a:p>
          <a:endParaRPr lang="en-US"/>
        </a:p>
      </dgm:t>
    </dgm:pt>
    <dgm:pt modelId="{9FA9015E-2B8B-4435-9720-AE38B1D95146}" type="sibTrans" cxnId="{FD906C4E-D14F-4535-AF6A-5D8FEF3D595A}">
      <dgm:prSet/>
      <dgm:spPr/>
      <dgm:t>
        <a:bodyPr/>
        <a:lstStyle/>
        <a:p>
          <a:endParaRPr lang="en-US"/>
        </a:p>
      </dgm:t>
    </dgm:pt>
    <dgm:pt modelId="{4464074A-1FEC-482E-B22F-3FCE6031236D}">
      <dgm:prSet phldrT="[Text]" custT="1"/>
      <dgm:spPr/>
      <dgm:t>
        <a:bodyPr/>
        <a:lstStyle/>
        <a:p>
          <a:r>
            <a:rPr lang="en-US" sz="2400" dirty="0" smtClean="0"/>
            <a:t>Step 2: </a:t>
          </a:r>
          <a:r>
            <a:rPr lang="en-US" sz="2400" smtClean="0"/>
            <a:t>Assess Needs</a:t>
          </a:r>
          <a:endParaRPr lang="en-US" sz="2400" dirty="0"/>
        </a:p>
      </dgm:t>
    </dgm:pt>
    <dgm:pt modelId="{D1E84197-62A6-4C04-9775-D6AD462C8DAB}" type="parTrans" cxnId="{DA1F27BB-FA73-41EE-AE61-97EEFA1AE0A6}">
      <dgm:prSet/>
      <dgm:spPr/>
      <dgm:t>
        <a:bodyPr/>
        <a:lstStyle/>
        <a:p>
          <a:endParaRPr lang="en-US"/>
        </a:p>
      </dgm:t>
    </dgm:pt>
    <dgm:pt modelId="{7630E8F5-8A7D-4738-8C6C-AC32F24AC225}" type="sibTrans" cxnId="{DA1F27BB-FA73-41EE-AE61-97EEFA1AE0A6}">
      <dgm:prSet/>
      <dgm:spPr/>
      <dgm:t>
        <a:bodyPr/>
        <a:lstStyle/>
        <a:p>
          <a:endParaRPr lang="en-US"/>
        </a:p>
      </dgm:t>
    </dgm:pt>
    <dgm:pt modelId="{ADCC695A-99D4-4457-8635-1B59A46BEDA6}">
      <dgm:prSet phldrT="[Text]" custT="1"/>
      <dgm:spPr/>
      <dgm:t>
        <a:bodyPr/>
        <a:lstStyle/>
        <a:p>
          <a:r>
            <a:rPr lang="en-US" sz="2400" dirty="0" smtClean="0"/>
            <a:t>Step 3: Identify Assets</a:t>
          </a:r>
        </a:p>
      </dgm:t>
    </dgm:pt>
    <dgm:pt modelId="{A1C63DE1-2704-455C-9514-DE01B1CDC240}" type="parTrans" cxnId="{CD0AB1F0-70D7-46E2-87CF-E317105DE324}">
      <dgm:prSet/>
      <dgm:spPr/>
      <dgm:t>
        <a:bodyPr/>
        <a:lstStyle/>
        <a:p>
          <a:endParaRPr lang="en-US"/>
        </a:p>
      </dgm:t>
    </dgm:pt>
    <dgm:pt modelId="{A7427995-7E7D-486A-BBFE-26D99AB032BC}" type="sibTrans" cxnId="{CD0AB1F0-70D7-46E2-87CF-E317105DE324}">
      <dgm:prSet/>
      <dgm:spPr/>
      <dgm:t>
        <a:bodyPr/>
        <a:lstStyle/>
        <a:p>
          <a:endParaRPr lang="en-US"/>
        </a:p>
      </dgm:t>
    </dgm:pt>
    <dgm:pt modelId="{7B98517A-412B-4E1E-8DE1-1EBF905158A0}">
      <dgm:prSet custT="1"/>
      <dgm:spPr/>
      <dgm:t>
        <a:bodyPr/>
        <a:lstStyle/>
        <a:p>
          <a:r>
            <a:rPr lang="en-US" sz="2400" dirty="0" smtClean="0"/>
            <a:t>Step 4: Define Gaps and Opportunities</a:t>
          </a:r>
          <a:endParaRPr lang="en-US" sz="2400" dirty="0"/>
        </a:p>
      </dgm:t>
    </dgm:pt>
    <dgm:pt modelId="{925E2248-D9B8-444A-9560-7F354E02948D}" type="parTrans" cxnId="{EB8A453A-0527-4E86-AA96-43E36B803424}">
      <dgm:prSet/>
      <dgm:spPr/>
      <dgm:t>
        <a:bodyPr/>
        <a:lstStyle/>
        <a:p>
          <a:endParaRPr lang="en-US"/>
        </a:p>
      </dgm:t>
    </dgm:pt>
    <dgm:pt modelId="{5C090AAE-3F0D-481A-9CEC-11806F20A207}" type="sibTrans" cxnId="{EB8A453A-0527-4E86-AA96-43E36B803424}">
      <dgm:prSet/>
      <dgm:spPr/>
      <dgm:t>
        <a:bodyPr/>
        <a:lstStyle/>
        <a:p>
          <a:endParaRPr lang="en-US"/>
        </a:p>
      </dgm:t>
    </dgm:pt>
    <dgm:pt modelId="{DC72B8CB-DD1A-462C-BC6F-DC865FFF433F}">
      <dgm:prSet custT="1"/>
      <dgm:spPr/>
      <dgm:t>
        <a:bodyPr/>
        <a:lstStyle/>
        <a:p>
          <a:r>
            <a:rPr lang="en-US" sz="2400" dirty="0" smtClean="0"/>
            <a:t>Step 5: Print Report</a:t>
          </a:r>
          <a:endParaRPr lang="en-US" sz="2400" dirty="0"/>
        </a:p>
      </dgm:t>
    </dgm:pt>
    <dgm:pt modelId="{5038F4C6-CD4B-4C6B-A11F-A1EDA0C6CCA9}" type="parTrans" cxnId="{A39B9988-3580-45DD-AEB4-D78BFB00AB47}">
      <dgm:prSet/>
      <dgm:spPr/>
      <dgm:t>
        <a:bodyPr/>
        <a:lstStyle/>
        <a:p>
          <a:endParaRPr lang="en-US"/>
        </a:p>
      </dgm:t>
    </dgm:pt>
    <dgm:pt modelId="{BB288434-DD47-4128-B28F-47C54D19159E}" type="sibTrans" cxnId="{A39B9988-3580-45DD-AEB4-D78BFB00AB47}">
      <dgm:prSet/>
      <dgm:spPr/>
      <dgm:t>
        <a:bodyPr/>
        <a:lstStyle/>
        <a:p>
          <a:endParaRPr lang="en-US"/>
        </a:p>
      </dgm:t>
    </dgm:pt>
    <dgm:pt modelId="{37591489-233C-4F46-B6ED-96B870155273}" type="pres">
      <dgm:prSet presAssocID="{A3353E37-5C14-421E-BFF7-EE7B8E023BB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AD666-AF05-4B73-8D46-05E4103E1FCD}" type="pres">
      <dgm:prSet presAssocID="{22CF14A6-4FF8-4B62-8F7D-671811EFCC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52C83-0DB2-4702-840A-42D35B42FC39}" type="pres">
      <dgm:prSet presAssocID="{9FA9015E-2B8B-4435-9720-AE38B1D9514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463BF2D-E3E4-4282-B133-1DCA94C76CCE}" type="pres">
      <dgm:prSet presAssocID="{9FA9015E-2B8B-4435-9720-AE38B1D9514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812F789-0FEA-47A9-8FB9-D58F3248C7C3}" type="pres">
      <dgm:prSet presAssocID="{4464074A-1FEC-482E-B22F-3FCE603123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0E725-F1B5-40A1-B701-41A39A40DFBE}" type="pres">
      <dgm:prSet presAssocID="{7630E8F5-8A7D-4738-8C6C-AC32F24AC22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006B04F-D3CC-446B-92D1-9C41524D7E04}" type="pres">
      <dgm:prSet presAssocID="{7630E8F5-8A7D-4738-8C6C-AC32F24AC22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BC9C2F7-78B9-40AA-BBE2-4E4B6C74D690}" type="pres">
      <dgm:prSet presAssocID="{ADCC695A-99D4-4457-8635-1B59A46BED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BC821-5D48-4E10-BEC4-71A9FE18088C}" type="pres">
      <dgm:prSet presAssocID="{A7427995-7E7D-486A-BBFE-26D99AB032B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1CD47C7-468A-4CBC-B872-96AA50FD14AF}" type="pres">
      <dgm:prSet presAssocID="{A7427995-7E7D-486A-BBFE-26D99AB032B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FF62D79-CB81-418A-8EBE-DD4CBEFD6D88}" type="pres">
      <dgm:prSet presAssocID="{7B98517A-412B-4E1E-8DE1-1EBF905158A0}" presName="node" presStyleLbl="node1" presStyleIdx="3" presStyleCnt="5" custScaleY="15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4918-BA45-4957-8BB3-51378920851C}" type="pres">
      <dgm:prSet presAssocID="{5C090AAE-3F0D-481A-9CEC-11806F20A20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906C55C-D1F8-4A13-8C15-E53A5DD63D50}" type="pres">
      <dgm:prSet presAssocID="{5C090AAE-3F0D-481A-9CEC-11806F20A20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425247B-E1B0-4CD1-905C-ADCB2574DDD4}" type="pres">
      <dgm:prSet presAssocID="{DC72B8CB-DD1A-462C-BC6F-DC865FFF43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6EA62-779E-46CD-BA75-D7287DF12DF0}" type="presOf" srcId="{9FA9015E-2B8B-4435-9720-AE38B1D95146}" destId="{D2C52C83-0DB2-4702-840A-42D35B42FC39}" srcOrd="0" destOrd="0" presId="urn:microsoft.com/office/officeart/2005/8/layout/process2"/>
    <dgm:cxn modelId="{C82834AC-320D-4F29-914E-FFF52CD09D6D}" type="presOf" srcId="{5C090AAE-3F0D-481A-9CEC-11806F20A207}" destId="{4906C55C-D1F8-4A13-8C15-E53A5DD63D50}" srcOrd="1" destOrd="0" presId="urn:microsoft.com/office/officeart/2005/8/layout/process2"/>
    <dgm:cxn modelId="{2C0D5DE9-D885-4326-A218-06F947AA21D6}" type="presOf" srcId="{ADCC695A-99D4-4457-8635-1B59A46BEDA6}" destId="{3BC9C2F7-78B9-40AA-BBE2-4E4B6C74D690}" srcOrd="0" destOrd="0" presId="urn:microsoft.com/office/officeart/2005/8/layout/process2"/>
    <dgm:cxn modelId="{FD906C4E-D14F-4535-AF6A-5D8FEF3D595A}" srcId="{A3353E37-5C14-421E-BFF7-EE7B8E023BB4}" destId="{22CF14A6-4FF8-4B62-8F7D-671811EFCC7A}" srcOrd="0" destOrd="0" parTransId="{004C3AE4-6C18-4887-BAA9-F1523FEC0928}" sibTransId="{9FA9015E-2B8B-4435-9720-AE38B1D95146}"/>
    <dgm:cxn modelId="{A39B9988-3580-45DD-AEB4-D78BFB00AB47}" srcId="{A3353E37-5C14-421E-BFF7-EE7B8E023BB4}" destId="{DC72B8CB-DD1A-462C-BC6F-DC865FFF433F}" srcOrd="4" destOrd="0" parTransId="{5038F4C6-CD4B-4C6B-A11F-A1EDA0C6CCA9}" sibTransId="{BB288434-DD47-4128-B28F-47C54D19159E}"/>
    <dgm:cxn modelId="{CD0AB1F0-70D7-46E2-87CF-E317105DE324}" srcId="{A3353E37-5C14-421E-BFF7-EE7B8E023BB4}" destId="{ADCC695A-99D4-4457-8635-1B59A46BEDA6}" srcOrd="2" destOrd="0" parTransId="{A1C63DE1-2704-455C-9514-DE01B1CDC240}" sibTransId="{A7427995-7E7D-486A-BBFE-26D99AB032BC}"/>
    <dgm:cxn modelId="{0DD1B71E-7059-4890-9124-7E35E71A7C38}" type="presOf" srcId="{5C090AAE-3F0D-481A-9CEC-11806F20A207}" destId="{8B184918-BA45-4957-8BB3-51378920851C}" srcOrd="0" destOrd="0" presId="urn:microsoft.com/office/officeart/2005/8/layout/process2"/>
    <dgm:cxn modelId="{A0F1A83C-8207-4A43-BE9C-A1F43EEBEA82}" type="presOf" srcId="{7630E8F5-8A7D-4738-8C6C-AC32F24AC225}" destId="{0FA0E725-F1B5-40A1-B701-41A39A40DFBE}" srcOrd="0" destOrd="0" presId="urn:microsoft.com/office/officeart/2005/8/layout/process2"/>
    <dgm:cxn modelId="{EB8A453A-0527-4E86-AA96-43E36B803424}" srcId="{A3353E37-5C14-421E-BFF7-EE7B8E023BB4}" destId="{7B98517A-412B-4E1E-8DE1-1EBF905158A0}" srcOrd="3" destOrd="0" parTransId="{925E2248-D9B8-444A-9560-7F354E02948D}" sibTransId="{5C090AAE-3F0D-481A-9CEC-11806F20A207}"/>
    <dgm:cxn modelId="{8DA0BE98-6DE6-4E67-B591-4A2A45E05B5A}" type="presOf" srcId="{A7427995-7E7D-486A-BBFE-26D99AB032BC}" destId="{0EABC821-5D48-4E10-BEC4-71A9FE18088C}" srcOrd="0" destOrd="0" presId="urn:microsoft.com/office/officeart/2005/8/layout/process2"/>
    <dgm:cxn modelId="{17FA06CB-0D34-4814-930D-1B49EA41F42A}" type="presOf" srcId="{7630E8F5-8A7D-4738-8C6C-AC32F24AC225}" destId="{A006B04F-D3CC-446B-92D1-9C41524D7E04}" srcOrd="1" destOrd="0" presId="urn:microsoft.com/office/officeart/2005/8/layout/process2"/>
    <dgm:cxn modelId="{FF5D5638-4DAA-4908-91E2-7AE4E6E7A820}" type="presOf" srcId="{DC72B8CB-DD1A-462C-BC6F-DC865FFF433F}" destId="{A425247B-E1B0-4CD1-905C-ADCB2574DDD4}" srcOrd="0" destOrd="0" presId="urn:microsoft.com/office/officeart/2005/8/layout/process2"/>
    <dgm:cxn modelId="{CD32BED2-D7CD-4433-8EF9-489E0E641EB8}" type="presOf" srcId="{4464074A-1FEC-482E-B22F-3FCE6031236D}" destId="{0812F789-0FEA-47A9-8FB9-D58F3248C7C3}" srcOrd="0" destOrd="0" presId="urn:microsoft.com/office/officeart/2005/8/layout/process2"/>
    <dgm:cxn modelId="{B0E21B43-6C06-4CDB-9E05-CDD50B2AB303}" type="presOf" srcId="{9FA9015E-2B8B-4435-9720-AE38B1D95146}" destId="{5463BF2D-E3E4-4282-B133-1DCA94C76CCE}" srcOrd="1" destOrd="0" presId="urn:microsoft.com/office/officeart/2005/8/layout/process2"/>
    <dgm:cxn modelId="{40F70BD9-3EB2-40E8-AFA0-1B82AF057920}" type="presOf" srcId="{7B98517A-412B-4E1E-8DE1-1EBF905158A0}" destId="{FFF62D79-CB81-418A-8EBE-DD4CBEFD6D88}" srcOrd="0" destOrd="0" presId="urn:microsoft.com/office/officeart/2005/8/layout/process2"/>
    <dgm:cxn modelId="{27A74293-CA00-4C16-9EB4-B2A842893B1A}" type="presOf" srcId="{22CF14A6-4FF8-4B62-8F7D-671811EFCC7A}" destId="{36FAD666-AF05-4B73-8D46-05E4103E1FCD}" srcOrd="0" destOrd="0" presId="urn:microsoft.com/office/officeart/2005/8/layout/process2"/>
    <dgm:cxn modelId="{DFF6AB64-53E8-45CF-A71E-B24968B7A380}" type="presOf" srcId="{A7427995-7E7D-486A-BBFE-26D99AB032BC}" destId="{D1CD47C7-468A-4CBC-B872-96AA50FD14AF}" srcOrd="1" destOrd="0" presId="urn:microsoft.com/office/officeart/2005/8/layout/process2"/>
    <dgm:cxn modelId="{DA1F27BB-FA73-41EE-AE61-97EEFA1AE0A6}" srcId="{A3353E37-5C14-421E-BFF7-EE7B8E023BB4}" destId="{4464074A-1FEC-482E-B22F-3FCE6031236D}" srcOrd="1" destOrd="0" parTransId="{D1E84197-62A6-4C04-9775-D6AD462C8DAB}" sibTransId="{7630E8F5-8A7D-4738-8C6C-AC32F24AC225}"/>
    <dgm:cxn modelId="{E9B54D80-2DD9-410B-8FB7-8102D85379ED}" type="presOf" srcId="{A3353E37-5C14-421E-BFF7-EE7B8E023BB4}" destId="{37591489-233C-4F46-B6ED-96B870155273}" srcOrd="0" destOrd="0" presId="urn:microsoft.com/office/officeart/2005/8/layout/process2"/>
    <dgm:cxn modelId="{4320FF5F-45FC-465D-B2F9-B302892E4413}" type="presParOf" srcId="{37591489-233C-4F46-B6ED-96B870155273}" destId="{36FAD666-AF05-4B73-8D46-05E4103E1FCD}" srcOrd="0" destOrd="0" presId="urn:microsoft.com/office/officeart/2005/8/layout/process2"/>
    <dgm:cxn modelId="{8849483D-A329-4774-88D2-C3DEA59A2605}" type="presParOf" srcId="{37591489-233C-4F46-B6ED-96B870155273}" destId="{D2C52C83-0DB2-4702-840A-42D35B42FC39}" srcOrd="1" destOrd="0" presId="urn:microsoft.com/office/officeart/2005/8/layout/process2"/>
    <dgm:cxn modelId="{1194F8D1-100C-46F6-BB97-A53BB9C76610}" type="presParOf" srcId="{D2C52C83-0DB2-4702-840A-42D35B42FC39}" destId="{5463BF2D-E3E4-4282-B133-1DCA94C76CCE}" srcOrd="0" destOrd="0" presId="urn:microsoft.com/office/officeart/2005/8/layout/process2"/>
    <dgm:cxn modelId="{FA3DF317-E451-4E2F-A6C4-C5E7026068D0}" type="presParOf" srcId="{37591489-233C-4F46-B6ED-96B870155273}" destId="{0812F789-0FEA-47A9-8FB9-D58F3248C7C3}" srcOrd="2" destOrd="0" presId="urn:microsoft.com/office/officeart/2005/8/layout/process2"/>
    <dgm:cxn modelId="{507EECD7-E5A2-4D1C-AD9A-BC10A773D78B}" type="presParOf" srcId="{37591489-233C-4F46-B6ED-96B870155273}" destId="{0FA0E725-F1B5-40A1-B701-41A39A40DFBE}" srcOrd="3" destOrd="0" presId="urn:microsoft.com/office/officeart/2005/8/layout/process2"/>
    <dgm:cxn modelId="{D919365C-5CCE-4308-9D6D-FADB57C7083B}" type="presParOf" srcId="{0FA0E725-F1B5-40A1-B701-41A39A40DFBE}" destId="{A006B04F-D3CC-446B-92D1-9C41524D7E04}" srcOrd="0" destOrd="0" presId="urn:microsoft.com/office/officeart/2005/8/layout/process2"/>
    <dgm:cxn modelId="{4F47CAE1-5662-48B2-AE73-0B29B1B3994D}" type="presParOf" srcId="{37591489-233C-4F46-B6ED-96B870155273}" destId="{3BC9C2F7-78B9-40AA-BBE2-4E4B6C74D690}" srcOrd="4" destOrd="0" presId="urn:microsoft.com/office/officeart/2005/8/layout/process2"/>
    <dgm:cxn modelId="{2F4B7C6C-9980-49EE-8850-A3DF492B7F83}" type="presParOf" srcId="{37591489-233C-4F46-B6ED-96B870155273}" destId="{0EABC821-5D48-4E10-BEC4-71A9FE18088C}" srcOrd="5" destOrd="0" presId="urn:microsoft.com/office/officeart/2005/8/layout/process2"/>
    <dgm:cxn modelId="{D398F0C2-2C94-4F69-8F50-EA7B959F9E04}" type="presParOf" srcId="{0EABC821-5D48-4E10-BEC4-71A9FE18088C}" destId="{D1CD47C7-468A-4CBC-B872-96AA50FD14AF}" srcOrd="0" destOrd="0" presId="urn:microsoft.com/office/officeart/2005/8/layout/process2"/>
    <dgm:cxn modelId="{CF39F6AA-4B70-4F7C-93BD-59B37617B933}" type="presParOf" srcId="{37591489-233C-4F46-B6ED-96B870155273}" destId="{FFF62D79-CB81-418A-8EBE-DD4CBEFD6D88}" srcOrd="6" destOrd="0" presId="urn:microsoft.com/office/officeart/2005/8/layout/process2"/>
    <dgm:cxn modelId="{B76B566F-EF84-4A4B-A8DB-647D1173B1E4}" type="presParOf" srcId="{37591489-233C-4F46-B6ED-96B870155273}" destId="{8B184918-BA45-4957-8BB3-51378920851C}" srcOrd="7" destOrd="0" presId="urn:microsoft.com/office/officeart/2005/8/layout/process2"/>
    <dgm:cxn modelId="{F098D03B-96AF-42FB-8709-FF8E2603B22F}" type="presParOf" srcId="{8B184918-BA45-4957-8BB3-51378920851C}" destId="{4906C55C-D1F8-4A13-8C15-E53A5DD63D50}" srcOrd="0" destOrd="0" presId="urn:microsoft.com/office/officeart/2005/8/layout/process2"/>
    <dgm:cxn modelId="{0FAE0E7A-9195-4A52-A40D-EEE06131C644}" type="presParOf" srcId="{37591489-233C-4F46-B6ED-96B870155273}" destId="{A425247B-E1B0-4CD1-905C-ADCB2574DDD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D666-AF05-4B73-8D46-05E4103E1FCD}">
      <dsp:nvSpPr>
        <dsp:cNvPr id="0" name=""/>
        <dsp:cNvSpPr/>
      </dsp:nvSpPr>
      <dsp:spPr>
        <a:xfrm>
          <a:off x="2533892" y="3060"/>
          <a:ext cx="2704614" cy="676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Step 1: Define Scope</a:t>
          </a:r>
          <a:endParaRPr lang="en-US" sz="2400" kern="1200" dirty="0"/>
        </a:p>
      </dsp:txBody>
      <dsp:txXfrm>
        <a:off x="2553696" y="22864"/>
        <a:ext cx="2665006" cy="636545"/>
      </dsp:txXfrm>
    </dsp:sp>
    <dsp:sp modelId="{D2C52C83-0DB2-4702-840A-42D35B42FC39}">
      <dsp:nvSpPr>
        <dsp:cNvPr id="0" name=""/>
        <dsp:cNvSpPr/>
      </dsp:nvSpPr>
      <dsp:spPr>
        <a:xfrm rot="5400000">
          <a:off x="3759421" y="696117"/>
          <a:ext cx="253557" cy="304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794920" y="721473"/>
        <a:ext cx="182561" cy="177490"/>
      </dsp:txXfrm>
    </dsp:sp>
    <dsp:sp modelId="{0812F789-0FEA-47A9-8FB9-D58F3248C7C3}">
      <dsp:nvSpPr>
        <dsp:cNvPr id="0" name=""/>
        <dsp:cNvSpPr/>
      </dsp:nvSpPr>
      <dsp:spPr>
        <a:xfrm>
          <a:off x="2533892" y="1017290"/>
          <a:ext cx="2704614" cy="676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Step 2: </a:t>
          </a:r>
          <a:r>
            <a:rPr lang="en-US" sz="2400" kern="1200" smtClean="0"/>
            <a:t>Assess Needs</a:t>
          </a:r>
          <a:endParaRPr lang="en-US" sz="2400" kern="1200" dirty="0"/>
        </a:p>
      </dsp:txBody>
      <dsp:txXfrm>
        <a:off x="2553696" y="1037094"/>
        <a:ext cx="2665006" cy="636545"/>
      </dsp:txXfrm>
    </dsp:sp>
    <dsp:sp modelId="{0FA0E725-F1B5-40A1-B701-41A39A40DFBE}">
      <dsp:nvSpPr>
        <dsp:cNvPr id="0" name=""/>
        <dsp:cNvSpPr/>
      </dsp:nvSpPr>
      <dsp:spPr>
        <a:xfrm rot="5400000">
          <a:off x="3759421" y="1710347"/>
          <a:ext cx="253557" cy="304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794920" y="1735703"/>
        <a:ext cx="182561" cy="177490"/>
      </dsp:txXfrm>
    </dsp:sp>
    <dsp:sp modelId="{3BC9C2F7-78B9-40AA-BBE2-4E4B6C74D690}">
      <dsp:nvSpPr>
        <dsp:cNvPr id="0" name=""/>
        <dsp:cNvSpPr/>
      </dsp:nvSpPr>
      <dsp:spPr>
        <a:xfrm>
          <a:off x="2533892" y="2031520"/>
          <a:ext cx="2704614" cy="676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Step 3: Identify Assets</a:t>
          </a:r>
        </a:p>
      </dsp:txBody>
      <dsp:txXfrm>
        <a:off x="2553696" y="2051324"/>
        <a:ext cx="2665006" cy="636545"/>
      </dsp:txXfrm>
    </dsp:sp>
    <dsp:sp modelId="{0EABC821-5D48-4E10-BEC4-71A9FE18088C}">
      <dsp:nvSpPr>
        <dsp:cNvPr id="0" name=""/>
        <dsp:cNvSpPr/>
      </dsp:nvSpPr>
      <dsp:spPr>
        <a:xfrm rot="5400000">
          <a:off x="3759421" y="2724578"/>
          <a:ext cx="253557" cy="304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794920" y="2749934"/>
        <a:ext cx="182561" cy="177490"/>
      </dsp:txXfrm>
    </dsp:sp>
    <dsp:sp modelId="{FFF62D79-CB81-418A-8EBE-DD4CBEFD6D88}">
      <dsp:nvSpPr>
        <dsp:cNvPr id="0" name=""/>
        <dsp:cNvSpPr/>
      </dsp:nvSpPr>
      <dsp:spPr>
        <a:xfrm>
          <a:off x="2533892" y="3045751"/>
          <a:ext cx="2704614" cy="10423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Step 4: Define Gaps and Opportunities</a:t>
          </a:r>
          <a:endParaRPr lang="en-US" sz="2400" kern="1200" dirty="0"/>
        </a:p>
      </dsp:txBody>
      <dsp:txXfrm>
        <a:off x="2564422" y="3076281"/>
        <a:ext cx="2643554" cy="981298"/>
      </dsp:txXfrm>
    </dsp:sp>
    <dsp:sp modelId="{8B184918-BA45-4957-8BB3-51378920851C}">
      <dsp:nvSpPr>
        <dsp:cNvPr id="0" name=""/>
        <dsp:cNvSpPr/>
      </dsp:nvSpPr>
      <dsp:spPr>
        <a:xfrm rot="5400000">
          <a:off x="3759421" y="4105013"/>
          <a:ext cx="253557" cy="304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794920" y="4130369"/>
        <a:ext cx="182561" cy="177490"/>
      </dsp:txXfrm>
    </dsp:sp>
    <dsp:sp modelId="{A425247B-E1B0-4CD1-905C-ADCB2574DDD4}">
      <dsp:nvSpPr>
        <dsp:cNvPr id="0" name=""/>
        <dsp:cNvSpPr/>
      </dsp:nvSpPr>
      <dsp:spPr>
        <a:xfrm>
          <a:off x="2533892" y="4426186"/>
          <a:ext cx="2704614" cy="6761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Step 5: Print Report</a:t>
          </a:r>
          <a:endParaRPr lang="en-US" sz="2400" kern="1200" dirty="0"/>
        </a:p>
      </dsp:txBody>
      <dsp:txXfrm>
        <a:off x="2553696" y="4445990"/>
        <a:ext cx="2665006" cy="636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2013 Hancock County Hunger Summit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06/12/2013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Prepared by: The Polis Center at IUPUI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9445BE-F0F8-4707-AC03-2CD859A46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28F76B-BB78-498F-B0D9-3E0D07AC70A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3C0DE9-EFFE-4E77-ABE2-217347BE4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5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0" y="0"/>
            <a:ext cx="9144000" cy="556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8534400" cy="990600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40386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04281"/>
            <a:ext cx="1159418" cy="825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5953"/>
            <a:ext cx="1571247" cy="896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662375"/>
            <a:ext cx="3129675" cy="10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5181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7" y="1920410"/>
            <a:ext cx="6401027" cy="3718522"/>
          </a:xfrm>
        </p:spPr>
        <p:txBody>
          <a:bodyPr/>
          <a:lstStyle>
            <a:lvl1pPr marL="0" indent="0" algn="ctr">
              <a:buNone/>
              <a:defRPr sz="3700">
                <a:latin typeface="Calibri"/>
                <a:cs typeface="Calibri"/>
              </a:defRPr>
            </a:lvl1pPr>
            <a:lvl2pPr marL="86959" indent="0" algn="ctr">
              <a:buNone/>
              <a:defRPr/>
            </a:lvl2pPr>
            <a:lvl3pPr marL="173919" indent="0" algn="ctr">
              <a:buNone/>
              <a:defRPr/>
            </a:lvl3pPr>
            <a:lvl4pPr marL="260878" indent="0" algn="ctr">
              <a:buNone/>
              <a:defRPr/>
            </a:lvl4pPr>
            <a:lvl5pPr marL="347838" indent="0" algn="ctr">
              <a:buNone/>
              <a:defRPr/>
            </a:lvl5pPr>
            <a:lvl6pPr marL="434797" indent="0" algn="ctr">
              <a:buNone/>
              <a:defRPr/>
            </a:lvl6pPr>
            <a:lvl7pPr marL="521757" indent="0" algn="ctr">
              <a:buNone/>
              <a:defRPr/>
            </a:lvl7pPr>
            <a:lvl8pPr marL="608716" indent="0" algn="ctr">
              <a:buNone/>
              <a:defRPr/>
            </a:lvl8pPr>
            <a:lvl9pPr marL="695676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7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2400" y="65048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www.savi.org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6"/>
          <a:stretch/>
        </p:blipFill>
        <p:spPr>
          <a:xfrm>
            <a:off x="152400" y="6465500"/>
            <a:ext cx="381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1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0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5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8000">
        <p:pull/>
      </p:transition>
    </mc:Choice>
    <mc:Fallback xmlns="">
      <p:transition advClick="0" advTm="18000">
        <p:pull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Wingdings 2" pitchFamily="18" charset="2"/>
        <a:buChar char="ö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emf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990600"/>
          </a:xfrm>
        </p:spPr>
        <p:txBody>
          <a:bodyPr/>
          <a:lstStyle/>
          <a:p>
            <a:r>
              <a:rPr lang="en-US" dirty="0" smtClean="0"/>
              <a:t>Online Community Assessment and Planning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350" y="3276600"/>
            <a:ext cx="7353300" cy="685800"/>
          </a:xfrm>
        </p:spPr>
        <p:txBody>
          <a:bodyPr/>
          <a:lstStyle/>
          <a:p>
            <a:r>
              <a:rPr lang="en-US" dirty="0" smtClean="0"/>
              <a:t>Sharon Kandris</a:t>
            </a:r>
          </a:p>
          <a:p>
            <a:r>
              <a:rPr lang="en-US" dirty="0" smtClean="0"/>
              <a:t>The Polis Center at </a:t>
            </a:r>
          </a:p>
          <a:p>
            <a:r>
              <a:rPr lang="en-US" dirty="0" smtClean="0"/>
              <a:t>Indiana University-Purdue University Indianapolis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Geography </a:t>
            </a:r>
            <a:r>
              <a:rPr lang="en-US" dirty="0"/>
              <a:t>M</a:t>
            </a:r>
            <a:r>
              <a:rPr lang="en-US" dirty="0" smtClean="0"/>
              <a:t>atter?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767387" cy="5360989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 bwMode="auto">
          <a:xfrm>
            <a:off x="6646068" y="1066800"/>
            <a:ext cx="2497932" cy="1447800"/>
          </a:xfrm>
          <a:prstGeom prst="leftArrowCallout">
            <a:avLst>
              <a:gd name="adj1" fmla="val 28756"/>
              <a:gd name="adj2" fmla="val 25000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Add any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viz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to your assessment report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570594"/>
            <a:ext cx="990600" cy="410605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Sub-geos of </a:t>
            </a:r>
            <a:r>
              <a:rPr lang="en-US" dirty="0"/>
              <a:t>Y</a:t>
            </a:r>
            <a:r>
              <a:rPr lang="en-US" dirty="0" smtClean="0"/>
              <a:t>our Assessment </a:t>
            </a:r>
            <a:r>
              <a:rPr lang="en-US" dirty="0"/>
              <a:t>A</a:t>
            </a:r>
            <a:r>
              <a:rPr lang="en-US" dirty="0" smtClean="0"/>
              <a:t>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962650" cy="529118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 bwMode="auto">
          <a:xfrm>
            <a:off x="858189" y="3939380"/>
            <a:ext cx="1969394" cy="966342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Your Assessment Area</a:t>
            </a:r>
          </a:p>
        </p:txBody>
      </p:sp>
      <p:sp>
        <p:nvSpPr>
          <p:cNvPr id="7" name="Right Arrow Callout 6"/>
          <p:cNvSpPr/>
          <p:nvPr/>
        </p:nvSpPr>
        <p:spPr bwMode="auto">
          <a:xfrm flipH="1">
            <a:off x="6666561" y="4343400"/>
            <a:ext cx="1905000" cy="1383888"/>
          </a:xfrm>
          <a:prstGeom prst="rightArrowCallou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The geos you selected to build your Assessment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Area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732"/>
            <a:ext cx="8871425" cy="6847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90800" y="10732"/>
            <a:ext cx="1371600" cy="37026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662" y="813548"/>
            <a:ext cx="4686211" cy="597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00" y="821668"/>
            <a:ext cx="4711941" cy="6036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219" y="819438"/>
            <a:ext cx="4640730" cy="6020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825948"/>
            <a:ext cx="4733799" cy="6066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600" y="825276"/>
            <a:ext cx="4711941" cy="60620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344"/>
            <a:ext cx="9448800" cy="44619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7042948" y="72306"/>
            <a:ext cx="2101051" cy="370268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xit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xit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7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 bwMode="auto">
          <a:xfrm>
            <a:off x="4876800" y="1524000"/>
            <a:ext cx="3886200" cy="3124200"/>
          </a:xfrm>
          <a:prstGeom prst="wedgeRoundRectCallout">
            <a:avLst>
              <a:gd name="adj1" fmla="val -65904"/>
              <a:gd name="adj2" fmla="val 8921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This tool would have saved me hundreds of hours doing assessments </a:t>
            </a:r>
            <a:r>
              <a:rPr lang="en-US" sz="2400" dirty="0" smtClean="0"/>
              <a:t>all these years!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--Consultant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United Board Member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04800" y="504959"/>
            <a:ext cx="3505200" cy="2590800"/>
          </a:xfrm>
          <a:prstGeom prst="wedgeRoundRectCallout">
            <a:avLst>
              <a:gd name="adj1" fmla="val -3197"/>
              <a:gd name="adj2" fmla="val 12032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The user </a:t>
            </a:r>
            <a:r>
              <a:rPr lang="en-US" sz="2800" dirty="0"/>
              <a:t>friendly, report i</a:t>
            </a:r>
            <a:r>
              <a:rPr lang="en-US" sz="2800" dirty="0" smtClean="0"/>
              <a:t>s </a:t>
            </a:r>
            <a:r>
              <a:rPr lang="en-US" sz="2800" dirty="0"/>
              <a:t>“phenomenal</a:t>
            </a:r>
            <a:r>
              <a:rPr lang="en-US" sz="2800" dirty="0" smtClean="0"/>
              <a:t>”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latin typeface="Times New Roman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charset="0"/>
              </a:rPr>
              <a:t> --United Way Research Staff </a:t>
            </a:r>
            <a:endParaRPr lang="en-US" sz="2400" i="1" dirty="0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468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 Version Coming July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9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  Improved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3-year grant: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Assets</a:t>
            </a:r>
            <a:r>
              <a:rPr lang="en-US" dirty="0" smtClean="0"/>
              <a:t>: capacity, services, performance, availability, eligibility, etc.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 gap analysis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Real-time needs</a:t>
            </a:r>
            <a:r>
              <a:rPr lang="en-US" dirty="0" smtClean="0"/>
              <a:t>: 211 Helpline calls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Needs and Outcomes</a:t>
            </a:r>
            <a:r>
              <a:rPr lang="en-US" dirty="0" smtClean="0"/>
              <a:t>: Building an IDS of client data from 90 nonprofits in Central Indiana funded by United 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53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TACO Tuesday?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2527430" cy="2527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2527430" cy="2527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600199"/>
            <a:ext cx="8067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TACO = Tools </a:t>
            </a:r>
            <a:r>
              <a:rPr lang="en-US" sz="3200" dirty="0">
                <a:latin typeface="Calibri" panose="020F0502020204030204" pitchFamily="34" charset="0"/>
              </a:rPr>
              <a:t>for Assessing Communities Online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2" y="5638800"/>
            <a:ext cx="1159418" cy="825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3" y="5428531"/>
            <a:ext cx="1571247" cy="896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916269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Demetrius Glover</a:t>
            </a:r>
          </a:p>
          <a:p>
            <a:pPr algn="ctr"/>
            <a:r>
              <a:rPr lang="en-US" dirty="0" smtClean="0"/>
              <a:t>VP Strategic Information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8002" y="50083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Sharon Kandris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9" y="0"/>
            <a:ext cx="9226639" cy="6801754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 bwMode="auto">
          <a:xfrm>
            <a:off x="4038600" y="3256745"/>
            <a:ext cx="4114800" cy="1066800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Your Geo Name is used in all data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</a:rPr>
              <a:t>viz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Left Arrow Callout 6"/>
          <p:cNvSpPr/>
          <p:nvPr/>
        </p:nvSpPr>
        <p:spPr bwMode="auto">
          <a:xfrm>
            <a:off x="5639873" y="5029200"/>
            <a:ext cx="3351727" cy="1104900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Save multiple assessments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657" y="3256745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Assessment Name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250" y="3651645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Geography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802" y="4185045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Purpose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340" y="1447800"/>
            <a:ext cx="766260" cy="776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40942"/>
              </p:ext>
            </p:extLst>
          </p:nvPr>
        </p:nvGraphicFramePr>
        <p:xfrm>
          <a:off x="76200" y="14478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2432"/>
            <a:ext cx="9144000" cy="497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9340" y="2383796"/>
            <a:ext cx="766260" cy="77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9340" y="3429000"/>
            <a:ext cx="766260" cy="77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9340" y="4634200"/>
            <a:ext cx="766260" cy="77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3140" y="5777200"/>
            <a:ext cx="774000" cy="7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" y="11806"/>
            <a:ext cx="9198518" cy="6541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52400" y="858592"/>
            <a:ext cx="1371600" cy="45720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7002" cy="662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95400" y="0"/>
            <a:ext cx="1371600" cy="45720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" y="1752600"/>
            <a:ext cx="838200" cy="53340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96091"/>
            <a:ext cx="9065996" cy="3033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/>
              <a:t>Explore Disparities by Age, Race, Gender, Income, and Education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2971801"/>
            <a:ext cx="2362200" cy="16002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9079" y="3962401"/>
            <a:ext cx="1892121" cy="4572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996091"/>
            <a:ext cx="3390900" cy="4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77665"/>
            <a:ext cx="5110162" cy="4776065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 bwMode="auto">
          <a:xfrm>
            <a:off x="5562600" y="5405156"/>
            <a:ext cx="1066800" cy="946428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Your Geo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31" y="1608822"/>
            <a:ext cx="5083331" cy="4791978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 bwMode="auto">
          <a:xfrm>
            <a:off x="3429000" y="2111065"/>
            <a:ext cx="1371600" cy="121920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Change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Race</a:t>
            </a:r>
            <a:r>
              <a:rPr lang="en-US" sz="1600" dirty="0">
                <a:solidFill>
                  <a:schemeClr val="tx1"/>
                </a:solidFill>
                <a:latin typeface="Times New Roman" charset="0"/>
              </a:rPr>
              <a:t>, Gender, </a:t>
            </a:r>
            <a:r>
              <a:rPr lang="en-US" sz="1600" dirty="0" err="1">
                <a:solidFill>
                  <a:schemeClr val="tx1"/>
                </a:solidFill>
                <a:latin typeface="Times New Roman" charset="0"/>
              </a:rPr>
              <a:t>Educ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, Income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Trends and Disparities</a:t>
            </a:r>
            <a:endParaRPr lang="en-US" dirty="0"/>
          </a:p>
        </p:txBody>
      </p:sp>
      <p:sp>
        <p:nvSpPr>
          <p:cNvPr id="7" name="Left Arrow Callout 6"/>
          <p:cNvSpPr/>
          <p:nvPr/>
        </p:nvSpPr>
        <p:spPr bwMode="auto">
          <a:xfrm>
            <a:off x="6477000" y="4748834"/>
            <a:ext cx="1747838" cy="685799"/>
          </a:xfrm>
          <a:prstGeom prst="leftArrowCallout">
            <a:avLst>
              <a:gd name="adj1" fmla="val 28756"/>
              <a:gd name="adj2" fmla="val 25000"/>
              <a:gd name="adj3" fmla="val 2500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By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Race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110162" cy="4776065"/>
          </a:xfrm>
          <a:prstGeom prst="rect">
            <a:avLst/>
          </a:prstGeom>
        </p:spPr>
      </p:pic>
      <p:sp>
        <p:nvSpPr>
          <p:cNvPr id="11" name="Left Arrow Callout 10"/>
          <p:cNvSpPr/>
          <p:nvPr/>
        </p:nvSpPr>
        <p:spPr bwMode="auto">
          <a:xfrm>
            <a:off x="6324600" y="4746935"/>
            <a:ext cx="1900238" cy="1039091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Your Geo Name</a:t>
            </a:r>
          </a:p>
        </p:txBody>
      </p:sp>
    </p:spTree>
    <p:extLst>
      <p:ext uri="{BB962C8B-B14F-4D97-AF65-F5344CB8AC3E}">
        <p14:creationId xmlns:p14="http://schemas.microsoft.com/office/powerpoint/2010/main" val="24945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500">
        <p:pull/>
      </p:transition>
    </mc:Choice>
    <mc:Fallback xmlns="">
      <p:transition advClick="0" advTm="185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AVI">
      <a:dk1>
        <a:srgbClr val="262626"/>
      </a:dk1>
      <a:lt1>
        <a:sysClr val="window" lastClr="FFFFFF"/>
      </a:lt1>
      <a:dk2>
        <a:srgbClr val="0067AB"/>
      </a:dk2>
      <a:lt2>
        <a:srgbClr val="EEECE1"/>
      </a:lt2>
      <a:accent1>
        <a:srgbClr val="E8941A"/>
      </a:accent1>
      <a:accent2>
        <a:srgbClr val="E71939"/>
      </a:accent2>
      <a:accent3>
        <a:srgbClr val="6DB33F"/>
      </a:accent3>
      <a:accent4>
        <a:srgbClr val="F172AC"/>
      </a:accent4>
      <a:accent5>
        <a:srgbClr val="EBD722"/>
      </a:accent5>
      <a:accent6>
        <a:srgbClr val="00BCE4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10396</TotalTime>
  <Words>234</Words>
  <Application>Microsoft Office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Online Community Assessment and Planning Tool</vt:lpstr>
      <vt:lpstr>PowerPoint Presentation</vt:lpstr>
      <vt:lpstr>TACO Tuesday?</vt:lpstr>
      <vt:lpstr>PowerPoint Presentation</vt:lpstr>
      <vt:lpstr>PowerPoint Presentation</vt:lpstr>
      <vt:lpstr>PowerPoint Presentation</vt:lpstr>
      <vt:lpstr>PowerPoint Presentation</vt:lpstr>
      <vt:lpstr>Explore Disparities by Age, Race, Gender, Income, and Education Level</vt:lpstr>
      <vt:lpstr>Explore Trends and Disparities</vt:lpstr>
      <vt:lpstr>Does Geography Matter?</vt:lpstr>
      <vt:lpstr>Sub-geos of Your Assessment Area</vt:lpstr>
      <vt:lpstr>PowerPoint Presentation</vt:lpstr>
      <vt:lpstr>PowerPoint Presentation</vt:lpstr>
      <vt:lpstr>PowerPoint Presentation</vt:lpstr>
      <vt:lpstr>What’s Next?   Improved Data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Funders</dc:title>
  <dc:creator>skandris</dc:creator>
  <cp:lastModifiedBy>Abazajian, Katya</cp:lastModifiedBy>
  <cp:revision>574</cp:revision>
  <cp:lastPrinted>2013-06-11T20:41:56Z</cp:lastPrinted>
  <dcterms:created xsi:type="dcterms:W3CDTF">2011-12-08T17:08:13Z</dcterms:created>
  <dcterms:modified xsi:type="dcterms:W3CDTF">2016-03-24T17:05:58Z</dcterms:modified>
</cp:coreProperties>
</file>