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</p:sldMasterIdLst>
  <p:notesMasterIdLst>
    <p:notesMasterId r:id="rId10"/>
  </p:notesMasterIdLst>
  <p:handoutMasterIdLst>
    <p:handoutMasterId r:id="rId11"/>
  </p:handoutMasterIdLst>
  <p:sldIdLst>
    <p:sldId id="408" r:id="rId2"/>
    <p:sldId id="428" r:id="rId3"/>
    <p:sldId id="419" r:id="rId4"/>
    <p:sldId id="415" r:id="rId5"/>
    <p:sldId id="411" r:id="rId6"/>
    <p:sldId id="435" r:id="rId7"/>
    <p:sldId id="437" r:id="rId8"/>
    <p:sldId id="387" r:id="rId9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23838"/>
    <a:srgbClr val="A8EEFE"/>
    <a:srgbClr val="96EAFE"/>
    <a:srgbClr val="7C5989"/>
    <a:srgbClr val="000066"/>
    <a:srgbClr val="4D6B89"/>
    <a:srgbClr val="384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85449" autoAdjust="0"/>
  </p:normalViewPr>
  <p:slideViewPr>
    <p:cSldViewPr>
      <p:cViewPr varScale="1">
        <p:scale>
          <a:sx n="47" d="100"/>
          <a:sy n="47" d="100"/>
        </p:scale>
        <p:origin x="60" y="8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4ABC98B-F29D-4B88-891C-E349CCB85DC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DC4FA53-A3C7-4B01-ACCF-A931E6372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3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pPr>
              <a:defRPr/>
            </a:pPr>
            <a:fld id="{E931A75A-D3B5-429B-AB6C-6C3C6D876AA0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pPr>
              <a:defRPr/>
            </a:pPr>
            <a:fld id="{0342CB45-934A-4B4B-B402-DAAF4DBD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63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AA065-8ADC-4024-BF06-7177DD1EF9CF}" type="slidenum">
              <a:rPr lang="en-US" sz="1200">
                <a:latin typeface="Arial" charset="0"/>
                <a:cs typeface="Arial" charset="0"/>
              </a:rPr>
              <a:pPr eaLnBrk="1" hangingPunct="1"/>
              <a:t>2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2CB45-934A-4B4B-B402-DAAF4DBD35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0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2CB45-934A-4B4B-B402-DAAF4DBD35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8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FD3286-3E45-457D-AFCC-961E94D4B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D6E98-9BCF-4D77-ABD1-9901A87EB1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91029-21DE-45B5-8141-6B7ACDD6F7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3B92D264-711C-4244-9C95-53326CBEB3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F5BBB-07C5-4183-9290-1EE3D79A81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7449E-F27D-4702-AECA-9718A99C1B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76FBB-C7B5-45DF-B490-C9546D8DA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DEC74-9BEB-4718-AAF0-7400CBA6D5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3FCC5-0A79-4DD9-979B-80B915EB2E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3982F777-0F7E-4027-B5A0-30D32A592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8E53AC1-F8B9-41C0-A589-CEBA42F61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bniajfi.org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282368"/>
            <a:ext cx="7981949" cy="1143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What’s Next for Baltimore 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Vital Signs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410200"/>
            <a:ext cx="2286000" cy="1233669"/>
          </a:xfrm>
        </p:spPr>
        <p:txBody>
          <a:bodyPr>
            <a:normAutofit/>
          </a:bodyPr>
          <a:lstStyle/>
          <a:p>
            <a:pPr marL="0" lvl="2" algn="l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#VitalSigns13</a:t>
            </a:r>
            <a:endParaRPr lang="en-US" dirty="0">
              <a:solidFill>
                <a:srgbClr val="3477A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algn="l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dirty="0" err="1" smtClean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bniajfi</a:t>
            </a:r>
            <a:endParaRPr lang="en-US" dirty="0">
              <a:solidFill>
                <a:srgbClr val="3477A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algn="l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www.bniajfi.org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1221"/>
            <a:ext cx="3123127" cy="3049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5715000"/>
            <a:ext cx="2952750" cy="124814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00600" y="4490358"/>
            <a:ext cx="6705600" cy="1371599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Using Data to Promote Equity and Empower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Communities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NNIP Meeting 2016 San Antonio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r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Seema D. Iyer, 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hD</a:t>
            </a:r>
          </a:p>
          <a:p>
            <a:pPr algn="r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Associate Director, Jacob France Institute</a:t>
            </a:r>
          </a:p>
        </p:txBody>
      </p:sp>
    </p:spTree>
    <p:extLst>
      <p:ext uri="{BB962C8B-B14F-4D97-AF65-F5344CB8AC3E}">
        <p14:creationId xmlns:p14="http://schemas.microsoft.com/office/powerpoint/2010/main" val="28311493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51B717-0565-4DE4-A63C-032CF910C7D3}" type="slidenum">
              <a:rPr lang="en-US" sz="1400">
                <a:solidFill>
                  <a:srgbClr val="FFFFFF"/>
                </a:solidFill>
              </a:rPr>
              <a:pPr eaLnBrk="1" hangingPunct="1"/>
              <a:t>2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1219200"/>
            <a:ext cx="8305800" cy="4953000"/>
          </a:xfrm>
        </p:spPr>
        <p:txBody>
          <a:bodyPr>
            <a:normAutofit/>
          </a:bodyPr>
          <a:lstStyle/>
          <a:p>
            <a:pPr marL="402336" lvl="1" indent="0">
              <a:buNone/>
              <a:defRPr/>
            </a:pPr>
            <a:r>
              <a:rPr lang="en-US" sz="2000" dirty="0"/>
              <a:t>Project funded by the Annie E. Casey Foundation</a:t>
            </a:r>
          </a:p>
          <a:p>
            <a:pPr marL="402336" lvl="1" indent="0">
              <a:buNone/>
              <a:defRPr/>
            </a:pPr>
            <a:r>
              <a:rPr lang="en-US" sz="2000" dirty="0" smtClean="0"/>
              <a:t>Available </a:t>
            </a:r>
            <a:r>
              <a:rPr lang="en-US" sz="2000" dirty="0"/>
              <a:t>at the CSA data </a:t>
            </a:r>
            <a:r>
              <a:rPr lang="en-US" sz="2000" u="sng" dirty="0"/>
              <a:t>FREE</a:t>
            </a:r>
            <a:r>
              <a:rPr lang="en-US" sz="2000" dirty="0"/>
              <a:t> on BNIA-JFI website</a:t>
            </a:r>
          </a:p>
          <a:p>
            <a:pPr marL="640080" lvl="1" indent="-237744">
              <a:buFont typeface="Verdana"/>
              <a:buChar char="◦"/>
              <a:defRPr/>
            </a:pPr>
            <a:endParaRPr lang="en-US" sz="2000" dirty="0"/>
          </a:p>
          <a:p>
            <a:pPr marL="640080" lvl="1" indent="-237744">
              <a:buFont typeface="Verdana"/>
              <a:buChar char="◦"/>
              <a:defRPr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5666"/>
            <a:ext cx="3172268" cy="1066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0" b="11402"/>
          <a:stretch/>
        </p:blipFill>
        <p:spPr>
          <a:xfrm>
            <a:off x="10210800" y="215666"/>
            <a:ext cx="1371600" cy="1224372"/>
          </a:xfrm>
          <a:prstGeom prst="rect">
            <a:avLst/>
          </a:prstGeom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7353" t="6863" r="17390" b="14706"/>
          <a:stretch/>
        </p:blipFill>
        <p:spPr>
          <a:xfrm>
            <a:off x="2743200" y="2328220"/>
            <a:ext cx="6553200" cy="4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24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0183"/>
            <a:ext cx="7772400" cy="1143000"/>
          </a:xfrm>
        </p:spPr>
        <p:txBody>
          <a:bodyPr/>
          <a:lstStyle/>
          <a:p>
            <a:r>
              <a:rPr lang="en-US" dirty="0" smtClean="0"/>
              <a:t>After Freddie Gray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1372" t="9913" r="32353" b="22113"/>
          <a:stretch/>
        </p:blipFill>
        <p:spPr>
          <a:xfrm>
            <a:off x="914400" y="1263182"/>
            <a:ext cx="5105401" cy="5381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498" t="1408" r="4481" b="1107"/>
          <a:stretch/>
        </p:blipFill>
        <p:spPr>
          <a:xfrm>
            <a:off x="5486400" y="1828799"/>
            <a:ext cx="6019800" cy="39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549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6231"/>
            <a:ext cx="10896600" cy="926769"/>
          </a:xfrm>
        </p:spPr>
        <p:txBody>
          <a:bodyPr/>
          <a:lstStyle/>
          <a:p>
            <a:r>
              <a:rPr lang="en-US" dirty="0" smtClean="0"/>
              <a:t>Population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439400" cy="5410199"/>
          </a:xfrm>
        </p:spPr>
        <p:txBody>
          <a:bodyPr>
            <a:noAutofit/>
          </a:bodyPr>
          <a:lstStyle/>
          <a:p>
            <a:r>
              <a:rPr lang="en-US" sz="3200" dirty="0"/>
              <a:t>Baltimore City lost 330,000 between 1950 and 2010. 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Most </a:t>
            </a:r>
            <a:r>
              <a:rPr lang="en-US" sz="3200" dirty="0"/>
              <a:t>people/media attribute the loss to crime and poor education</a:t>
            </a:r>
          </a:p>
          <a:p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15683"/>
              </p:ext>
            </p:extLst>
          </p:nvPr>
        </p:nvGraphicFramePr>
        <p:xfrm>
          <a:off x="990600" y="1784032"/>
          <a:ext cx="10591800" cy="412813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096827"/>
                <a:gridCol w="1359555"/>
                <a:gridCol w="1711806"/>
                <a:gridCol w="1711806"/>
                <a:gridCol w="1711806"/>
              </a:tblGrid>
              <a:tr h="322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Community Statistical Area (CSA)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Pop 2000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Pop 2010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Pop Change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% Pop Change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/>
                </a:tc>
              </a:tr>
              <a:tr h="23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Baltimore City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651,154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620,961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-30,193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-4.6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23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Greenmount</a:t>
                      </a:r>
                      <a:r>
                        <a:rPr lang="en-US" sz="2400" u="none" strike="noStrike" dirty="0">
                          <a:effectLst/>
                        </a:rPr>
                        <a:t> East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11,561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8,184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-3,377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-29.2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23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Allendale/Irvington/S. Hilton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19,129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16,217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-2,912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-15.2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23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Clifton-Berea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12,496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9,874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-2,622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-21.0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23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Greater Rosemont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21,877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19,259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rgbClr val="FF0000"/>
                          </a:solidFill>
                          <a:effectLst/>
                        </a:rPr>
                        <a:t>-2,618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-12.0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23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Sandtown-Winchester/Harlem Park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17,495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14,896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-2,599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-14.9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23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Canton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7,010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8,100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1,090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rgbClr val="00B050"/>
                          </a:solidFill>
                          <a:effectLst/>
                        </a:rPr>
                        <a:t>15.5</a:t>
                      </a:r>
                      <a:endParaRPr lang="en-US" sz="2400" b="0" i="0" u="none" strike="noStrike">
                        <a:solidFill>
                          <a:srgbClr val="00B05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23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Cross-Country/Cheswolde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11,796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13,034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1,238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10.5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23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Downtown/Seton Hill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4,767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6,446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1,679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35.2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23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Harbor East/Little Italy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</a:t>
                      </a:r>
                      <a:r>
                        <a:rPr lang="en-US" sz="2400" u="none" strike="noStrike" dirty="0" smtClean="0">
                          <a:effectLst/>
                        </a:rPr>
                        <a:t>3,523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5,407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1,884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53.5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72544" y="4038600"/>
            <a:ext cx="10252656" cy="381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43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0160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Change &amp; Vacant Housing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209800" y="878522"/>
            <a:ext cx="8305800" cy="59001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0" y="878522"/>
            <a:ext cx="0" cy="5029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4724400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Sandtown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-Winchester/ Harlem Park</a:t>
            </a:r>
          </a:p>
        </p:txBody>
      </p:sp>
    </p:spTree>
    <p:extLst>
      <p:ext uri="{BB962C8B-B14F-4D97-AF65-F5344CB8AC3E}">
        <p14:creationId xmlns:p14="http://schemas.microsoft.com/office/powerpoint/2010/main" val="25594376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DEC74-9BEB-4718-AAF0-7400CBA6D5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85623" y="1632155"/>
            <a:ext cx="4429378" cy="4768645"/>
          </a:xfrm>
        </p:spPr>
        <p:txBody>
          <a:bodyPr>
            <a:noAutofit/>
          </a:bodyPr>
          <a:lstStyle/>
          <a:p>
            <a:pPr marL="181927" indent="0">
              <a:buNone/>
            </a:pPr>
            <a:r>
              <a:rPr lang="en-US" sz="3200" dirty="0"/>
              <a:t>20.2% of City </a:t>
            </a:r>
            <a:r>
              <a:rPr lang="en-US" sz="3200" dirty="0" smtClean="0"/>
              <a:t>residents </a:t>
            </a:r>
            <a:r>
              <a:rPr lang="en-US" sz="3200" dirty="0"/>
              <a:t>commute more than 45+ minutes</a:t>
            </a:r>
          </a:p>
          <a:p>
            <a:pPr marL="181927" indent="0">
              <a:buNone/>
            </a:pPr>
            <a:endParaRPr lang="en-US" sz="3200" dirty="0"/>
          </a:p>
          <a:p>
            <a:pPr marL="181927" indent="0">
              <a:buNone/>
            </a:pPr>
            <a:r>
              <a:rPr lang="en-US" sz="2800" b="1" dirty="0"/>
              <a:t>Highest CSA: </a:t>
            </a:r>
          </a:p>
          <a:p>
            <a:pPr marL="639127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</a:rPr>
              <a:t>Sandtown</a:t>
            </a:r>
            <a:r>
              <a:rPr lang="en-US" sz="2400" b="1" dirty="0">
                <a:solidFill>
                  <a:srgbClr val="FF0000"/>
                </a:solidFill>
              </a:rPr>
              <a:t>-Winchester/ Harlem Park (34.1%)</a:t>
            </a:r>
          </a:p>
          <a:p>
            <a:pPr marL="639127" indent="-457200">
              <a:buFont typeface="+mj-lt"/>
              <a:buAutoNum type="arabicPeriod"/>
            </a:pPr>
            <a:r>
              <a:rPr lang="en-US" sz="2400" dirty="0"/>
              <a:t>Greater Rosemont (33.6%)</a:t>
            </a:r>
          </a:p>
          <a:p>
            <a:pPr marL="639127" indent="-457200">
              <a:buFont typeface="+mj-lt"/>
              <a:buAutoNum type="arabicPeriod"/>
            </a:pPr>
            <a:r>
              <a:rPr lang="en-US" sz="2400" dirty="0" err="1"/>
              <a:t>Greenmount</a:t>
            </a:r>
            <a:r>
              <a:rPr lang="en-US" sz="2400" dirty="0"/>
              <a:t> East (31.2%)</a:t>
            </a:r>
          </a:p>
          <a:p>
            <a:pPr marL="639127" indent="-457200">
              <a:buFont typeface="+mj-lt"/>
              <a:buAutoNum type="arabicPeriod"/>
            </a:pPr>
            <a:r>
              <a:rPr lang="en-US" sz="2400" dirty="0" err="1"/>
              <a:t>Oldtown</a:t>
            </a:r>
            <a:r>
              <a:rPr lang="en-US" sz="2400" dirty="0"/>
              <a:t>/Middle East (30.8%)</a:t>
            </a:r>
            <a:endParaRPr lang="en-US" sz="28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81200" y="457200"/>
            <a:ext cx="8305800" cy="715962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0249" y="196645"/>
            <a:ext cx="3833751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5555" r="5425" b="4445"/>
          <a:stretch/>
        </p:blipFill>
        <p:spPr>
          <a:xfrm>
            <a:off x="5814951" y="196645"/>
            <a:ext cx="4953000" cy="64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84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Context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5029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Vacant and abandoned </a:t>
            </a:r>
            <a:r>
              <a:rPr lang="en-US" sz="3200" dirty="0"/>
              <a:t>h</a:t>
            </a:r>
            <a:r>
              <a:rPr lang="en-US" sz="3200" dirty="0" smtClean="0"/>
              <a:t>ousing is an </a:t>
            </a:r>
            <a:r>
              <a:rPr lang="en-US" sz="3200" b="1" dirty="0" smtClean="0"/>
              <a:t>Environmental </a:t>
            </a:r>
            <a:r>
              <a:rPr lang="en-US" sz="3200" b="1" dirty="0"/>
              <a:t>J</a:t>
            </a:r>
            <a:r>
              <a:rPr lang="en-US" sz="3200" b="1" dirty="0" smtClean="0"/>
              <a:t>ustice </a:t>
            </a:r>
            <a:r>
              <a:rPr lang="en-US" sz="3200" dirty="0" smtClean="0"/>
              <a:t>issue that disproportionately impacts vulnerable populations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Long </a:t>
            </a:r>
            <a:r>
              <a:rPr lang="en-US" sz="3200" dirty="0"/>
              <a:t>c</a:t>
            </a:r>
            <a:r>
              <a:rPr lang="en-US" sz="3200" dirty="0" smtClean="0"/>
              <a:t>ommute times are a major barrier to truly achieve </a:t>
            </a:r>
            <a:r>
              <a:rPr lang="en-US" sz="3200" b="1" dirty="0" smtClean="0"/>
              <a:t>Regional Equity </a:t>
            </a:r>
            <a:r>
              <a:rPr lang="en-US" sz="3200" dirty="0" smtClean="0"/>
              <a:t>for everyone in every neighborhood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Data becomes more valuable over time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Need data to truly strengthen civil society and improve democracy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Access </a:t>
            </a:r>
            <a:r>
              <a:rPr lang="en-US" sz="3200" dirty="0"/>
              <a:t>to </a:t>
            </a:r>
            <a:r>
              <a:rPr lang="en-US" sz="3200" dirty="0" smtClean="0"/>
              <a:t>information by itself doesn’t change people’s minds; need to present the data in a compelling way</a:t>
            </a:r>
          </a:p>
        </p:txBody>
      </p:sp>
    </p:spTree>
    <p:extLst>
      <p:ext uri="{BB962C8B-B14F-4D97-AF65-F5344CB8AC3E}">
        <p14:creationId xmlns:p14="http://schemas.microsoft.com/office/powerpoint/2010/main" val="31371305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5229" y="1752600"/>
            <a:ext cx="6248400" cy="8382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ckwell Extra Bold" panose="02060903040505020403" pitchFamily="18" charset="0"/>
              </a:rPr>
              <a:t>Questions?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3022" y="5410200"/>
            <a:ext cx="4374160" cy="1371601"/>
          </a:xfrm>
        </p:spPr>
        <p:txBody>
          <a:bodyPr>
            <a:normAutofit/>
          </a:bodyPr>
          <a:lstStyle/>
          <a:p>
            <a:pPr marL="0" lvl="2" algn="l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dirty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VitalSigns13</a:t>
            </a:r>
          </a:p>
          <a:p>
            <a:pPr marL="0" lvl="2" algn="l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dirty="0" err="1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bniajfi</a:t>
            </a:r>
            <a:endParaRPr lang="en-US" dirty="0">
              <a:solidFill>
                <a:srgbClr val="3477A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algn="l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www.bniajfi.org</a:t>
            </a:r>
            <a:endParaRPr lang="en-US" dirty="0">
              <a:solidFill>
                <a:srgbClr val="3477A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2" y="1295400"/>
            <a:ext cx="3512207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614408"/>
            <a:ext cx="2952750" cy="12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02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17636</TotalTime>
  <Words>289</Words>
  <Application>Microsoft Office PowerPoint</Application>
  <PresentationFormat>Widescreen</PresentationFormat>
  <Paragraphs>105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Franklin Gothic Book</vt:lpstr>
      <vt:lpstr>Myriad Pro</vt:lpstr>
      <vt:lpstr>Perpetua</vt:lpstr>
      <vt:lpstr>Rockwell Extra Bold</vt:lpstr>
      <vt:lpstr>Segoe UI</vt:lpstr>
      <vt:lpstr>Tahoma</vt:lpstr>
      <vt:lpstr>Times New Roman</vt:lpstr>
      <vt:lpstr>Verdana</vt:lpstr>
      <vt:lpstr>Wingdings 2</vt:lpstr>
      <vt:lpstr>Equity</vt:lpstr>
      <vt:lpstr> What’s Next for Baltimore Vital Signs?</vt:lpstr>
      <vt:lpstr>PowerPoint Presentation</vt:lpstr>
      <vt:lpstr>After Freddie Gray</vt:lpstr>
      <vt:lpstr>Population Decline</vt:lpstr>
      <vt:lpstr>Population Change &amp; Vacant Housing</vt:lpstr>
      <vt:lpstr>Accessibility</vt:lpstr>
      <vt:lpstr>Neighborhood Context</vt:lpstr>
      <vt:lpstr>Questions?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Devil Presentation</dc:title>
  <dc:creator>eclipse</dc:creator>
  <cp:lastModifiedBy>Seema Iyer</cp:lastModifiedBy>
  <cp:revision>319</cp:revision>
  <cp:lastPrinted>2014-07-24T15:19:52Z</cp:lastPrinted>
  <dcterms:created xsi:type="dcterms:W3CDTF">2002-10-29T16:53:47Z</dcterms:created>
  <dcterms:modified xsi:type="dcterms:W3CDTF">2016-03-24T21:27:35Z</dcterms:modified>
</cp:coreProperties>
</file>